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 id="2147483688" r:id="rId3"/>
    <p:sldMasterId id="2147483660" r:id="rId4"/>
  </p:sldMasterIdLst>
  <p:notesMasterIdLst>
    <p:notesMasterId r:id="rId85"/>
  </p:notesMasterIdLst>
  <p:sldIdLst>
    <p:sldId id="2003" r:id="rId5"/>
    <p:sldId id="1972" r:id="rId6"/>
    <p:sldId id="1939" r:id="rId7"/>
    <p:sldId id="1940" r:id="rId8"/>
    <p:sldId id="1941" r:id="rId9"/>
    <p:sldId id="312" r:id="rId10"/>
    <p:sldId id="1944" r:id="rId11"/>
    <p:sldId id="1943" r:id="rId12"/>
    <p:sldId id="1945" r:id="rId13"/>
    <p:sldId id="1935" r:id="rId14"/>
    <p:sldId id="1936" r:id="rId15"/>
    <p:sldId id="1942" r:id="rId16"/>
    <p:sldId id="292" r:id="rId17"/>
    <p:sldId id="1002" r:id="rId18"/>
    <p:sldId id="294" r:id="rId19"/>
    <p:sldId id="340" r:id="rId20"/>
    <p:sldId id="341" r:id="rId21"/>
    <p:sldId id="301" r:id="rId22"/>
    <p:sldId id="304" r:id="rId23"/>
    <p:sldId id="307" r:id="rId24"/>
    <p:sldId id="308" r:id="rId25"/>
    <p:sldId id="311" r:id="rId26"/>
    <p:sldId id="1991" r:id="rId27"/>
    <p:sldId id="1984" r:id="rId28"/>
    <p:sldId id="1985" r:id="rId29"/>
    <p:sldId id="1986" r:id="rId30"/>
    <p:sldId id="1988" r:id="rId31"/>
    <p:sldId id="1989" r:id="rId32"/>
    <p:sldId id="352" r:id="rId33"/>
    <p:sldId id="414" r:id="rId34"/>
    <p:sldId id="1987" r:id="rId35"/>
    <p:sldId id="372" r:id="rId36"/>
    <p:sldId id="1969" r:id="rId37"/>
    <p:sldId id="1993" r:id="rId38"/>
    <p:sldId id="1992" r:id="rId39"/>
    <p:sldId id="1994" r:id="rId40"/>
    <p:sldId id="2004" r:id="rId41"/>
    <p:sldId id="2005" r:id="rId42"/>
    <p:sldId id="2006" r:id="rId43"/>
    <p:sldId id="1025" r:id="rId44"/>
    <p:sldId id="1026" r:id="rId45"/>
    <p:sldId id="2000" r:id="rId46"/>
    <p:sldId id="1959" r:id="rId47"/>
    <p:sldId id="1958" r:id="rId48"/>
    <p:sldId id="1995" r:id="rId49"/>
    <p:sldId id="1811" r:id="rId50"/>
    <p:sldId id="1812" r:id="rId51"/>
    <p:sldId id="1990" r:id="rId52"/>
    <p:sldId id="1813" r:id="rId53"/>
    <p:sldId id="969" r:id="rId54"/>
    <p:sldId id="970" r:id="rId55"/>
    <p:sldId id="1814" r:id="rId56"/>
    <p:sldId id="1815" r:id="rId57"/>
    <p:sldId id="1816" r:id="rId58"/>
    <p:sldId id="974" r:id="rId59"/>
    <p:sldId id="1956" r:id="rId60"/>
    <p:sldId id="2001" r:id="rId61"/>
    <p:sldId id="1980" r:id="rId62"/>
    <p:sldId id="1981" r:id="rId63"/>
    <p:sldId id="1982" r:id="rId64"/>
    <p:sldId id="1983" r:id="rId65"/>
    <p:sldId id="1855" r:id="rId66"/>
    <p:sldId id="1974" r:id="rId67"/>
    <p:sldId id="1975" r:id="rId68"/>
    <p:sldId id="1031" r:id="rId69"/>
    <p:sldId id="1032" r:id="rId70"/>
    <p:sldId id="1976" r:id="rId71"/>
    <p:sldId id="1977" r:id="rId72"/>
    <p:sldId id="1937" r:id="rId73"/>
    <p:sldId id="1978" r:id="rId74"/>
    <p:sldId id="1938" r:id="rId75"/>
    <p:sldId id="1999" r:id="rId76"/>
    <p:sldId id="1029" r:id="rId77"/>
    <p:sldId id="2002" r:id="rId78"/>
    <p:sldId id="1965" r:id="rId79"/>
    <p:sldId id="1963" r:id="rId80"/>
    <p:sldId id="1964" r:id="rId81"/>
    <p:sldId id="1962" r:id="rId82"/>
    <p:sldId id="1973" r:id="rId83"/>
    <p:sldId id="1979"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14" autoAdjust="0"/>
    <p:restoredTop sz="94660"/>
  </p:normalViewPr>
  <p:slideViewPr>
    <p:cSldViewPr snapToGrid="0">
      <p:cViewPr varScale="1">
        <p:scale>
          <a:sx n="74" d="100"/>
          <a:sy n="74" d="100"/>
        </p:scale>
        <p:origin x="660" y="6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193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24694B-8BD9-974C-81DD-96F1BC6F7F7C}" type="datetimeFigureOut">
              <a:rPr lang="en-US" smtClean="0"/>
              <a:t>8/13/2025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C23790-4E79-0645-B3A2-AEAEC3EC319C}" type="slidenum">
              <a:rPr lang="en-US" smtClean="0"/>
              <a:t>‹#›</a:t>
            </a:fld>
            <a:endParaRPr lang="en-US"/>
          </a:p>
        </p:txBody>
      </p:sp>
    </p:spTree>
    <p:extLst>
      <p:ext uri="{BB962C8B-B14F-4D97-AF65-F5344CB8AC3E}">
        <p14:creationId xmlns:p14="http://schemas.microsoft.com/office/powerpoint/2010/main" val="4051166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300" y="1109663"/>
            <a:ext cx="9855200" cy="55435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4281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0564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752D7-C677-4150-AD4D-A4234A6D71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16184C-19E7-4FE9-93C7-FE9AA93DE4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7A2D73-DC39-45C1-B64A-DF45ECD6BDC0}"/>
              </a:ext>
            </a:extLst>
          </p:cNvPr>
          <p:cNvSpPr>
            <a:spLocks noGrp="1"/>
          </p:cNvSpPr>
          <p:nvPr>
            <p:ph type="dt" sz="half" idx="10"/>
          </p:nvPr>
        </p:nvSpPr>
        <p:spPr/>
        <p:txBody>
          <a:bodyPr/>
          <a:lstStyle/>
          <a:p>
            <a:fld id="{D28EEA27-1125-4A1A-899B-DE79B175D714}" type="datetimeFigureOut">
              <a:rPr lang="en-US" smtClean="0"/>
              <a:t>8/13/2025</a:t>
            </a:fld>
            <a:endParaRPr lang="en-US"/>
          </a:p>
        </p:txBody>
      </p:sp>
      <p:sp>
        <p:nvSpPr>
          <p:cNvPr id="5" name="Footer Placeholder 4">
            <a:extLst>
              <a:ext uri="{FF2B5EF4-FFF2-40B4-BE49-F238E27FC236}">
                <a16:creationId xmlns:a16="http://schemas.microsoft.com/office/drawing/2014/main" id="{D3735F72-49C8-4F2E-A0F9-E753F5AD5F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D78B22-BBA8-41DB-AF92-580EB709B8AD}"/>
              </a:ext>
            </a:extLst>
          </p:cNvPr>
          <p:cNvSpPr>
            <a:spLocks noGrp="1"/>
          </p:cNvSpPr>
          <p:nvPr>
            <p:ph type="sldNum" sz="quarter" idx="12"/>
          </p:nvPr>
        </p:nvSpPr>
        <p:spPr/>
        <p:txBody>
          <a:bodyPr/>
          <a:lstStyle/>
          <a:p>
            <a:fld id="{7E396FA5-F1E4-4FE3-BAF6-7DAB5F7C062F}" type="slidenum">
              <a:rPr lang="en-US" smtClean="0"/>
              <a:t>‹#›</a:t>
            </a:fld>
            <a:endParaRPr lang="en-US"/>
          </a:p>
        </p:txBody>
      </p:sp>
    </p:spTree>
    <p:extLst>
      <p:ext uri="{BB962C8B-B14F-4D97-AF65-F5344CB8AC3E}">
        <p14:creationId xmlns:p14="http://schemas.microsoft.com/office/powerpoint/2010/main" val="1132598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D56F-3F29-4E61-9D93-534A9792BC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D25585-02EC-45A0-9CCF-B3831A21EF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7EBAC9-16C0-4C51-9198-2DD4020161DF}"/>
              </a:ext>
            </a:extLst>
          </p:cNvPr>
          <p:cNvSpPr>
            <a:spLocks noGrp="1"/>
          </p:cNvSpPr>
          <p:nvPr>
            <p:ph type="dt" sz="half" idx="10"/>
          </p:nvPr>
        </p:nvSpPr>
        <p:spPr/>
        <p:txBody>
          <a:bodyPr/>
          <a:lstStyle/>
          <a:p>
            <a:fld id="{D28EEA27-1125-4A1A-899B-DE79B175D714}" type="datetimeFigureOut">
              <a:rPr lang="en-US" smtClean="0"/>
              <a:t>8/13/2025</a:t>
            </a:fld>
            <a:endParaRPr lang="en-US"/>
          </a:p>
        </p:txBody>
      </p:sp>
      <p:sp>
        <p:nvSpPr>
          <p:cNvPr id="5" name="Footer Placeholder 4">
            <a:extLst>
              <a:ext uri="{FF2B5EF4-FFF2-40B4-BE49-F238E27FC236}">
                <a16:creationId xmlns:a16="http://schemas.microsoft.com/office/drawing/2014/main" id="{41226225-3422-44FC-BE59-20A7B8BD6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228576-740C-478D-AD0F-73407EE6A9F0}"/>
              </a:ext>
            </a:extLst>
          </p:cNvPr>
          <p:cNvSpPr>
            <a:spLocks noGrp="1"/>
          </p:cNvSpPr>
          <p:nvPr>
            <p:ph type="sldNum" sz="quarter" idx="12"/>
          </p:nvPr>
        </p:nvSpPr>
        <p:spPr/>
        <p:txBody>
          <a:bodyPr/>
          <a:lstStyle/>
          <a:p>
            <a:fld id="{7E396FA5-F1E4-4FE3-BAF6-7DAB5F7C062F}" type="slidenum">
              <a:rPr lang="en-US" smtClean="0"/>
              <a:t>‹#›</a:t>
            </a:fld>
            <a:endParaRPr lang="en-US"/>
          </a:p>
        </p:txBody>
      </p:sp>
    </p:spTree>
    <p:extLst>
      <p:ext uri="{BB962C8B-B14F-4D97-AF65-F5344CB8AC3E}">
        <p14:creationId xmlns:p14="http://schemas.microsoft.com/office/powerpoint/2010/main" val="30399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CA885B-8175-48C0-9134-2403514602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CDCD4F-FF5A-463D-A83E-44BC644EF4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190D90-92AE-4144-AD45-2C189D5B7F28}"/>
              </a:ext>
            </a:extLst>
          </p:cNvPr>
          <p:cNvSpPr>
            <a:spLocks noGrp="1"/>
          </p:cNvSpPr>
          <p:nvPr>
            <p:ph type="dt" sz="half" idx="10"/>
          </p:nvPr>
        </p:nvSpPr>
        <p:spPr/>
        <p:txBody>
          <a:bodyPr/>
          <a:lstStyle/>
          <a:p>
            <a:fld id="{D28EEA27-1125-4A1A-899B-DE79B175D714}" type="datetimeFigureOut">
              <a:rPr lang="en-US" smtClean="0"/>
              <a:t>8/13/2025</a:t>
            </a:fld>
            <a:endParaRPr lang="en-US"/>
          </a:p>
        </p:txBody>
      </p:sp>
      <p:sp>
        <p:nvSpPr>
          <p:cNvPr id="5" name="Footer Placeholder 4">
            <a:extLst>
              <a:ext uri="{FF2B5EF4-FFF2-40B4-BE49-F238E27FC236}">
                <a16:creationId xmlns:a16="http://schemas.microsoft.com/office/drawing/2014/main" id="{71C91F9B-DDFE-4FD4-8679-F84D8C9677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AAF5A0-D4C2-4F32-BB87-D917E65E85D8}"/>
              </a:ext>
            </a:extLst>
          </p:cNvPr>
          <p:cNvSpPr>
            <a:spLocks noGrp="1"/>
          </p:cNvSpPr>
          <p:nvPr>
            <p:ph type="sldNum" sz="quarter" idx="12"/>
          </p:nvPr>
        </p:nvSpPr>
        <p:spPr/>
        <p:txBody>
          <a:bodyPr/>
          <a:lstStyle/>
          <a:p>
            <a:fld id="{7E396FA5-F1E4-4FE3-BAF6-7DAB5F7C062F}" type="slidenum">
              <a:rPr lang="en-US" smtClean="0"/>
              <a:t>‹#›</a:t>
            </a:fld>
            <a:endParaRPr lang="en-US"/>
          </a:p>
        </p:txBody>
      </p:sp>
    </p:spTree>
    <p:extLst>
      <p:ext uri="{BB962C8B-B14F-4D97-AF65-F5344CB8AC3E}">
        <p14:creationId xmlns:p14="http://schemas.microsoft.com/office/powerpoint/2010/main" val="4073212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ingle Pictur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AD24BC-1B20-B745-A0B1-127E6D9C8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61053" y="5585093"/>
            <a:ext cx="1114297" cy="771257"/>
          </a:xfrm>
          <a:prstGeom prst="rect">
            <a:avLst/>
          </a:prstGeom>
        </p:spPr>
      </p:pic>
      <p:sp>
        <p:nvSpPr>
          <p:cNvPr id="9" name="Rectangle 8">
            <a:extLst>
              <a:ext uri="{FF2B5EF4-FFF2-40B4-BE49-F238E27FC236}">
                <a16:creationId xmlns:a16="http://schemas.microsoft.com/office/drawing/2014/main" id="{59FF7C04-6389-974D-9A5A-0A9C069BCF4B}"/>
              </a:ext>
            </a:extLst>
          </p:cNvPr>
          <p:cNvSpPr/>
          <p:nvPr userDrawn="1"/>
        </p:nvSpPr>
        <p:spPr>
          <a:xfrm>
            <a:off x="222250" y="136525"/>
            <a:ext cx="11607800" cy="590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177399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Default - 2_Custom Layout copy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F816EB-8023-1F4D-9882-2DDC505C9FB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61053" y="5585093"/>
            <a:ext cx="1114297" cy="771257"/>
          </a:xfrm>
          <a:prstGeom prst="rect">
            <a:avLst/>
          </a:prstGeom>
        </p:spPr>
      </p:pic>
      <p:sp>
        <p:nvSpPr>
          <p:cNvPr id="4" name="Rectangle 3">
            <a:extLst>
              <a:ext uri="{FF2B5EF4-FFF2-40B4-BE49-F238E27FC236}">
                <a16:creationId xmlns:a16="http://schemas.microsoft.com/office/drawing/2014/main" id="{DE829C1F-E162-2040-96C1-679E4FEC0ACE}"/>
              </a:ext>
            </a:extLst>
          </p:cNvPr>
          <p:cNvSpPr/>
          <p:nvPr userDrawn="1"/>
        </p:nvSpPr>
        <p:spPr>
          <a:xfrm>
            <a:off x="222250" y="136525"/>
            <a:ext cx="11607800" cy="590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313051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1_Section Header">
    <p:spTree>
      <p:nvGrpSpPr>
        <p:cNvPr id="1" name=""/>
        <p:cNvGrpSpPr/>
        <p:nvPr/>
      </p:nvGrpSpPr>
      <p:grpSpPr>
        <a:xfrm>
          <a:off x="0" y="0"/>
          <a:ext cx="0" cy="0"/>
          <a:chOff x="0" y="0"/>
          <a:chExt cx="0" cy="0"/>
        </a:xfrm>
      </p:grpSpPr>
      <p:sp>
        <p:nvSpPr>
          <p:cNvPr id="143" name="Shape 143"/>
          <p:cNvSpPr>
            <a:spLocks noGrp="1"/>
          </p:cNvSpPr>
          <p:nvPr>
            <p:ph type="body" idx="1"/>
          </p:nvPr>
        </p:nvSpPr>
        <p:spPr>
          <a:xfrm>
            <a:off x="0" y="0"/>
            <a:ext cx="12192000" cy="6858000"/>
          </a:xfrm>
          <a:prstGeom prst="rect">
            <a:avLst/>
          </a:prstGeom>
        </p:spPr>
        <p:txBody>
          <a:bodyPr/>
          <a:lstStyle>
            <a:lvl1pPr marL="0" indent="0">
              <a:spcBef>
                <a:spcPts val="1000"/>
              </a:spcBef>
              <a:buSzTx/>
              <a:buFontTx/>
              <a:buNone/>
              <a:defRPr sz="2000">
                <a:solidFill>
                  <a:srgbClr val="3B3838"/>
                </a:solidFill>
                <a:latin typeface="Arial"/>
                <a:ea typeface="Arial"/>
                <a:cs typeface="Arial"/>
                <a:sym typeface="Arial"/>
              </a:defRPr>
            </a:lvl1pPr>
            <a:lvl2pPr marL="647700" indent="-190500">
              <a:spcBef>
                <a:spcPts val="1000"/>
              </a:spcBef>
              <a:buFontTx/>
              <a:buChar char="▪"/>
              <a:defRPr sz="2000">
                <a:solidFill>
                  <a:srgbClr val="3B3838"/>
                </a:solidFill>
                <a:latin typeface="Arial"/>
                <a:ea typeface="Arial"/>
                <a:cs typeface="Arial"/>
                <a:sym typeface="Arial"/>
              </a:defRPr>
            </a:lvl2pPr>
            <a:lvl3pPr>
              <a:spcBef>
                <a:spcPts val="1000"/>
              </a:spcBef>
              <a:buFontTx/>
              <a:buChar char="-"/>
              <a:defRPr sz="2000">
                <a:solidFill>
                  <a:srgbClr val="3B3838"/>
                </a:solidFill>
                <a:latin typeface="Arial"/>
                <a:ea typeface="Arial"/>
                <a:cs typeface="Arial"/>
                <a:sym typeface="Arial"/>
              </a:defRPr>
            </a:lvl3pPr>
            <a:lvl4pPr marL="1625600" indent="-254000">
              <a:spcBef>
                <a:spcPts val="1000"/>
              </a:spcBef>
              <a:buFontTx/>
              <a:buChar char="▪"/>
              <a:defRPr sz="2000">
                <a:solidFill>
                  <a:srgbClr val="3B3838"/>
                </a:solidFill>
                <a:latin typeface="Arial"/>
                <a:ea typeface="Arial"/>
                <a:cs typeface="Arial"/>
                <a:sym typeface="Arial"/>
              </a:defRPr>
            </a:lvl4pPr>
            <a:lvl5pPr marL="2082800" indent="-254000">
              <a:spcBef>
                <a:spcPts val="1000"/>
              </a:spcBef>
              <a:buFontTx/>
              <a:buChar char="-"/>
              <a:defRPr sz="2000">
                <a:solidFill>
                  <a:srgbClr val="3B3838"/>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44" name="Shape 144"/>
          <p:cNvSpPr>
            <a:spLocks noGrp="1"/>
          </p:cNvSpPr>
          <p:nvPr>
            <p:ph type="body" sz="quarter" idx="13"/>
          </p:nvPr>
        </p:nvSpPr>
        <p:spPr>
          <a:xfrm>
            <a:off x="580641" y="4589462"/>
            <a:ext cx="10515601" cy="1500188"/>
          </a:xfrm>
          <a:prstGeom prst="rect">
            <a:avLst/>
          </a:prstGeom>
        </p:spPr>
        <p:txBody>
          <a:bodyPr/>
          <a:lstStyle/>
          <a:p>
            <a:pPr marL="0" indent="0">
              <a:spcBef>
                <a:spcPts val="1000"/>
              </a:spcBef>
              <a:buSzTx/>
              <a:buFontTx/>
              <a:buNone/>
              <a:defRPr sz="2400">
                <a:solidFill>
                  <a:srgbClr val="000000"/>
                </a:solidFill>
                <a:latin typeface="Arial"/>
                <a:ea typeface="Arial"/>
                <a:cs typeface="Arial"/>
                <a:sym typeface="Arial"/>
              </a:defRPr>
            </a:pPr>
            <a:endParaRPr/>
          </a:p>
        </p:txBody>
      </p:sp>
      <p:sp>
        <p:nvSpPr>
          <p:cNvPr id="145" name="Shape 145"/>
          <p:cNvSpPr>
            <a:spLocks noGrp="1"/>
          </p:cNvSpPr>
          <p:nvPr>
            <p:ph type="title"/>
          </p:nvPr>
        </p:nvSpPr>
        <p:spPr>
          <a:xfrm>
            <a:off x="586802" y="3418349"/>
            <a:ext cx="10111455" cy="1171115"/>
          </a:xfrm>
          <a:prstGeom prst="rect">
            <a:avLst/>
          </a:prstGeom>
        </p:spPr>
        <p:txBody>
          <a:bodyPr lIns="45719" tIns="45719" rIns="45719" bIns="45719" anchor="t"/>
          <a:lstStyle>
            <a:lvl1pPr>
              <a:defRPr sz="3200">
                <a:solidFill>
                  <a:srgbClr val="000000"/>
                </a:solidFill>
                <a:latin typeface="Arial"/>
                <a:ea typeface="Arial"/>
                <a:cs typeface="Arial"/>
                <a:sym typeface="Arial"/>
              </a:defRPr>
            </a:lvl1pPr>
          </a:lstStyle>
          <a:p>
            <a:r>
              <a:t>Title Text</a:t>
            </a:r>
          </a:p>
        </p:txBody>
      </p:sp>
      <p:sp>
        <p:nvSpPr>
          <p:cNvPr id="146" name="Shape 146"/>
          <p:cNvSpPr>
            <a:spLocks noGrp="1"/>
          </p:cNvSpPr>
          <p:nvPr>
            <p:ph type="sldNum" sz="quarter" idx="2"/>
          </p:nvPr>
        </p:nvSpPr>
        <p:spPr>
          <a:xfrm>
            <a:off x="5892800" y="6172200"/>
            <a:ext cx="2844800" cy="368301"/>
          </a:xfrm>
          <a:prstGeom prst="rect">
            <a:avLst/>
          </a:prstGeom>
        </p:spPr>
        <p:txBody>
          <a:bodyPr anchor="ctr"/>
          <a:lstStyle>
            <a:lvl1pPr algn="r">
              <a:defRPr sz="1200">
                <a:solidFill>
                  <a:srgbClr val="000000"/>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11771127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29497-B429-4B51-AE62-EB7E57ADFD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54CA51-F00D-464A-8973-A75618B884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D956D0-D42C-4A13-B878-CB5BF10546BE}"/>
              </a:ext>
            </a:extLst>
          </p:cNvPr>
          <p:cNvSpPr>
            <a:spLocks noGrp="1"/>
          </p:cNvSpPr>
          <p:nvPr>
            <p:ph type="dt" sz="half" idx="10"/>
          </p:nvPr>
        </p:nvSpPr>
        <p:spPr/>
        <p:txBody>
          <a:bodyPr/>
          <a:lstStyle/>
          <a:p>
            <a:fld id="{86302E7A-3FB9-4CB6-9ED5-29B2FBADC195}" type="datetimeFigureOut">
              <a:rPr lang="en-US" smtClean="0"/>
              <a:t>8/13/2025</a:t>
            </a:fld>
            <a:endParaRPr lang="en-US"/>
          </a:p>
        </p:txBody>
      </p:sp>
      <p:sp>
        <p:nvSpPr>
          <p:cNvPr id="5" name="Footer Placeholder 4">
            <a:extLst>
              <a:ext uri="{FF2B5EF4-FFF2-40B4-BE49-F238E27FC236}">
                <a16:creationId xmlns:a16="http://schemas.microsoft.com/office/drawing/2014/main" id="{4CD6FB39-34C7-4021-AF4D-B720C7B07A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39324E-57F6-4FE3-B248-D4590CA3B9BA}"/>
              </a:ext>
            </a:extLst>
          </p:cNvPr>
          <p:cNvSpPr>
            <a:spLocks noGrp="1"/>
          </p:cNvSpPr>
          <p:nvPr>
            <p:ph type="sldNum" sz="quarter" idx="12"/>
          </p:nvPr>
        </p:nvSpPr>
        <p:spPr/>
        <p:txBody>
          <a:bodyPr/>
          <a:lstStyle/>
          <a:p>
            <a:fld id="{3080BB9F-9A87-4165-9828-F53DC5F4A976}" type="slidenum">
              <a:rPr lang="en-US" smtClean="0"/>
              <a:t>‹#›</a:t>
            </a:fld>
            <a:endParaRPr lang="en-US"/>
          </a:p>
        </p:txBody>
      </p:sp>
    </p:spTree>
    <p:extLst>
      <p:ext uri="{BB962C8B-B14F-4D97-AF65-F5344CB8AC3E}">
        <p14:creationId xmlns:p14="http://schemas.microsoft.com/office/powerpoint/2010/main" val="4097735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03100-6998-4513-94DF-C92A219234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34A271-3DF1-4309-9F85-2A572CC3C3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715F45-DD69-4E1A-A6FE-89A9FAE49D77}"/>
              </a:ext>
            </a:extLst>
          </p:cNvPr>
          <p:cNvSpPr>
            <a:spLocks noGrp="1"/>
          </p:cNvSpPr>
          <p:nvPr>
            <p:ph type="dt" sz="half" idx="10"/>
          </p:nvPr>
        </p:nvSpPr>
        <p:spPr/>
        <p:txBody>
          <a:bodyPr/>
          <a:lstStyle/>
          <a:p>
            <a:fld id="{86302E7A-3FB9-4CB6-9ED5-29B2FBADC195}" type="datetimeFigureOut">
              <a:rPr lang="en-US" smtClean="0"/>
              <a:t>8/13/2025</a:t>
            </a:fld>
            <a:endParaRPr lang="en-US"/>
          </a:p>
        </p:txBody>
      </p:sp>
      <p:sp>
        <p:nvSpPr>
          <p:cNvPr id="5" name="Footer Placeholder 4">
            <a:extLst>
              <a:ext uri="{FF2B5EF4-FFF2-40B4-BE49-F238E27FC236}">
                <a16:creationId xmlns:a16="http://schemas.microsoft.com/office/drawing/2014/main" id="{B0A007A5-6EF8-4E54-AAC8-6AD7C4D2E0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C4B699-F468-4F54-92A9-665789DF600A}"/>
              </a:ext>
            </a:extLst>
          </p:cNvPr>
          <p:cNvSpPr>
            <a:spLocks noGrp="1"/>
          </p:cNvSpPr>
          <p:nvPr>
            <p:ph type="sldNum" sz="quarter" idx="12"/>
          </p:nvPr>
        </p:nvSpPr>
        <p:spPr/>
        <p:txBody>
          <a:bodyPr/>
          <a:lstStyle/>
          <a:p>
            <a:fld id="{3080BB9F-9A87-4165-9828-F53DC5F4A976}" type="slidenum">
              <a:rPr lang="en-US" smtClean="0"/>
              <a:t>‹#›</a:t>
            </a:fld>
            <a:endParaRPr lang="en-US"/>
          </a:p>
        </p:txBody>
      </p:sp>
    </p:spTree>
    <p:extLst>
      <p:ext uri="{BB962C8B-B14F-4D97-AF65-F5344CB8AC3E}">
        <p14:creationId xmlns:p14="http://schemas.microsoft.com/office/powerpoint/2010/main" val="3621773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9EB8A-20CC-494A-8CA5-EBD2588F3E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B175E0-F66D-4B59-B182-FAE724EB5F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664606-722D-4EAF-AD05-70BBD8D1641C}"/>
              </a:ext>
            </a:extLst>
          </p:cNvPr>
          <p:cNvSpPr>
            <a:spLocks noGrp="1"/>
          </p:cNvSpPr>
          <p:nvPr>
            <p:ph type="dt" sz="half" idx="10"/>
          </p:nvPr>
        </p:nvSpPr>
        <p:spPr/>
        <p:txBody>
          <a:bodyPr/>
          <a:lstStyle/>
          <a:p>
            <a:fld id="{86302E7A-3FB9-4CB6-9ED5-29B2FBADC195}" type="datetimeFigureOut">
              <a:rPr lang="en-US" smtClean="0"/>
              <a:t>8/13/2025</a:t>
            </a:fld>
            <a:endParaRPr lang="en-US"/>
          </a:p>
        </p:txBody>
      </p:sp>
      <p:sp>
        <p:nvSpPr>
          <p:cNvPr id="5" name="Footer Placeholder 4">
            <a:extLst>
              <a:ext uri="{FF2B5EF4-FFF2-40B4-BE49-F238E27FC236}">
                <a16:creationId xmlns:a16="http://schemas.microsoft.com/office/drawing/2014/main" id="{926EEA40-7126-4705-9377-A06980E2C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F8150-896E-4478-BB48-79AEB6EBEB4A}"/>
              </a:ext>
            </a:extLst>
          </p:cNvPr>
          <p:cNvSpPr>
            <a:spLocks noGrp="1"/>
          </p:cNvSpPr>
          <p:nvPr>
            <p:ph type="sldNum" sz="quarter" idx="12"/>
          </p:nvPr>
        </p:nvSpPr>
        <p:spPr/>
        <p:txBody>
          <a:bodyPr/>
          <a:lstStyle/>
          <a:p>
            <a:fld id="{3080BB9F-9A87-4165-9828-F53DC5F4A976}" type="slidenum">
              <a:rPr lang="en-US" smtClean="0"/>
              <a:t>‹#›</a:t>
            </a:fld>
            <a:endParaRPr lang="en-US"/>
          </a:p>
        </p:txBody>
      </p:sp>
    </p:spTree>
    <p:extLst>
      <p:ext uri="{BB962C8B-B14F-4D97-AF65-F5344CB8AC3E}">
        <p14:creationId xmlns:p14="http://schemas.microsoft.com/office/powerpoint/2010/main" val="1034700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9AC4E-72FE-43C0-B161-AC57B3C82E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04585D-5AA4-42F9-BE5E-EC7896E31F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76610F-D638-4E66-9BCD-ABCBF3FEAA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7AD7F1-F231-45E4-A667-D956EC42C04D}"/>
              </a:ext>
            </a:extLst>
          </p:cNvPr>
          <p:cNvSpPr>
            <a:spLocks noGrp="1"/>
          </p:cNvSpPr>
          <p:nvPr>
            <p:ph type="dt" sz="half" idx="10"/>
          </p:nvPr>
        </p:nvSpPr>
        <p:spPr/>
        <p:txBody>
          <a:bodyPr/>
          <a:lstStyle/>
          <a:p>
            <a:fld id="{86302E7A-3FB9-4CB6-9ED5-29B2FBADC195}" type="datetimeFigureOut">
              <a:rPr lang="en-US" smtClean="0"/>
              <a:t>8/13/2025</a:t>
            </a:fld>
            <a:endParaRPr lang="en-US"/>
          </a:p>
        </p:txBody>
      </p:sp>
      <p:sp>
        <p:nvSpPr>
          <p:cNvPr id="6" name="Footer Placeholder 5">
            <a:extLst>
              <a:ext uri="{FF2B5EF4-FFF2-40B4-BE49-F238E27FC236}">
                <a16:creationId xmlns:a16="http://schemas.microsoft.com/office/drawing/2014/main" id="{BC0961FA-5041-47F2-A1BD-1CF6908D2C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F66AB1-E587-4A03-B538-83D76436B229}"/>
              </a:ext>
            </a:extLst>
          </p:cNvPr>
          <p:cNvSpPr>
            <a:spLocks noGrp="1"/>
          </p:cNvSpPr>
          <p:nvPr>
            <p:ph type="sldNum" sz="quarter" idx="12"/>
          </p:nvPr>
        </p:nvSpPr>
        <p:spPr/>
        <p:txBody>
          <a:bodyPr/>
          <a:lstStyle/>
          <a:p>
            <a:fld id="{3080BB9F-9A87-4165-9828-F53DC5F4A976}" type="slidenum">
              <a:rPr lang="en-US" smtClean="0"/>
              <a:t>‹#›</a:t>
            </a:fld>
            <a:endParaRPr lang="en-US"/>
          </a:p>
        </p:txBody>
      </p:sp>
    </p:spTree>
    <p:extLst>
      <p:ext uri="{BB962C8B-B14F-4D97-AF65-F5344CB8AC3E}">
        <p14:creationId xmlns:p14="http://schemas.microsoft.com/office/powerpoint/2010/main" val="4151948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F06E0-9B1F-4AF8-84BE-D3727F3DE8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3BC08A-6853-42EB-B870-A79AC67BF5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D8B759-4DF6-41EB-B399-F9AC41BB41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BDEC9B-066A-4AAC-AEAB-389A8DE1DA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DB94BB-BE2D-47F8-A210-147B61FFA6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1D6CA0-0684-4A3B-BDCF-0390CBF5E03B}"/>
              </a:ext>
            </a:extLst>
          </p:cNvPr>
          <p:cNvSpPr>
            <a:spLocks noGrp="1"/>
          </p:cNvSpPr>
          <p:nvPr>
            <p:ph type="dt" sz="half" idx="10"/>
          </p:nvPr>
        </p:nvSpPr>
        <p:spPr/>
        <p:txBody>
          <a:bodyPr/>
          <a:lstStyle/>
          <a:p>
            <a:fld id="{86302E7A-3FB9-4CB6-9ED5-29B2FBADC195}" type="datetimeFigureOut">
              <a:rPr lang="en-US" smtClean="0"/>
              <a:t>8/13/2025</a:t>
            </a:fld>
            <a:endParaRPr lang="en-US"/>
          </a:p>
        </p:txBody>
      </p:sp>
      <p:sp>
        <p:nvSpPr>
          <p:cNvPr id="8" name="Footer Placeholder 7">
            <a:extLst>
              <a:ext uri="{FF2B5EF4-FFF2-40B4-BE49-F238E27FC236}">
                <a16:creationId xmlns:a16="http://schemas.microsoft.com/office/drawing/2014/main" id="{4636505C-B223-4624-BBAF-C66C0A2EE8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8B99E8-4E4E-43CE-867A-46491D8A3622}"/>
              </a:ext>
            </a:extLst>
          </p:cNvPr>
          <p:cNvSpPr>
            <a:spLocks noGrp="1"/>
          </p:cNvSpPr>
          <p:nvPr>
            <p:ph type="sldNum" sz="quarter" idx="12"/>
          </p:nvPr>
        </p:nvSpPr>
        <p:spPr/>
        <p:txBody>
          <a:bodyPr/>
          <a:lstStyle/>
          <a:p>
            <a:fld id="{3080BB9F-9A87-4165-9828-F53DC5F4A976}" type="slidenum">
              <a:rPr lang="en-US" smtClean="0"/>
              <a:t>‹#›</a:t>
            </a:fld>
            <a:endParaRPr lang="en-US"/>
          </a:p>
        </p:txBody>
      </p:sp>
    </p:spTree>
    <p:extLst>
      <p:ext uri="{BB962C8B-B14F-4D97-AF65-F5344CB8AC3E}">
        <p14:creationId xmlns:p14="http://schemas.microsoft.com/office/powerpoint/2010/main" val="3240295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B4968-3847-4D10-B8FD-13FE03F0B6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A1CF1F-77DC-4D80-B6B0-18B3714FFF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426ED5-6F8E-431C-9212-DC7D4612B8B2}"/>
              </a:ext>
            </a:extLst>
          </p:cNvPr>
          <p:cNvSpPr>
            <a:spLocks noGrp="1"/>
          </p:cNvSpPr>
          <p:nvPr>
            <p:ph type="dt" sz="half" idx="10"/>
          </p:nvPr>
        </p:nvSpPr>
        <p:spPr/>
        <p:txBody>
          <a:bodyPr/>
          <a:lstStyle/>
          <a:p>
            <a:fld id="{D28EEA27-1125-4A1A-899B-DE79B175D714}" type="datetimeFigureOut">
              <a:rPr lang="en-US" smtClean="0"/>
              <a:t>8/13/2025</a:t>
            </a:fld>
            <a:endParaRPr lang="en-US"/>
          </a:p>
        </p:txBody>
      </p:sp>
      <p:sp>
        <p:nvSpPr>
          <p:cNvPr id="5" name="Footer Placeholder 4">
            <a:extLst>
              <a:ext uri="{FF2B5EF4-FFF2-40B4-BE49-F238E27FC236}">
                <a16:creationId xmlns:a16="http://schemas.microsoft.com/office/drawing/2014/main" id="{261562AC-4EE4-407F-8DE3-448269EEBD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EB903E-6A01-4B3A-865F-1BA6163B410E}"/>
              </a:ext>
            </a:extLst>
          </p:cNvPr>
          <p:cNvSpPr>
            <a:spLocks noGrp="1"/>
          </p:cNvSpPr>
          <p:nvPr>
            <p:ph type="sldNum" sz="quarter" idx="12"/>
          </p:nvPr>
        </p:nvSpPr>
        <p:spPr/>
        <p:txBody>
          <a:bodyPr/>
          <a:lstStyle/>
          <a:p>
            <a:fld id="{7E396FA5-F1E4-4FE3-BAF6-7DAB5F7C062F}" type="slidenum">
              <a:rPr lang="en-US" smtClean="0"/>
              <a:t>‹#›</a:t>
            </a:fld>
            <a:endParaRPr lang="en-US"/>
          </a:p>
        </p:txBody>
      </p:sp>
    </p:spTree>
    <p:extLst>
      <p:ext uri="{BB962C8B-B14F-4D97-AF65-F5344CB8AC3E}">
        <p14:creationId xmlns:p14="http://schemas.microsoft.com/office/powerpoint/2010/main" val="3664926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F00A0-3FEC-4233-9454-8BA504C676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50ADE1-2A86-4639-B38A-178F12837874}"/>
              </a:ext>
            </a:extLst>
          </p:cNvPr>
          <p:cNvSpPr>
            <a:spLocks noGrp="1"/>
          </p:cNvSpPr>
          <p:nvPr>
            <p:ph type="dt" sz="half" idx="10"/>
          </p:nvPr>
        </p:nvSpPr>
        <p:spPr/>
        <p:txBody>
          <a:bodyPr/>
          <a:lstStyle/>
          <a:p>
            <a:fld id="{86302E7A-3FB9-4CB6-9ED5-29B2FBADC195}" type="datetimeFigureOut">
              <a:rPr lang="en-US" smtClean="0"/>
              <a:t>8/13/2025</a:t>
            </a:fld>
            <a:endParaRPr lang="en-US"/>
          </a:p>
        </p:txBody>
      </p:sp>
      <p:sp>
        <p:nvSpPr>
          <p:cNvPr id="4" name="Footer Placeholder 3">
            <a:extLst>
              <a:ext uri="{FF2B5EF4-FFF2-40B4-BE49-F238E27FC236}">
                <a16:creationId xmlns:a16="http://schemas.microsoft.com/office/drawing/2014/main" id="{D36A3093-0A6A-423B-AE60-2ED2A9BCC4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9AF5F1-EC9F-4054-86DF-2BD361848470}"/>
              </a:ext>
            </a:extLst>
          </p:cNvPr>
          <p:cNvSpPr>
            <a:spLocks noGrp="1"/>
          </p:cNvSpPr>
          <p:nvPr>
            <p:ph type="sldNum" sz="quarter" idx="12"/>
          </p:nvPr>
        </p:nvSpPr>
        <p:spPr/>
        <p:txBody>
          <a:bodyPr/>
          <a:lstStyle/>
          <a:p>
            <a:fld id="{3080BB9F-9A87-4165-9828-F53DC5F4A976}" type="slidenum">
              <a:rPr lang="en-US" smtClean="0"/>
              <a:t>‹#›</a:t>
            </a:fld>
            <a:endParaRPr lang="en-US"/>
          </a:p>
        </p:txBody>
      </p:sp>
    </p:spTree>
    <p:extLst>
      <p:ext uri="{BB962C8B-B14F-4D97-AF65-F5344CB8AC3E}">
        <p14:creationId xmlns:p14="http://schemas.microsoft.com/office/powerpoint/2010/main" val="4129568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86E0FF-0835-4102-A501-D9D226B14C71}"/>
              </a:ext>
            </a:extLst>
          </p:cNvPr>
          <p:cNvSpPr>
            <a:spLocks noGrp="1"/>
          </p:cNvSpPr>
          <p:nvPr>
            <p:ph type="dt" sz="half" idx="10"/>
          </p:nvPr>
        </p:nvSpPr>
        <p:spPr/>
        <p:txBody>
          <a:bodyPr/>
          <a:lstStyle/>
          <a:p>
            <a:fld id="{86302E7A-3FB9-4CB6-9ED5-29B2FBADC195}" type="datetimeFigureOut">
              <a:rPr lang="en-US" smtClean="0"/>
              <a:t>8/13/2025</a:t>
            </a:fld>
            <a:endParaRPr lang="en-US"/>
          </a:p>
        </p:txBody>
      </p:sp>
      <p:sp>
        <p:nvSpPr>
          <p:cNvPr id="3" name="Footer Placeholder 2">
            <a:extLst>
              <a:ext uri="{FF2B5EF4-FFF2-40B4-BE49-F238E27FC236}">
                <a16:creationId xmlns:a16="http://schemas.microsoft.com/office/drawing/2014/main" id="{C7775847-ADF4-4327-83B6-37571F34FE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8171E5-8237-47E6-B8C6-31882D19D6ED}"/>
              </a:ext>
            </a:extLst>
          </p:cNvPr>
          <p:cNvSpPr>
            <a:spLocks noGrp="1"/>
          </p:cNvSpPr>
          <p:nvPr>
            <p:ph type="sldNum" sz="quarter" idx="12"/>
          </p:nvPr>
        </p:nvSpPr>
        <p:spPr/>
        <p:txBody>
          <a:bodyPr/>
          <a:lstStyle/>
          <a:p>
            <a:fld id="{3080BB9F-9A87-4165-9828-F53DC5F4A976}" type="slidenum">
              <a:rPr lang="en-US" smtClean="0"/>
              <a:t>‹#›</a:t>
            </a:fld>
            <a:endParaRPr lang="en-US"/>
          </a:p>
        </p:txBody>
      </p:sp>
    </p:spTree>
    <p:extLst>
      <p:ext uri="{BB962C8B-B14F-4D97-AF65-F5344CB8AC3E}">
        <p14:creationId xmlns:p14="http://schemas.microsoft.com/office/powerpoint/2010/main" val="3668574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201DE-FF22-4DA5-B027-88691D6617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17DA31-DB3C-4F2A-9631-39394F6E41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C5C4DE-CBE1-4B5F-96AD-365760009B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9DCD76-A81E-4F22-B7B7-E5DF499B97DD}"/>
              </a:ext>
            </a:extLst>
          </p:cNvPr>
          <p:cNvSpPr>
            <a:spLocks noGrp="1"/>
          </p:cNvSpPr>
          <p:nvPr>
            <p:ph type="dt" sz="half" idx="10"/>
          </p:nvPr>
        </p:nvSpPr>
        <p:spPr/>
        <p:txBody>
          <a:bodyPr/>
          <a:lstStyle/>
          <a:p>
            <a:fld id="{86302E7A-3FB9-4CB6-9ED5-29B2FBADC195}" type="datetimeFigureOut">
              <a:rPr lang="en-US" smtClean="0"/>
              <a:t>8/13/2025</a:t>
            </a:fld>
            <a:endParaRPr lang="en-US"/>
          </a:p>
        </p:txBody>
      </p:sp>
      <p:sp>
        <p:nvSpPr>
          <p:cNvPr id="6" name="Footer Placeholder 5">
            <a:extLst>
              <a:ext uri="{FF2B5EF4-FFF2-40B4-BE49-F238E27FC236}">
                <a16:creationId xmlns:a16="http://schemas.microsoft.com/office/drawing/2014/main" id="{577A5DB7-6C0D-4A75-BC1C-291A76722B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BC4B5C-58A0-44EB-9C30-B5714EDE315E}"/>
              </a:ext>
            </a:extLst>
          </p:cNvPr>
          <p:cNvSpPr>
            <a:spLocks noGrp="1"/>
          </p:cNvSpPr>
          <p:nvPr>
            <p:ph type="sldNum" sz="quarter" idx="12"/>
          </p:nvPr>
        </p:nvSpPr>
        <p:spPr/>
        <p:txBody>
          <a:bodyPr/>
          <a:lstStyle/>
          <a:p>
            <a:fld id="{3080BB9F-9A87-4165-9828-F53DC5F4A976}" type="slidenum">
              <a:rPr lang="en-US" smtClean="0"/>
              <a:t>‹#›</a:t>
            </a:fld>
            <a:endParaRPr lang="en-US"/>
          </a:p>
        </p:txBody>
      </p:sp>
    </p:spTree>
    <p:extLst>
      <p:ext uri="{BB962C8B-B14F-4D97-AF65-F5344CB8AC3E}">
        <p14:creationId xmlns:p14="http://schemas.microsoft.com/office/powerpoint/2010/main" val="3758366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41C70-CF16-4FAB-A4E7-1EC9BEC662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8F5B19-F679-484C-9DA9-87A733988E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213B9B-F538-49E1-B080-44D21F16A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1BB36E-FCBA-4D01-9331-BAD5D81EB120}"/>
              </a:ext>
            </a:extLst>
          </p:cNvPr>
          <p:cNvSpPr>
            <a:spLocks noGrp="1"/>
          </p:cNvSpPr>
          <p:nvPr>
            <p:ph type="dt" sz="half" idx="10"/>
          </p:nvPr>
        </p:nvSpPr>
        <p:spPr/>
        <p:txBody>
          <a:bodyPr/>
          <a:lstStyle/>
          <a:p>
            <a:fld id="{86302E7A-3FB9-4CB6-9ED5-29B2FBADC195}" type="datetimeFigureOut">
              <a:rPr lang="en-US" smtClean="0"/>
              <a:t>8/13/2025</a:t>
            </a:fld>
            <a:endParaRPr lang="en-US"/>
          </a:p>
        </p:txBody>
      </p:sp>
      <p:sp>
        <p:nvSpPr>
          <p:cNvPr id="6" name="Footer Placeholder 5">
            <a:extLst>
              <a:ext uri="{FF2B5EF4-FFF2-40B4-BE49-F238E27FC236}">
                <a16:creationId xmlns:a16="http://schemas.microsoft.com/office/drawing/2014/main" id="{DE7A05D3-F7BA-4857-9367-36410D5808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25C16A-3F48-442F-8E3F-60E4D67923D8}"/>
              </a:ext>
            </a:extLst>
          </p:cNvPr>
          <p:cNvSpPr>
            <a:spLocks noGrp="1"/>
          </p:cNvSpPr>
          <p:nvPr>
            <p:ph type="sldNum" sz="quarter" idx="12"/>
          </p:nvPr>
        </p:nvSpPr>
        <p:spPr/>
        <p:txBody>
          <a:bodyPr/>
          <a:lstStyle/>
          <a:p>
            <a:fld id="{3080BB9F-9A87-4165-9828-F53DC5F4A976}" type="slidenum">
              <a:rPr lang="en-US" smtClean="0"/>
              <a:t>‹#›</a:t>
            </a:fld>
            <a:endParaRPr lang="en-US"/>
          </a:p>
        </p:txBody>
      </p:sp>
    </p:spTree>
    <p:extLst>
      <p:ext uri="{BB962C8B-B14F-4D97-AF65-F5344CB8AC3E}">
        <p14:creationId xmlns:p14="http://schemas.microsoft.com/office/powerpoint/2010/main" val="41856717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79BA-535E-4DC1-BA15-BBFCBA3B77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D51B6F-BDB5-4113-B3D7-3A2EE2B8F4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4498CE-F4BF-4040-BFF6-C5C688C987B0}"/>
              </a:ext>
            </a:extLst>
          </p:cNvPr>
          <p:cNvSpPr>
            <a:spLocks noGrp="1"/>
          </p:cNvSpPr>
          <p:nvPr>
            <p:ph type="dt" sz="half" idx="10"/>
          </p:nvPr>
        </p:nvSpPr>
        <p:spPr/>
        <p:txBody>
          <a:bodyPr/>
          <a:lstStyle/>
          <a:p>
            <a:fld id="{86302E7A-3FB9-4CB6-9ED5-29B2FBADC195}" type="datetimeFigureOut">
              <a:rPr lang="en-US" smtClean="0"/>
              <a:t>8/13/2025</a:t>
            </a:fld>
            <a:endParaRPr lang="en-US"/>
          </a:p>
        </p:txBody>
      </p:sp>
      <p:sp>
        <p:nvSpPr>
          <p:cNvPr id="5" name="Footer Placeholder 4">
            <a:extLst>
              <a:ext uri="{FF2B5EF4-FFF2-40B4-BE49-F238E27FC236}">
                <a16:creationId xmlns:a16="http://schemas.microsoft.com/office/drawing/2014/main" id="{7E753B2D-9F1E-42BA-B5B7-D9762C865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78FE0-9A93-488D-ACB8-78014B0CF915}"/>
              </a:ext>
            </a:extLst>
          </p:cNvPr>
          <p:cNvSpPr>
            <a:spLocks noGrp="1"/>
          </p:cNvSpPr>
          <p:nvPr>
            <p:ph type="sldNum" sz="quarter" idx="12"/>
          </p:nvPr>
        </p:nvSpPr>
        <p:spPr/>
        <p:txBody>
          <a:bodyPr/>
          <a:lstStyle/>
          <a:p>
            <a:fld id="{3080BB9F-9A87-4165-9828-F53DC5F4A976}" type="slidenum">
              <a:rPr lang="en-US" smtClean="0"/>
              <a:t>‹#›</a:t>
            </a:fld>
            <a:endParaRPr lang="en-US"/>
          </a:p>
        </p:txBody>
      </p:sp>
    </p:spTree>
    <p:extLst>
      <p:ext uri="{BB962C8B-B14F-4D97-AF65-F5344CB8AC3E}">
        <p14:creationId xmlns:p14="http://schemas.microsoft.com/office/powerpoint/2010/main" val="2503223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9FD813-AC92-48A4-9214-CF9CF7F971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503E1C-75CD-4475-8DE2-36C6B6909F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7FB75C-FD15-4B97-AA3C-E224B35793E2}"/>
              </a:ext>
            </a:extLst>
          </p:cNvPr>
          <p:cNvSpPr>
            <a:spLocks noGrp="1"/>
          </p:cNvSpPr>
          <p:nvPr>
            <p:ph type="dt" sz="half" idx="10"/>
          </p:nvPr>
        </p:nvSpPr>
        <p:spPr/>
        <p:txBody>
          <a:bodyPr/>
          <a:lstStyle/>
          <a:p>
            <a:fld id="{86302E7A-3FB9-4CB6-9ED5-29B2FBADC195}" type="datetimeFigureOut">
              <a:rPr lang="en-US" smtClean="0"/>
              <a:t>8/13/2025</a:t>
            </a:fld>
            <a:endParaRPr lang="en-US"/>
          </a:p>
        </p:txBody>
      </p:sp>
      <p:sp>
        <p:nvSpPr>
          <p:cNvPr id="5" name="Footer Placeholder 4">
            <a:extLst>
              <a:ext uri="{FF2B5EF4-FFF2-40B4-BE49-F238E27FC236}">
                <a16:creationId xmlns:a16="http://schemas.microsoft.com/office/drawing/2014/main" id="{28981E46-B18C-473A-956D-3F6283352D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9D7A8-8B77-4A6C-B42C-47F62AE6C381}"/>
              </a:ext>
            </a:extLst>
          </p:cNvPr>
          <p:cNvSpPr>
            <a:spLocks noGrp="1"/>
          </p:cNvSpPr>
          <p:nvPr>
            <p:ph type="sldNum" sz="quarter" idx="12"/>
          </p:nvPr>
        </p:nvSpPr>
        <p:spPr/>
        <p:txBody>
          <a:bodyPr/>
          <a:lstStyle/>
          <a:p>
            <a:fld id="{3080BB9F-9A87-4165-9828-F53DC5F4A976}" type="slidenum">
              <a:rPr lang="en-US" smtClean="0"/>
              <a:t>‹#›</a:t>
            </a:fld>
            <a:endParaRPr lang="en-US"/>
          </a:p>
        </p:txBody>
      </p:sp>
    </p:spTree>
    <p:extLst>
      <p:ext uri="{BB962C8B-B14F-4D97-AF65-F5344CB8AC3E}">
        <p14:creationId xmlns:p14="http://schemas.microsoft.com/office/powerpoint/2010/main" val="115987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4B9AB-1997-4486-9B4D-EAD733905F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072A07-5AC1-42D6-BF0B-9D976A2786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7BB03A-1F06-45D2-BCA8-763DE039BEC6}"/>
              </a:ext>
            </a:extLst>
          </p:cNvPr>
          <p:cNvSpPr>
            <a:spLocks noGrp="1"/>
          </p:cNvSpPr>
          <p:nvPr>
            <p:ph type="dt" sz="half" idx="10"/>
          </p:nvPr>
        </p:nvSpPr>
        <p:spPr/>
        <p:txBody>
          <a:bodyPr/>
          <a:lstStyle/>
          <a:p>
            <a:fld id="{9205D863-323A-40E6-A3EC-57D4043F82B0}" type="datetimeFigureOut">
              <a:rPr lang="en-US" smtClean="0"/>
              <a:t>8/13/2025</a:t>
            </a:fld>
            <a:endParaRPr lang="en-US"/>
          </a:p>
        </p:txBody>
      </p:sp>
      <p:sp>
        <p:nvSpPr>
          <p:cNvPr id="5" name="Footer Placeholder 4">
            <a:extLst>
              <a:ext uri="{FF2B5EF4-FFF2-40B4-BE49-F238E27FC236}">
                <a16:creationId xmlns:a16="http://schemas.microsoft.com/office/drawing/2014/main" id="{89107EB3-1BFB-4D30-A90A-E887B78617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DDEE0-6D37-474F-BE5F-751B7DFCE09D}"/>
              </a:ext>
            </a:extLst>
          </p:cNvPr>
          <p:cNvSpPr>
            <a:spLocks noGrp="1"/>
          </p:cNvSpPr>
          <p:nvPr>
            <p:ph type="sldNum" sz="quarter" idx="12"/>
          </p:nvPr>
        </p:nvSpPr>
        <p:spPr/>
        <p:txBody>
          <a:bodyPr/>
          <a:lstStyle/>
          <a:p>
            <a:fld id="{C139D854-EE2E-4294-BDDF-2F73ABEB437B}" type="slidenum">
              <a:rPr lang="en-US" smtClean="0"/>
              <a:t>‹#›</a:t>
            </a:fld>
            <a:endParaRPr lang="en-US"/>
          </a:p>
        </p:txBody>
      </p:sp>
    </p:spTree>
    <p:extLst>
      <p:ext uri="{BB962C8B-B14F-4D97-AF65-F5344CB8AC3E}">
        <p14:creationId xmlns:p14="http://schemas.microsoft.com/office/powerpoint/2010/main" val="86481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C6E73-7422-4180-9F21-2DF7230BEF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2DACF3-816B-4126-ACE1-9A4B2C2E88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D3763-D7D5-46D1-9360-569C73C65A05}"/>
              </a:ext>
            </a:extLst>
          </p:cNvPr>
          <p:cNvSpPr>
            <a:spLocks noGrp="1"/>
          </p:cNvSpPr>
          <p:nvPr>
            <p:ph type="dt" sz="half" idx="10"/>
          </p:nvPr>
        </p:nvSpPr>
        <p:spPr/>
        <p:txBody>
          <a:bodyPr/>
          <a:lstStyle/>
          <a:p>
            <a:fld id="{9205D863-323A-40E6-A3EC-57D4043F82B0}" type="datetimeFigureOut">
              <a:rPr lang="en-US" smtClean="0"/>
              <a:t>8/13/2025</a:t>
            </a:fld>
            <a:endParaRPr lang="en-US"/>
          </a:p>
        </p:txBody>
      </p:sp>
      <p:sp>
        <p:nvSpPr>
          <p:cNvPr id="5" name="Footer Placeholder 4">
            <a:extLst>
              <a:ext uri="{FF2B5EF4-FFF2-40B4-BE49-F238E27FC236}">
                <a16:creationId xmlns:a16="http://schemas.microsoft.com/office/drawing/2014/main" id="{0ABBC079-4611-4804-930F-0260755215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35F69E-8978-4B6B-8971-0821ABC2F970}"/>
              </a:ext>
            </a:extLst>
          </p:cNvPr>
          <p:cNvSpPr>
            <a:spLocks noGrp="1"/>
          </p:cNvSpPr>
          <p:nvPr>
            <p:ph type="sldNum" sz="quarter" idx="12"/>
          </p:nvPr>
        </p:nvSpPr>
        <p:spPr/>
        <p:txBody>
          <a:bodyPr/>
          <a:lstStyle/>
          <a:p>
            <a:fld id="{C139D854-EE2E-4294-BDDF-2F73ABEB437B}" type="slidenum">
              <a:rPr lang="en-US" smtClean="0"/>
              <a:t>‹#›</a:t>
            </a:fld>
            <a:endParaRPr lang="en-US"/>
          </a:p>
        </p:txBody>
      </p:sp>
    </p:spTree>
    <p:extLst>
      <p:ext uri="{BB962C8B-B14F-4D97-AF65-F5344CB8AC3E}">
        <p14:creationId xmlns:p14="http://schemas.microsoft.com/office/powerpoint/2010/main" val="80307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76B3F-AAFD-42D1-9007-E12DB5DBD9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675C85-078F-430C-A4D8-CE92EDCC80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CF7C78-5B8D-42EE-AACB-A53174CA9F18}"/>
              </a:ext>
            </a:extLst>
          </p:cNvPr>
          <p:cNvSpPr>
            <a:spLocks noGrp="1"/>
          </p:cNvSpPr>
          <p:nvPr>
            <p:ph type="dt" sz="half" idx="10"/>
          </p:nvPr>
        </p:nvSpPr>
        <p:spPr/>
        <p:txBody>
          <a:bodyPr/>
          <a:lstStyle/>
          <a:p>
            <a:fld id="{9205D863-323A-40E6-A3EC-57D4043F82B0}" type="datetimeFigureOut">
              <a:rPr lang="en-US" smtClean="0"/>
              <a:t>8/13/2025</a:t>
            </a:fld>
            <a:endParaRPr lang="en-US"/>
          </a:p>
        </p:txBody>
      </p:sp>
      <p:sp>
        <p:nvSpPr>
          <p:cNvPr id="5" name="Footer Placeholder 4">
            <a:extLst>
              <a:ext uri="{FF2B5EF4-FFF2-40B4-BE49-F238E27FC236}">
                <a16:creationId xmlns:a16="http://schemas.microsoft.com/office/drawing/2014/main" id="{532CE977-660C-4E25-9161-F3FB33497E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682D7D-22B7-4F68-B020-2B135E6E308F}"/>
              </a:ext>
            </a:extLst>
          </p:cNvPr>
          <p:cNvSpPr>
            <a:spLocks noGrp="1"/>
          </p:cNvSpPr>
          <p:nvPr>
            <p:ph type="sldNum" sz="quarter" idx="12"/>
          </p:nvPr>
        </p:nvSpPr>
        <p:spPr/>
        <p:txBody>
          <a:bodyPr/>
          <a:lstStyle/>
          <a:p>
            <a:fld id="{C139D854-EE2E-4294-BDDF-2F73ABEB437B}" type="slidenum">
              <a:rPr lang="en-US" smtClean="0"/>
              <a:t>‹#›</a:t>
            </a:fld>
            <a:endParaRPr lang="en-US"/>
          </a:p>
        </p:txBody>
      </p:sp>
    </p:spTree>
    <p:extLst>
      <p:ext uri="{BB962C8B-B14F-4D97-AF65-F5344CB8AC3E}">
        <p14:creationId xmlns:p14="http://schemas.microsoft.com/office/powerpoint/2010/main" val="28017916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B246E-D03B-4944-A4BC-328FF96FF7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D19C03-992B-485C-B804-EFC83D1D9A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DFC19A-6A66-4353-B462-56EBC0846F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05A042-6FEB-4C13-9F6F-DBDF9906BCA4}"/>
              </a:ext>
            </a:extLst>
          </p:cNvPr>
          <p:cNvSpPr>
            <a:spLocks noGrp="1"/>
          </p:cNvSpPr>
          <p:nvPr>
            <p:ph type="dt" sz="half" idx="10"/>
          </p:nvPr>
        </p:nvSpPr>
        <p:spPr/>
        <p:txBody>
          <a:bodyPr/>
          <a:lstStyle/>
          <a:p>
            <a:fld id="{9205D863-323A-40E6-A3EC-57D4043F82B0}" type="datetimeFigureOut">
              <a:rPr lang="en-US" smtClean="0"/>
              <a:t>8/13/2025</a:t>
            </a:fld>
            <a:endParaRPr lang="en-US"/>
          </a:p>
        </p:txBody>
      </p:sp>
      <p:sp>
        <p:nvSpPr>
          <p:cNvPr id="6" name="Footer Placeholder 5">
            <a:extLst>
              <a:ext uri="{FF2B5EF4-FFF2-40B4-BE49-F238E27FC236}">
                <a16:creationId xmlns:a16="http://schemas.microsoft.com/office/drawing/2014/main" id="{1611542A-161F-4ACC-9E6A-E267178C7D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620242-F304-43CC-BB37-0D1D7F1B06B0}"/>
              </a:ext>
            </a:extLst>
          </p:cNvPr>
          <p:cNvSpPr>
            <a:spLocks noGrp="1"/>
          </p:cNvSpPr>
          <p:nvPr>
            <p:ph type="sldNum" sz="quarter" idx="12"/>
          </p:nvPr>
        </p:nvSpPr>
        <p:spPr/>
        <p:txBody>
          <a:bodyPr/>
          <a:lstStyle/>
          <a:p>
            <a:fld id="{C139D854-EE2E-4294-BDDF-2F73ABEB437B}" type="slidenum">
              <a:rPr lang="en-US" smtClean="0"/>
              <a:t>‹#›</a:t>
            </a:fld>
            <a:endParaRPr lang="en-US"/>
          </a:p>
        </p:txBody>
      </p:sp>
    </p:spTree>
    <p:extLst>
      <p:ext uri="{BB962C8B-B14F-4D97-AF65-F5344CB8AC3E}">
        <p14:creationId xmlns:p14="http://schemas.microsoft.com/office/powerpoint/2010/main" val="1048693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7F876-2C71-4D5D-8FAC-5008403551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C104DD-D0C8-47F4-8AEA-A5D311C0E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869DFD-87D3-4423-8A72-CB7304967A7E}"/>
              </a:ext>
            </a:extLst>
          </p:cNvPr>
          <p:cNvSpPr>
            <a:spLocks noGrp="1"/>
          </p:cNvSpPr>
          <p:nvPr>
            <p:ph type="dt" sz="half" idx="10"/>
          </p:nvPr>
        </p:nvSpPr>
        <p:spPr/>
        <p:txBody>
          <a:bodyPr/>
          <a:lstStyle/>
          <a:p>
            <a:fld id="{D28EEA27-1125-4A1A-899B-DE79B175D714}" type="datetimeFigureOut">
              <a:rPr lang="en-US" smtClean="0"/>
              <a:t>8/13/2025</a:t>
            </a:fld>
            <a:endParaRPr lang="en-US"/>
          </a:p>
        </p:txBody>
      </p:sp>
      <p:sp>
        <p:nvSpPr>
          <p:cNvPr id="5" name="Footer Placeholder 4">
            <a:extLst>
              <a:ext uri="{FF2B5EF4-FFF2-40B4-BE49-F238E27FC236}">
                <a16:creationId xmlns:a16="http://schemas.microsoft.com/office/drawing/2014/main" id="{53B50CEE-3A33-465A-874A-548DF1C80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8D2C84-D5F9-4288-B3A5-F58AAB710BD0}"/>
              </a:ext>
            </a:extLst>
          </p:cNvPr>
          <p:cNvSpPr>
            <a:spLocks noGrp="1"/>
          </p:cNvSpPr>
          <p:nvPr>
            <p:ph type="sldNum" sz="quarter" idx="12"/>
          </p:nvPr>
        </p:nvSpPr>
        <p:spPr/>
        <p:txBody>
          <a:bodyPr/>
          <a:lstStyle/>
          <a:p>
            <a:fld id="{7E396FA5-F1E4-4FE3-BAF6-7DAB5F7C062F}" type="slidenum">
              <a:rPr lang="en-US" smtClean="0"/>
              <a:t>‹#›</a:t>
            </a:fld>
            <a:endParaRPr lang="en-US"/>
          </a:p>
        </p:txBody>
      </p:sp>
    </p:spTree>
    <p:extLst>
      <p:ext uri="{BB962C8B-B14F-4D97-AF65-F5344CB8AC3E}">
        <p14:creationId xmlns:p14="http://schemas.microsoft.com/office/powerpoint/2010/main" val="23988088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62096-DCFF-4650-8E11-65E5EEEC2D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930D8A-A779-4CED-A0F6-FD27E94F3B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1F6B89-F269-4103-9DE4-445326104E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6DA0D0-97F8-47DE-A833-0A2F09FC09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CD3FF6-6B7F-4EFF-B383-6A02DB49F7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E65B29-EC93-4B57-8215-514643F557A7}"/>
              </a:ext>
            </a:extLst>
          </p:cNvPr>
          <p:cNvSpPr>
            <a:spLocks noGrp="1"/>
          </p:cNvSpPr>
          <p:nvPr>
            <p:ph type="dt" sz="half" idx="10"/>
          </p:nvPr>
        </p:nvSpPr>
        <p:spPr/>
        <p:txBody>
          <a:bodyPr/>
          <a:lstStyle/>
          <a:p>
            <a:fld id="{9205D863-323A-40E6-A3EC-57D4043F82B0}" type="datetimeFigureOut">
              <a:rPr lang="en-US" smtClean="0"/>
              <a:t>8/13/2025</a:t>
            </a:fld>
            <a:endParaRPr lang="en-US"/>
          </a:p>
        </p:txBody>
      </p:sp>
      <p:sp>
        <p:nvSpPr>
          <p:cNvPr id="8" name="Footer Placeholder 7">
            <a:extLst>
              <a:ext uri="{FF2B5EF4-FFF2-40B4-BE49-F238E27FC236}">
                <a16:creationId xmlns:a16="http://schemas.microsoft.com/office/drawing/2014/main" id="{D801E865-73C2-483F-9791-86BCC88F9B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225333-3EE8-446D-B80B-6FBC72072F19}"/>
              </a:ext>
            </a:extLst>
          </p:cNvPr>
          <p:cNvSpPr>
            <a:spLocks noGrp="1"/>
          </p:cNvSpPr>
          <p:nvPr>
            <p:ph type="sldNum" sz="quarter" idx="12"/>
          </p:nvPr>
        </p:nvSpPr>
        <p:spPr/>
        <p:txBody>
          <a:bodyPr/>
          <a:lstStyle/>
          <a:p>
            <a:fld id="{C139D854-EE2E-4294-BDDF-2F73ABEB437B}" type="slidenum">
              <a:rPr lang="en-US" smtClean="0"/>
              <a:t>‹#›</a:t>
            </a:fld>
            <a:endParaRPr lang="en-US"/>
          </a:p>
        </p:txBody>
      </p:sp>
    </p:spTree>
    <p:extLst>
      <p:ext uri="{BB962C8B-B14F-4D97-AF65-F5344CB8AC3E}">
        <p14:creationId xmlns:p14="http://schemas.microsoft.com/office/powerpoint/2010/main" val="27108933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935F2-FB2F-4CE2-9C68-4010438E99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F1F1AC-919D-4E5D-AF90-94BAFCE2095B}"/>
              </a:ext>
            </a:extLst>
          </p:cNvPr>
          <p:cNvSpPr>
            <a:spLocks noGrp="1"/>
          </p:cNvSpPr>
          <p:nvPr>
            <p:ph type="dt" sz="half" idx="10"/>
          </p:nvPr>
        </p:nvSpPr>
        <p:spPr/>
        <p:txBody>
          <a:bodyPr/>
          <a:lstStyle/>
          <a:p>
            <a:fld id="{9205D863-323A-40E6-A3EC-57D4043F82B0}" type="datetimeFigureOut">
              <a:rPr lang="en-US" smtClean="0"/>
              <a:t>8/13/2025</a:t>
            </a:fld>
            <a:endParaRPr lang="en-US"/>
          </a:p>
        </p:txBody>
      </p:sp>
      <p:sp>
        <p:nvSpPr>
          <p:cNvPr id="4" name="Footer Placeholder 3">
            <a:extLst>
              <a:ext uri="{FF2B5EF4-FFF2-40B4-BE49-F238E27FC236}">
                <a16:creationId xmlns:a16="http://schemas.microsoft.com/office/drawing/2014/main" id="{D39E0ED2-DB3D-4B66-AF51-C77D37B626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55E491-358F-4DF3-BF6C-938002F14883}"/>
              </a:ext>
            </a:extLst>
          </p:cNvPr>
          <p:cNvSpPr>
            <a:spLocks noGrp="1"/>
          </p:cNvSpPr>
          <p:nvPr>
            <p:ph type="sldNum" sz="quarter" idx="12"/>
          </p:nvPr>
        </p:nvSpPr>
        <p:spPr/>
        <p:txBody>
          <a:bodyPr/>
          <a:lstStyle/>
          <a:p>
            <a:fld id="{C139D854-EE2E-4294-BDDF-2F73ABEB437B}" type="slidenum">
              <a:rPr lang="en-US" smtClean="0"/>
              <a:t>‹#›</a:t>
            </a:fld>
            <a:endParaRPr lang="en-US"/>
          </a:p>
        </p:txBody>
      </p:sp>
    </p:spTree>
    <p:extLst>
      <p:ext uri="{BB962C8B-B14F-4D97-AF65-F5344CB8AC3E}">
        <p14:creationId xmlns:p14="http://schemas.microsoft.com/office/powerpoint/2010/main" val="2895579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566A2-EB70-4F76-8F93-362F051F0D00}"/>
              </a:ext>
            </a:extLst>
          </p:cNvPr>
          <p:cNvSpPr>
            <a:spLocks noGrp="1"/>
          </p:cNvSpPr>
          <p:nvPr>
            <p:ph type="dt" sz="half" idx="10"/>
          </p:nvPr>
        </p:nvSpPr>
        <p:spPr/>
        <p:txBody>
          <a:bodyPr/>
          <a:lstStyle/>
          <a:p>
            <a:fld id="{9205D863-323A-40E6-A3EC-57D4043F82B0}" type="datetimeFigureOut">
              <a:rPr lang="en-US" smtClean="0"/>
              <a:t>8/13/2025</a:t>
            </a:fld>
            <a:endParaRPr lang="en-US"/>
          </a:p>
        </p:txBody>
      </p:sp>
      <p:sp>
        <p:nvSpPr>
          <p:cNvPr id="3" name="Footer Placeholder 2">
            <a:extLst>
              <a:ext uri="{FF2B5EF4-FFF2-40B4-BE49-F238E27FC236}">
                <a16:creationId xmlns:a16="http://schemas.microsoft.com/office/drawing/2014/main" id="{A67B06F2-D14E-4C5D-A8C0-BD69860905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94F947-8624-4CE7-9A5C-1B43ACF04515}"/>
              </a:ext>
            </a:extLst>
          </p:cNvPr>
          <p:cNvSpPr>
            <a:spLocks noGrp="1"/>
          </p:cNvSpPr>
          <p:nvPr>
            <p:ph type="sldNum" sz="quarter" idx="12"/>
          </p:nvPr>
        </p:nvSpPr>
        <p:spPr/>
        <p:txBody>
          <a:bodyPr/>
          <a:lstStyle/>
          <a:p>
            <a:fld id="{C139D854-EE2E-4294-BDDF-2F73ABEB437B}" type="slidenum">
              <a:rPr lang="en-US" smtClean="0"/>
              <a:t>‹#›</a:t>
            </a:fld>
            <a:endParaRPr lang="en-US"/>
          </a:p>
        </p:txBody>
      </p:sp>
    </p:spTree>
    <p:extLst>
      <p:ext uri="{BB962C8B-B14F-4D97-AF65-F5344CB8AC3E}">
        <p14:creationId xmlns:p14="http://schemas.microsoft.com/office/powerpoint/2010/main" val="6820930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DD4DD-EEF3-4FB7-861C-A499941CCD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681AB4-AEFB-450F-9DBE-C9983ECEA5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0102EB-5983-4362-BE23-EA11B877FB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4802F3-623C-49FD-9F74-117F6A20A9A1}"/>
              </a:ext>
            </a:extLst>
          </p:cNvPr>
          <p:cNvSpPr>
            <a:spLocks noGrp="1"/>
          </p:cNvSpPr>
          <p:nvPr>
            <p:ph type="dt" sz="half" idx="10"/>
          </p:nvPr>
        </p:nvSpPr>
        <p:spPr/>
        <p:txBody>
          <a:bodyPr/>
          <a:lstStyle/>
          <a:p>
            <a:fld id="{9205D863-323A-40E6-A3EC-57D4043F82B0}" type="datetimeFigureOut">
              <a:rPr lang="en-US" smtClean="0"/>
              <a:t>8/13/2025</a:t>
            </a:fld>
            <a:endParaRPr lang="en-US"/>
          </a:p>
        </p:txBody>
      </p:sp>
      <p:sp>
        <p:nvSpPr>
          <p:cNvPr id="6" name="Footer Placeholder 5">
            <a:extLst>
              <a:ext uri="{FF2B5EF4-FFF2-40B4-BE49-F238E27FC236}">
                <a16:creationId xmlns:a16="http://schemas.microsoft.com/office/drawing/2014/main" id="{EE0CCF37-49C1-469A-A892-F233F653E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009617-0D98-438B-9668-2987A5ECFBDC}"/>
              </a:ext>
            </a:extLst>
          </p:cNvPr>
          <p:cNvSpPr>
            <a:spLocks noGrp="1"/>
          </p:cNvSpPr>
          <p:nvPr>
            <p:ph type="sldNum" sz="quarter" idx="12"/>
          </p:nvPr>
        </p:nvSpPr>
        <p:spPr/>
        <p:txBody>
          <a:bodyPr/>
          <a:lstStyle/>
          <a:p>
            <a:fld id="{C139D854-EE2E-4294-BDDF-2F73ABEB437B}" type="slidenum">
              <a:rPr lang="en-US" smtClean="0"/>
              <a:t>‹#›</a:t>
            </a:fld>
            <a:endParaRPr lang="en-US"/>
          </a:p>
        </p:txBody>
      </p:sp>
    </p:spTree>
    <p:extLst>
      <p:ext uri="{BB962C8B-B14F-4D97-AF65-F5344CB8AC3E}">
        <p14:creationId xmlns:p14="http://schemas.microsoft.com/office/powerpoint/2010/main" val="9635941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D47A9-801A-4811-ACA9-A05B5F88A4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C702D1-74A0-4012-9FCA-D48B391A62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56EB1E-84B1-4C37-A789-A9F8BA10EE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06D989-847B-43B6-B4DB-C2C012341312}"/>
              </a:ext>
            </a:extLst>
          </p:cNvPr>
          <p:cNvSpPr>
            <a:spLocks noGrp="1"/>
          </p:cNvSpPr>
          <p:nvPr>
            <p:ph type="dt" sz="half" idx="10"/>
          </p:nvPr>
        </p:nvSpPr>
        <p:spPr/>
        <p:txBody>
          <a:bodyPr/>
          <a:lstStyle/>
          <a:p>
            <a:fld id="{9205D863-323A-40E6-A3EC-57D4043F82B0}" type="datetimeFigureOut">
              <a:rPr lang="en-US" smtClean="0"/>
              <a:t>8/13/2025</a:t>
            </a:fld>
            <a:endParaRPr lang="en-US"/>
          </a:p>
        </p:txBody>
      </p:sp>
      <p:sp>
        <p:nvSpPr>
          <p:cNvPr id="6" name="Footer Placeholder 5">
            <a:extLst>
              <a:ext uri="{FF2B5EF4-FFF2-40B4-BE49-F238E27FC236}">
                <a16:creationId xmlns:a16="http://schemas.microsoft.com/office/drawing/2014/main" id="{D885F81F-FA44-498D-B74F-C81D7E4D25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A6E875-BD0B-454F-8877-2A6F00090775}"/>
              </a:ext>
            </a:extLst>
          </p:cNvPr>
          <p:cNvSpPr>
            <a:spLocks noGrp="1"/>
          </p:cNvSpPr>
          <p:nvPr>
            <p:ph type="sldNum" sz="quarter" idx="12"/>
          </p:nvPr>
        </p:nvSpPr>
        <p:spPr/>
        <p:txBody>
          <a:bodyPr/>
          <a:lstStyle/>
          <a:p>
            <a:fld id="{C139D854-EE2E-4294-BDDF-2F73ABEB437B}" type="slidenum">
              <a:rPr lang="en-US" smtClean="0"/>
              <a:t>‹#›</a:t>
            </a:fld>
            <a:endParaRPr lang="en-US"/>
          </a:p>
        </p:txBody>
      </p:sp>
    </p:spTree>
    <p:extLst>
      <p:ext uri="{BB962C8B-B14F-4D97-AF65-F5344CB8AC3E}">
        <p14:creationId xmlns:p14="http://schemas.microsoft.com/office/powerpoint/2010/main" val="30100777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7A693-57DE-461C-A590-0F659A38A8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788E93-1F64-49DC-8759-CEA7A97A72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FBFD8A-3C6E-43C7-BA79-CF5963F5AF65}"/>
              </a:ext>
            </a:extLst>
          </p:cNvPr>
          <p:cNvSpPr>
            <a:spLocks noGrp="1"/>
          </p:cNvSpPr>
          <p:nvPr>
            <p:ph type="dt" sz="half" idx="10"/>
          </p:nvPr>
        </p:nvSpPr>
        <p:spPr/>
        <p:txBody>
          <a:bodyPr/>
          <a:lstStyle/>
          <a:p>
            <a:fld id="{9205D863-323A-40E6-A3EC-57D4043F82B0}" type="datetimeFigureOut">
              <a:rPr lang="en-US" smtClean="0"/>
              <a:t>8/13/2025</a:t>
            </a:fld>
            <a:endParaRPr lang="en-US"/>
          </a:p>
        </p:txBody>
      </p:sp>
      <p:sp>
        <p:nvSpPr>
          <p:cNvPr id="5" name="Footer Placeholder 4">
            <a:extLst>
              <a:ext uri="{FF2B5EF4-FFF2-40B4-BE49-F238E27FC236}">
                <a16:creationId xmlns:a16="http://schemas.microsoft.com/office/drawing/2014/main" id="{281E03FA-206E-4C25-9C4D-1E9B92205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D8070-5DFA-45E8-8322-848803572C35}"/>
              </a:ext>
            </a:extLst>
          </p:cNvPr>
          <p:cNvSpPr>
            <a:spLocks noGrp="1"/>
          </p:cNvSpPr>
          <p:nvPr>
            <p:ph type="sldNum" sz="quarter" idx="12"/>
          </p:nvPr>
        </p:nvSpPr>
        <p:spPr/>
        <p:txBody>
          <a:bodyPr/>
          <a:lstStyle/>
          <a:p>
            <a:fld id="{C139D854-EE2E-4294-BDDF-2F73ABEB437B}" type="slidenum">
              <a:rPr lang="en-US" smtClean="0"/>
              <a:t>‹#›</a:t>
            </a:fld>
            <a:endParaRPr lang="en-US"/>
          </a:p>
        </p:txBody>
      </p:sp>
    </p:spTree>
    <p:extLst>
      <p:ext uri="{BB962C8B-B14F-4D97-AF65-F5344CB8AC3E}">
        <p14:creationId xmlns:p14="http://schemas.microsoft.com/office/powerpoint/2010/main" val="6061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CAAE9-EBA6-452B-A9E8-8F8FFAA13A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26C118-6C56-40FC-8739-8B5F24900E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591E56-22F2-4C90-A726-C4635EAC9B8C}"/>
              </a:ext>
            </a:extLst>
          </p:cNvPr>
          <p:cNvSpPr>
            <a:spLocks noGrp="1"/>
          </p:cNvSpPr>
          <p:nvPr>
            <p:ph type="dt" sz="half" idx="10"/>
          </p:nvPr>
        </p:nvSpPr>
        <p:spPr/>
        <p:txBody>
          <a:bodyPr/>
          <a:lstStyle/>
          <a:p>
            <a:fld id="{9205D863-323A-40E6-A3EC-57D4043F82B0}" type="datetimeFigureOut">
              <a:rPr lang="en-US" smtClean="0"/>
              <a:t>8/13/2025</a:t>
            </a:fld>
            <a:endParaRPr lang="en-US"/>
          </a:p>
        </p:txBody>
      </p:sp>
      <p:sp>
        <p:nvSpPr>
          <p:cNvPr id="5" name="Footer Placeholder 4">
            <a:extLst>
              <a:ext uri="{FF2B5EF4-FFF2-40B4-BE49-F238E27FC236}">
                <a16:creationId xmlns:a16="http://schemas.microsoft.com/office/drawing/2014/main" id="{945396CE-9D15-4D2D-9EA9-6986455433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9479C7-9A3A-4D20-8187-6585582403FE}"/>
              </a:ext>
            </a:extLst>
          </p:cNvPr>
          <p:cNvSpPr>
            <a:spLocks noGrp="1"/>
          </p:cNvSpPr>
          <p:nvPr>
            <p:ph type="sldNum" sz="quarter" idx="12"/>
          </p:nvPr>
        </p:nvSpPr>
        <p:spPr/>
        <p:txBody>
          <a:bodyPr/>
          <a:lstStyle/>
          <a:p>
            <a:fld id="{C139D854-EE2E-4294-BDDF-2F73ABEB437B}" type="slidenum">
              <a:rPr lang="en-US" smtClean="0"/>
              <a:t>‹#›</a:t>
            </a:fld>
            <a:endParaRPr lang="en-US"/>
          </a:p>
        </p:txBody>
      </p:sp>
    </p:spTree>
    <p:extLst>
      <p:ext uri="{BB962C8B-B14F-4D97-AF65-F5344CB8AC3E}">
        <p14:creationId xmlns:p14="http://schemas.microsoft.com/office/powerpoint/2010/main" val="1631187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AF3BA-6125-46E7-890E-AA16DBA0106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C33631-EC65-4BD7-AF1C-5A1EFD1C3F1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A930C2-51D9-4F4E-9F4C-344C492063A2}"/>
              </a:ext>
            </a:extLst>
          </p:cNvPr>
          <p:cNvSpPr>
            <a:spLocks noGrp="1"/>
          </p:cNvSpPr>
          <p:nvPr>
            <p:ph type="dt" sz="half" idx="10"/>
          </p:nvPr>
        </p:nvSpPr>
        <p:spPr/>
        <p:txBody>
          <a:bodyPr/>
          <a:lstStyle/>
          <a:p>
            <a:fld id="{190776A7-22E1-4B68-A7BF-14E0FD437D48}" type="datetimeFigureOut">
              <a:rPr lang="en-US" smtClean="0"/>
              <a:t>8/13/2025</a:t>
            </a:fld>
            <a:endParaRPr lang="en-US" dirty="0"/>
          </a:p>
        </p:txBody>
      </p:sp>
      <p:sp>
        <p:nvSpPr>
          <p:cNvPr id="5" name="Footer Placeholder 4">
            <a:extLst>
              <a:ext uri="{FF2B5EF4-FFF2-40B4-BE49-F238E27FC236}">
                <a16:creationId xmlns:a16="http://schemas.microsoft.com/office/drawing/2014/main" id="{573F6D0C-8F0E-46D7-B7AF-CBB66C0468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45E834-7FE8-4CF9-85FB-09BAAD0D0D83}"/>
              </a:ext>
            </a:extLst>
          </p:cNvPr>
          <p:cNvSpPr>
            <a:spLocks noGrp="1"/>
          </p:cNvSpPr>
          <p:nvPr>
            <p:ph type="sldNum" sz="quarter" idx="12"/>
          </p:nvPr>
        </p:nvSpPr>
        <p:spPr/>
        <p:txBody>
          <a:bodyPr/>
          <a:lstStyle/>
          <a:p>
            <a:fld id="{2D8C8207-9559-4BB5-9A77-817AB63A97C3}" type="slidenum">
              <a:rPr lang="en-US" smtClean="0"/>
              <a:t>‹#›</a:t>
            </a:fld>
            <a:endParaRPr lang="en-US" dirty="0"/>
          </a:p>
        </p:txBody>
      </p:sp>
      <p:pic>
        <p:nvPicPr>
          <p:cNvPr id="7" name="Picture 6">
            <a:extLst>
              <a:ext uri="{FF2B5EF4-FFF2-40B4-BE49-F238E27FC236}">
                <a16:creationId xmlns:a16="http://schemas.microsoft.com/office/drawing/2014/main" id="{69A0FD29-0E9D-4D77-BC7A-EC7B04B6E2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61053" y="5585093"/>
            <a:ext cx="1114297" cy="771257"/>
          </a:xfrm>
          <a:prstGeom prst="rect">
            <a:avLst/>
          </a:prstGeom>
        </p:spPr>
      </p:pic>
    </p:spTree>
    <p:extLst>
      <p:ext uri="{BB962C8B-B14F-4D97-AF65-F5344CB8AC3E}">
        <p14:creationId xmlns:p14="http://schemas.microsoft.com/office/powerpoint/2010/main" val="20616536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F6E47-8768-475A-819A-783AA823F7F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4D4CE81-ABCF-4D59-BBA8-DAEFDF79E183}"/>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2D1674-C9F4-4810-8B0A-B577183B0802}"/>
              </a:ext>
            </a:extLst>
          </p:cNvPr>
          <p:cNvSpPr>
            <a:spLocks noGrp="1"/>
          </p:cNvSpPr>
          <p:nvPr>
            <p:ph type="dt" sz="half" idx="10"/>
          </p:nvPr>
        </p:nvSpPr>
        <p:spPr/>
        <p:txBody>
          <a:bodyPr/>
          <a:lstStyle/>
          <a:p>
            <a:fld id="{190776A7-22E1-4B68-A7BF-14E0FD437D48}" type="datetimeFigureOut">
              <a:rPr lang="en-US" smtClean="0"/>
              <a:t>8/13/2025</a:t>
            </a:fld>
            <a:endParaRPr lang="en-US" dirty="0"/>
          </a:p>
        </p:txBody>
      </p:sp>
      <p:sp>
        <p:nvSpPr>
          <p:cNvPr id="5" name="Footer Placeholder 4">
            <a:extLst>
              <a:ext uri="{FF2B5EF4-FFF2-40B4-BE49-F238E27FC236}">
                <a16:creationId xmlns:a16="http://schemas.microsoft.com/office/drawing/2014/main" id="{0CDE7BAF-1DB4-4CF1-8B36-4FB63BCFC9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1293AE-A412-4038-BDB1-4895B9485A47}"/>
              </a:ext>
            </a:extLst>
          </p:cNvPr>
          <p:cNvSpPr>
            <a:spLocks noGrp="1"/>
          </p:cNvSpPr>
          <p:nvPr>
            <p:ph type="sldNum" sz="quarter" idx="12"/>
          </p:nvPr>
        </p:nvSpPr>
        <p:spPr/>
        <p:txBody>
          <a:bodyPr/>
          <a:lstStyle/>
          <a:p>
            <a:fld id="{2D8C8207-9559-4BB5-9A77-817AB63A97C3}" type="slidenum">
              <a:rPr lang="en-US" smtClean="0"/>
              <a:t>‹#›</a:t>
            </a:fld>
            <a:endParaRPr lang="en-US" dirty="0"/>
          </a:p>
        </p:txBody>
      </p:sp>
    </p:spTree>
    <p:extLst>
      <p:ext uri="{BB962C8B-B14F-4D97-AF65-F5344CB8AC3E}">
        <p14:creationId xmlns:p14="http://schemas.microsoft.com/office/powerpoint/2010/main" val="18038494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823C4-E0E1-4FA0-B564-878EA92015D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C9273E-F83D-4573-BB19-C8C18D0A8F9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34C3EB7-F992-4C4A-AF3A-DE7FFEF39C5C}"/>
              </a:ext>
            </a:extLst>
          </p:cNvPr>
          <p:cNvSpPr>
            <a:spLocks noGrp="1"/>
          </p:cNvSpPr>
          <p:nvPr>
            <p:ph type="dt" sz="half" idx="10"/>
          </p:nvPr>
        </p:nvSpPr>
        <p:spPr/>
        <p:txBody>
          <a:bodyPr/>
          <a:lstStyle/>
          <a:p>
            <a:fld id="{190776A7-22E1-4B68-A7BF-14E0FD437D48}" type="datetimeFigureOut">
              <a:rPr lang="en-US" smtClean="0"/>
              <a:t>8/13/2025</a:t>
            </a:fld>
            <a:endParaRPr lang="en-US" dirty="0"/>
          </a:p>
        </p:txBody>
      </p:sp>
      <p:sp>
        <p:nvSpPr>
          <p:cNvPr id="5" name="Footer Placeholder 4">
            <a:extLst>
              <a:ext uri="{FF2B5EF4-FFF2-40B4-BE49-F238E27FC236}">
                <a16:creationId xmlns:a16="http://schemas.microsoft.com/office/drawing/2014/main" id="{CF3724E1-E8C4-4FE9-823B-456D35CA2F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EAED53-3D2E-4DCB-885A-03E435D1C22F}"/>
              </a:ext>
            </a:extLst>
          </p:cNvPr>
          <p:cNvSpPr>
            <a:spLocks noGrp="1"/>
          </p:cNvSpPr>
          <p:nvPr>
            <p:ph type="sldNum" sz="quarter" idx="12"/>
          </p:nvPr>
        </p:nvSpPr>
        <p:spPr/>
        <p:txBody>
          <a:bodyPr/>
          <a:lstStyle/>
          <a:p>
            <a:fld id="{2D8C8207-9559-4BB5-9A77-817AB63A97C3}" type="slidenum">
              <a:rPr lang="en-US" smtClean="0"/>
              <a:t>‹#›</a:t>
            </a:fld>
            <a:endParaRPr lang="en-US" dirty="0"/>
          </a:p>
        </p:txBody>
      </p:sp>
    </p:spTree>
    <p:extLst>
      <p:ext uri="{BB962C8B-B14F-4D97-AF65-F5344CB8AC3E}">
        <p14:creationId xmlns:p14="http://schemas.microsoft.com/office/powerpoint/2010/main" val="2964701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2049E-4072-4813-AFF6-8539A937DB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6878D3-F67F-4F36-B43C-6E4EF2AF33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241FAD-CB8B-46FE-82E7-D1BA816002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E6765D-9A83-44BD-B313-FE346320852A}"/>
              </a:ext>
            </a:extLst>
          </p:cNvPr>
          <p:cNvSpPr>
            <a:spLocks noGrp="1"/>
          </p:cNvSpPr>
          <p:nvPr>
            <p:ph type="dt" sz="half" idx="10"/>
          </p:nvPr>
        </p:nvSpPr>
        <p:spPr/>
        <p:txBody>
          <a:bodyPr/>
          <a:lstStyle/>
          <a:p>
            <a:fld id="{D28EEA27-1125-4A1A-899B-DE79B175D714}" type="datetimeFigureOut">
              <a:rPr lang="en-US" smtClean="0"/>
              <a:t>8/13/2025</a:t>
            </a:fld>
            <a:endParaRPr lang="en-US"/>
          </a:p>
        </p:txBody>
      </p:sp>
      <p:sp>
        <p:nvSpPr>
          <p:cNvPr id="6" name="Footer Placeholder 5">
            <a:extLst>
              <a:ext uri="{FF2B5EF4-FFF2-40B4-BE49-F238E27FC236}">
                <a16:creationId xmlns:a16="http://schemas.microsoft.com/office/drawing/2014/main" id="{A75885DC-C89E-4698-96E8-2825AA8F32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9EB4BC-4C9B-4D44-BCFA-95B1018C93D1}"/>
              </a:ext>
            </a:extLst>
          </p:cNvPr>
          <p:cNvSpPr>
            <a:spLocks noGrp="1"/>
          </p:cNvSpPr>
          <p:nvPr>
            <p:ph type="sldNum" sz="quarter" idx="12"/>
          </p:nvPr>
        </p:nvSpPr>
        <p:spPr/>
        <p:txBody>
          <a:bodyPr/>
          <a:lstStyle/>
          <a:p>
            <a:fld id="{7E396FA5-F1E4-4FE3-BAF6-7DAB5F7C062F}" type="slidenum">
              <a:rPr lang="en-US" smtClean="0"/>
              <a:t>‹#›</a:t>
            </a:fld>
            <a:endParaRPr lang="en-US"/>
          </a:p>
        </p:txBody>
      </p:sp>
    </p:spTree>
    <p:extLst>
      <p:ext uri="{BB962C8B-B14F-4D97-AF65-F5344CB8AC3E}">
        <p14:creationId xmlns:p14="http://schemas.microsoft.com/office/powerpoint/2010/main" val="11957516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EA203-11F1-4FF8-96AD-F975FF2EAC2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AC71AFA-622C-4121-BDB8-13258E2D78C2}"/>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3C2452-2558-40A2-A8CE-A1DF5D461BD7}"/>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5A1295-B604-4114-B6C2-3D724901B2E2}"/>
              </a:ext>
            </a:extLst>
          </p:cNvPr>
          <p:cNvSpPr>
            <a:spLocks noGrp="1"/>
          </p:cNvSpPr>
          <p:nvPr>
            <p:ph type="dt" sz="half" idx="10"/>
          </p:nvPr>
        </p:nvSpPr>
        <p:spPr/>
        <p:txBody>
          <a:bodyPr/>
          <a:lstStyle/>
          <a:p>
            <a:fld id="{190776A7-22E1-4B68-A7BF-14E0FD437D48}" type="datetimeFigureOut">
              <a:rPr lang="en-US" smtClean="0"/>
              <a:t>8/13/2025</a:t>
            </a:fld>
            <a:endParaRPr lang="en-US" dirty="0"/>
          </a:p>
        </p:txBody>
      </p:sp>
      <p:sp>
        <p:nvSpPr>
          <p:cNvPr id="6" name="Footer Placeholder 5">
            <a:extLst>
              <a:ext uri="{FF2B5EF4-FFF2-40B4-BE49-F238E27FC236}">
                <a16:creationId xmlns:a16="http://schemas.microsoft.com/office/drawing/2014/main" id="{9663DC03-1024-4FA6-B441-E097ED5552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8083F0F-DB3B-46D2-A31B-2892A3F70057}"/>
              </a:ext>
            </a:extLst>
          </p:cNvPr>
          <p:cNvSpPr>
            <a:spLocks noGrp="1"/>
          </p:cNvSpPr>
          <p:nvPr>
            <p:ph type="sldNum" sz="quarter" idx="12"/>
          </p:nvPr>
        </p:nvSpPr>
        <p:spPr/>
        <p:txBody>
          <a:bodyPr/>
          <a:lstStyle/>
          <a:p>
            <a:fld id="{2D8C8207-9559-4BB5-9A77-817AB63A97C3}" type="slidenum">
              <a:rPr lang="en-US" smtClean="0"/>
              <a:t>‹#›</a:t>
            </a:fld>
            <a:endParaRPr lang="en-US" dirty="0"/>
          </a:p>
        </p:txBody>
      </p:sp>
    </p:spTree>
    <p:extLst>
      <p:ext uri="{BB962C8B-B14F-4D97-AF65-F5344CB8AC3E}">
        <p14:creationId xmlns:p14="http://schemas.microsoft.com/office/powerpoint/2010/main" val="1677938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99C12-47FB-479E-B54F-0BD3BD2A3AF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F31A35C-070E-466B-9B57-36C5BB56274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1A83EE1-0F8F-4B4D-8288-1DE5C00C8174}"/>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294A05-F26D-4437-B121-5C9D32DC0D6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9618BBA-FA9E-4B01-8C16-75F047CDDD1B}"/>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8FBA5E-F041-43C0-809D-290ABE3F3435}"/>
              </a:ext>
            </a:extLst>
          </p:cNvPr>
          <p:cNvSpPr>
            <a:spLocks noGrp="1"/>
          </p:cNvSpPr>
          <p:nvPr>
            <p:ph type="dt" sz="half" idx="10"/>
          </p:nvPr>
        </p:nvSpPr>
        <p:spPr/>
        <p:txBody>
          <a:bodyPr/>
          <a:lstStyle/>
          <a:p>
            <a:fld id="{190776A7-22E1-4B68-A7BF-14E0FD437D48}" type="datetimeFigureOut">
              <a:rPr lang="en-US" smtClean="0"/>
              <a:t>8/13/2025</a:t>
            </a:fld>
            <a:endParaRPr lang="en-US" dirty="0"/>
          </a:p>
        </p:txBody>
      </p:sp>
      <p:sp>
        <p:nvSpPr>
          <p:cNvPr id="8" name="Footer Placeholder 7">
            <a:extLst>
              <a:ext uri="{FF2B5EF4-FFF2-40B4-BE49-F238E27FC236}">
                <a16:creationId xmlns:a16="http://schemas.microsoft.com/office/drawing/2014/main" id="{615FC41A-32F0-4AEE-A161-4EA74CEFF7D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720C6CD-F219-4FEC-B995-709D113A339B}"/>
              </a:ext>
            </a:extLst>
          </p:cNvPr>
          <p:cNvSpPr>
            <a:spLocks noGrp="1"/>
          </p:cNvSpPr>
          <p:nvPr>
            <p:ph type="sldNum" sz="quarter" idx="12"/>
          </p:nvPr>
        </p:nvSpPr>
        <p:spPr/>
        <p:txBody>
          <a:bodyPr/>
          <a:lstStyle/>
          <a:p>
            <a:fld id="{2D8C8207-9559-4BB5-9A77-817AB63A97C3}" type="slidenum">
              <a:rPr lang="en-US" smtClean="0"/>
              <a:t>‹#›</a:t>
            </a:fld>
            <a:endParaRPr lang="en-US" dirty="0"/>
          </a:p>
        </p:txBody>
      </p:sp>
    </p:spTree>
    <p:extLst>
      <p:ext uri="{BB962C8B-B14F-4D97-AF65-F5344CB8AC3E}">
        <p14:creationId xmlns:p14="http://schemas.microsoft.com/office/powerpoint/2010/main" val="37974344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4289-216C-44E2-AB0D-592A468EE6E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9FBEC64-D9AF-4B3D-A18F-6139F2643AD2}"/>
              </a:ext>
            </a:extLst>
          </p:cNvPr>
          <p:cNvSpPr>
            <a:spLocks noGrp="1"/>
          </p:cNvSpPr>
          <p:nvPr>
            <p:ph type="dt" sz="half" idx="10"/>
          </p:nvPr>
        </p:nvSpPr>
        <p:spPr/>
        <p:txBody>
          <a:bodyPr/>
          <a:lstStyle/>
          <a:p>
            <a:fld id="{190776A7-22E1-4B68-A7BF-14E0FD437D48}" type="datetimeFigureOut">
              <a:rPr lang="en-US" smtClean="0"/>
              <a:t>8/13/2025</a:t>
            </a:fld>
            <a:endParaRPr lang="en-US" dirty="0"/>
          </a:p>
        </p:txBody>
      </p:sp>
      <p:sp>
        <p:nvSpPr>
          <p:cNvPr id="4" name="Footer Placeholder 3">
            <a:extLst>
              <a:ext uri="{FF2B5EF4-FFF2-40B4-BE49-F238E27FC236}">
                <a16:creationId xmlns:a16="http://schemas.microsoft.com/office/drawing/2014/main" id="{FB0C23F9-A2FD-478B-8F63-F70305F2C6A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9575915-5523-42A8-97D1-62EE9EEA96BA}"/>
              </a:ext>
            </a:extLst>
          </p:cNvPr>
          <p:cNvSpPr>
            <a:spLocks noGrp="1"/>
          </p:cNvSpPr>
          <p:nvPr>
            <p:ph type="sldNum" sz="quarter" idx="12"/>
          </p:nvPr>
        </p:nvSpPr>
        <p:spPr/>
        <p:txBody>
          <a:bodyPr/>
          <a:lstStyle/>
          <a:p>
            <a:fld id="{2D8C8207-9559-4BB5-9A77-817AB63A97C3}" type="slidenum">
              <a:rPr lang="en-US" smtClean="0"/>
              <a:t>‹#›</a:t>
            </a:fld>
            <a:endParaRPr lang="en-US" dirty="0"/>
          </a:p>
        </p:txBody>
      </p:sp>
    </p:spTree>
    <p:extLst>
      <p:ext uri="{BB962C8B-B14F-4D97-AF65-F5344CB8AC3E}">
        <p14:creationId xmlns:p14="http://schemas.microsoft.com/office/powerpoint/2010/main" val="23589868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35FA8F-91E4-4AD3-8D9C-CC9EB0D9F90C}"/>
              </a:ext>
            </a:extLst>
          </p:cNvPr>
          <p:cNvSpPr>
            <a:spLocks noGrp="1"/>
          </p:cNvSpPr>
          <p:nvPr>
            <p:ph type="dt" sz="half" idx="10"/>
          </p:nvPr>
        </p:nvSpPr>
        <p:spPr/>
        <p:txBody>
          <a:bodyPr/>
          <a:lstStyle/>
          <a:p>
            <a:fld id="{190776A7-22E1-4B68-A7BF-14E0FD437D48}" type="datetimeFigureOut">
              <a:rPr lang="en-US" smtClean="0"/>
              <a:t>8/13/2025</a:t>
            </a:fld>
            <a:endParaRPr lang="en-US" dirty="0"/>
          </a:p>
        </p:txBody>
      </p:sp>
      <p:sp>
        <p:nvSpPr>
          <p:cNvPr id="3" name="Footer Placeholder 2">
            <a:extLst>
              <a:ext uri="{FF2B5EF4-FFF2-40B4-BE49-F238E27FC236}">
                <a16:creationId xmlns:a16="http://schemas.microsoft.com/office/drawing/2014/main" id="{D930097F-8737-4A22-BAF2-EBAD58DA2F8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0D079D4-9244-4B0B-A07E-525A86A4DA06}"/>
              </a:ext>
            </a:extLst>
          </p:cNvPr>
          <p:cNvSpPr>
            <a:spLocks noGrp="1"/>
          </p:cNvSpPr>
          <p:nvPr>
            <p:ph type="sldNum" sz="quarter" idx="12"/>
          </p:nvPr>
        </p:nvSpPr>
        <p:spPr/>
        <p:txBody>
          <a:bodyPr/>
          <a:lstStyle/>
          <a:p>
            <a:fld id="{2D8C8207-9559-4BB5-9A77-817AB63A97C3}" type="slidenum">
              <a:rPr lang="en-US" smtClean="0"/>
              <a:t>‹#›</a:t>
            </a:fld>
            <a:endParaRPr lang="en-US" dirty="0"/>
          </a:p>
        </p:txBody>
      </p:sp>
    </p:spTree>
    <p:extLst>
      <p:ext uri="{BB962C8B-B14F-4D97-AF65-F5344CB8AC3E}">
        <p14:creationId xmlns:p14="http://schemas.microsoft.com/office/powerpoint/2010/main" val="36277976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2B245-6E78-4EDF-B78F-2E1DFD7151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1511A5-040B-4CA1-9D15-0B4397753D5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86D74F-D2D4-4067-BA16-C18C216142C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7B54ECB-5ECB-47BF-8819-D77C0DE7BB9B}"/>
              </a:ext>
            </a:extLst>
          </p:cNvPr>
          <p:cNvSpPr>
            <a:spLocks noGrp="1"/>
          </p:cNvSpPr>
          <p:nvPr>
            <p:ph type="dt" sz="half" idx="10"/>
          </p:nvPr>
        </p:nvSpPr>
        <p:spPr/>
        <p:txBody>
          <a:bodyPr/>
          <a:lstStyle/>
          <a:p>
            <a:fld id="{190776A7-22E1-4B68-A7BF-14E0FD437D48}" type="datetimeFigureOut">
              <a:rPr lang="en-US" smtClean="0"/>
              <a:t>8/13/2025</a:t>
            </a:fld>
            <a:endParaRPr lang="en-US" dirty="0"/>
          </a:p>
        </p:txBody>
      </p:sp>
      <p:sp>
        <p:nvSpPr>
          <p:cNvPr id="6" name="Footer Placeholder 5">
            <a:extLst>
              <a:ext uri="{FF2B5EF4-FFF2-40B4-BE49-F238E27FC236}">
                <a16:creationId xmlns:a16="http://schemas.microsoft.com/office/drawing/2014/main" id="{A45DBB3B-30E6-4824-A636-41533FB9BB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D174EA-DB4C-44D1-BE2D-3A09AD62A989}"/>
              </a:ext>
            </a:extLst>
          </p:cNvPr>
          <p:cNvSpPr>
            <a:spLocks noGrp="1"/>
          </p:cNvSpPr>
          <p:nvPr>
            <p:ph type="sldNum" sz="quarter" idx="12"/>
          </p:nvPr>
        </p:nvSpPr>
        <p:spPr/>
        <p:txBody>
          <a:bodyPr/>
          <a:lstStyle/>
          <a:p>
            <a:fld id="{2D8C8207-9559-4BB5-9A77-817AB63A97C3}" type="slidenum">
              <a:rPr lang="en-US" smtClean="0"/>
              <a:t>‹#›</a:t>
            </a:fld>
            <a:endParaRPr lang="en-US" dirty="0"/>
          </a:p>
        </p:txBody>
      </p:sp>
    </p:spTree>
    <p:extLst>
      <p:ext uri="{BB962C8B-B14F-4D97-AF65-F5344CB8AC3E}">
        <p14:creationId xmlns:p14="http://schemas.microsoft.com/office/powerpoint/2010/main" val="37070251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C6A0F-8E44-4A32-850A-6933C73C1B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1D9ED6-238D-4DA2-91DA-D6BA45199BD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3BBBB78-7C36-4350-AC0E-C86A7F03976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7FF482-8350-446B-A2C5-1A07C3AC6A08}"/>
              </a:ext>
            </a:extLst>
          </p:cNvPr>
          <p:cNvSpPr>
            <a:spLocks noGrp="1"/>
          </p:cNvSpPr>
          <p:nvPr>
            <p:ph type="dt" sz="half" idx="10"/>
          </p:nvPr>
        </p:nvSpPr>
        <p:spPr/>
        <p:txBody>
          <a:bodyPr/>
          <a:lstStyle/>
          <a:p>
            <a:fld id="{190776A7-22E1-4B68-A7BF-14E0FD437D48}" type="datetimeFigureOut">
              <a:rPr lang="en-US" smtClean="0"/>
              <a:t>8/13/2025</a:t>
            </a:fld>
            <a:endParaRPr lang="en-US" dirty="0"/>
          </a:p>
        </p:txBody>
      </p:sp>
      <p:sp>
        <p:nvSpPr>
          <p:cNvPr id="6" name="Footer Placeholder 5">
            <a:extLst>
              <a:ext uri="{FF2B5EF4-FFF2-40B4-BE49-F238E27FC236}">
                <a16:creationId xmlns:a16="http://schemas.microsoft.com/office/drawing/2014/main" id="{13FBBEA8-A9DE-4706-8D39-AE691B46B7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5A97A50-3039-46EA-A15A-B86AF5ED54B1}"/>
              </a:ext>
            </a:extLst>
          </p:cNvPr>
          <p:cNvSpPr>
            <a:spLocks noGrp="1"/>
          </p:cNvSpPr>
          <p:nvPr>
            <p:ph type="sldNum" sz="quarter" idx="12"/>
          </p:nvPr>
        </p:nvSpPr>
        <p:spPr/>
        <p:txBody>
          <a:bodyPr/>
          <a:lstStyle/>
          <a:p>
            <a:fld id="{2D8C8207-9559-4BB5-9A77-817AB63A97C3}" type="slidenum">
              <a:rPr lang="en-US" smtClean="0"/>
              <a:t>‹#›</a:t>
            </a:fld>
            <a:endParaRPr lang="en-US" dirty="0"/>
          </a:p>
        </p:txBody>
      </p:sp>
    </p:spTree>
    <p:extLst>
      <p:ext uri="{BB962C8B-B14F-4D97-AF65-F5344CB8AC3E}">
        <p14:creationId xmlns:p14="http://schemas.microsoft.com/office/powerpoint/2010/main" val="3787726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3D978-E000-4D15-993A-30D9C59BDD0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068337-1636-416E-8DA7-CD87C7B856F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77F0B-4E07-40CF-9380-27CE8E5AEC25}"/>
              </a:ext>
            </a:extLst>
          </p:cNvPr>
          <p:cNvSpPr>
            <a:spLocks noGrp="1"/>
          </p:cNvSpPr>
          <p:nvPr>
            <p:ph type="dt" sz="half" idx="10"/>
          </p:nvPr>
        </p:nvSpPr>
        <p:spPr/>
        <p:txBody>
          <a:bodyPr/>
          <a:lstStyle/>
          <a:p>
            <a:fld id="{190776A7-22E1-4B68-A7BF-14E0FD437D48}" type="datetimeFigureOut">
              <a:rPr lang="en-US" smtClean="0"/>
              <a:t>8/13/2025</a:t>
            </a:fld>
            <a:endParaRPr lang="en-US" dirty="0"/>
          </a:p>
        </p:txBody>
      </p:sp>
      <p:sp>
        <p:nvSpPr>
          <p:cNvPr id="5" name="Footer Placeholder 4">
            <a:extLst>
              <a:ext uri="{FF2B5EF4-FFF2-40B4-BE49-F238E27FC236}">
                <a16:creationId xmlns:a16="http://schemas.microsoft.com/office/drawing/2014/main" id="{7E2672C1-1E16-457D-9875-17AA27333D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8577E3-C556-4D29-B792-DD096E18273F}"/>
              </a:ext>
            </a:extLst>
          </p:cNvPr>
          <p:cNvSpPr>
            <a:spLocks noGrp="1"/>
          </p:cNvSpPr>
          <p:nvPr>
            <p:ph type="sldNum" sz="quarter" idx="12"/>
          </p:nvPr>
        </p:nvSpPr>
        <p:spPr/>
        <p:txBody>
          <a:bodyPr/>
          <a:lstStyle/>
          <a:p>
            <a:fld id="{2D8C8207-9559-4BB5-9A77-817AB63A97C3}" type="slidenum">
              <a:rPr lang="en-US" smtClean="0"/>
              <a:t>‹#›</a:t>
            </a:fld>
            <a:endParaRPr lang="en-US" dirty="0"/>
          </a:p>
        </p:txBody>
      </p:sp>
    </p:spTree>
    <p:extLst>
      <p:ext uri="{BB962C8B-B14F-4D97-AF65-F5344CB8AC3E}">
        <p14:creationId xmlns:p14="http://schemas.microsoft.com/office/powerpoint/2010/main" val="28542514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949E0D-EE6C-4818-8093-07CDE44C963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8443A2-5AC2-4EBB-85F8-B1FC4643484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B28CD1-0558-444C-B586-1E1B2FF6C42A}"/>
              </a:ext>
            </a:extLst>
          </p:cNvPr>
          <p:cNvSpPr>
            <a:spLocks noGrp="1"/>
          </p:cNvSpPr>
          <p:nvPr>
            <p:ph type="dt" sz="half" idx="10"/>
          </p:nvPr>
        </p:nvSpPr>
        <p:spPr/>
        <p:txBody>
          <a:bodyPr/>
          <a:lstStyle/>
          <a:p>
            <a:fld id="{190776A7-22E1-4B68-A7BF-14E0FD437D48}" type="datetimeFigureOut">
              <a:rPr lang="en-US" smtClean="0"/>
              <a:t>8/13/2025</a:t>
            </a:fld>
            <a:endParaRPr lang="en-US" dirty="0"/>
          </a:p>
        </p:txBody>
      </p:sp>
      <p:sp>
        <p:nvSpPr>
          <p:cNvPr id="5" name="Footer Placeholder 4">
            <a:extLst>
              <a:ext uri="{FF2B5EF4-FFF2-40B4-BE49-F238E27FC236}">
                <a16:creationId xmlns:a16="http://schemas.microsoft.com/office/drawing/2014/main" id="{0D43A831-BBF2-46A2-988C-AD72B87DCB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60345F-70FD-426D-AA1A-403A6A9E0F78}"/>
              </a:ext>
            </a:extLst>
          </p:cNvPr>
          <p:cNvSpPr>
            <a:spLocks noGrp="1"/>
          </p:cNvSpPr>
          <p:nvPr>
            <p:ph type="sldNum" sz="quarter" idx="12"/>
          </p:nvPr>
        </p:nvSpPr>
        <p:spPr/>
        <p:txBody>
          <a:bodyPr/>
          <a:lstStyle/>
          <a:p>
            <a:fld id="{2D8C8207-9559-4BB5-9A77-817AB63A97C3}" type="slidenum">
              <a:rPr lang="en-US" smtClean="0"/>
              <a:t>‹#›</a:t>
            </a:fld>
            <a:endParaRPr lang="en-US" dirty="0"/>
          </a:p>
        </p:txBody>
      </p:sp>
    </p:spTree>
    <p:extLst>
      <p:ext uri="{BB962C8B-B14F-4D97-AF65-F5344CB8AC3E}">
        <p14:creationId xmlns:p14="http://schemas.microsoft.com/office/powerpoint/2010/main" val="22930524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Single Picture">
    <p:spTree>
      <p:nvGrpSpPr>
        <p:cNvPr id="1" name=""/>
        <p:cNvGrpSpPr/>
        <p:nvPr/>
      </p:nvGrpSpPr>
      <p:grpSpPr>
        <a:xfrm>
          <a:off x="0" y="0"/>
          <a:ext cx="0" cy="0"/>
          <a:chOff x="0" y="0"/>
          <a:chExt cx="0" cy="0"/>
        </a:xfrm>
      </p:grpSpPr>
      <p:sp>
        <p:nvSpPr>
          <p:cNvPr id="42" name="Shape 42"/>
          <p:cNvSpPr>
            <a:spLocks noGrp="1"/>
          </p:cNvSpPr>
          <p:nvPr>
            <p:ph type="body" sz="quarter" idx="1"/>
          </p:nvPr>
        </p:nvSpPr>
        <p:spPr>
          <a:xfrm>
            <a:off x="628650" y="693102"/>
            <a:ext cx="6378491" cy="404178"/>
          </a:xfrm>
          <a:prstGeom prst="rect">
            <a:avLst/>
          </a:prstGeom>
        </p:spPr>
        <p:txBody>
          <a:bodyPr/>
          <a:lstStyle>
            <a:lvl1pPr marL="0" indent="0" algn="r">
              <a:spcBef>
                <a:spcPts val="1000"/>
              </a:spcBef>
              <a:buSzTx/>
              <a:buFontTx/>
              <a:buNone/>
              <a:defRPr>
                <a:solidFill>
                  <a:srgbClr val="FFFFFF"/>
                </a:solidFill>
              </a:defRPr>
            </a:lvl1pPr>
            <a:lvl2pPr marL="0" indent="457200" algn="r">
              <a:spcBef>
                <a:spcPts val="1000"/>
              </a:spcBef>
              <a:buSzTx/>
              <a:buFontTx/>
              <a:buNone/>
              <a:defRPr>
                <a:solidFill>
                  <a:srgbClr val="FFFFFF"/>
                </a:solidFill>
              </a:defRPr>
            </a:lvl2pPr>
            <a:lvl3pPr marL="0" indent="914400" algn="r">
              <a:spcBef>
                <a:spcPts val="1000"/>
              </a:spcBef>
              <a:buSzTx/>
              <a:buFontTx/>
              <a:buNone/>
              <a:defRPr>
                <a:solidFill>
                  <a:srgbClr val="FFFFFF"/>
                </a:solidFill>
              </a:defRPr>
            </a:lvl3pPr>
            <a:lvl4pPr marL="0" indent="1371600" algn="r">
              <a:spcBef>
                <a:spcPts val="1000"/>
              </a:spcBef>
              <a:buSzTx/>
              <a:buFontTx/>
              <a:buNone/>
              <a:defRPr>
                <a:solidFill>
                  <a:srgbClr val="FFFFFF"/>
                </a:solidFill>
              </a:defRPr>
            </a:lvl4pPr>
            <a:lvl5pPr marL="0" indent="1828800" algn="r">
              <a:spcBef>
                <a:spcPts val="1000"/>
              </a:spcBef>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8" name="Picture 7">
            <a:extLst>
              <a:ext uri="{FF2B5EF4-FFF2-40B4-BE49-F238E27FC236}">
                <a16:creationId xmlns:a16="http://schemas.microsoft.com/office/drawing/2014/main" id="{7F5F4FBF-DD20-544E-8199-13D03532F9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61053" y="5585093"/>
            <a:ext cx="1114297" cy="771257"/>
          </a:xfrm>
          <a:prstGeom prst="rect">
            <a:avLst/>
          </a:prstGeom>
        </p:spPr>
      </p:pic>
    </p:spTree>
    <p:extLst>
      <p:ext uri="{BB962C8B-B14F-4D97-AF65-F5344CB8AC3E}">
        <p14:creationId xmlns:p14="http://schemas.microsoft.com/office/powerpoint/2010/main" val="312594794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C4CA-88EC-4E3F-A31D-1A351DD782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10D2E4-EB5A-4D28-957A-66340B11CB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595961-30E8-4ECE-B84A-38F699E971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5FA5BB-4751-4A73-BF02-F987A2136A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C8AE61-D0C0-4071-8A0A-EF98519A0E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0E2F85-3CF6-494A-8BFF-4931106746AD}"/>
              </a:ext>
            </a:extLst>
          </p:cNvPr>
          <p:cNvSpPr>
            <a:spLocks noGrp="1"/>
          </p:cNvSpPr>
          <p:nvPr>
            <p:ph type="dt" sz="half" idx="10"/>
          </p:nvPr>
        </p:nvSpPr>
        <p:spPr/>
        <p:txBody>
          <a:bodyPr/>
          <a:lstStyle/>
          <a:p>
            <a:fld id="{D28EEA27-1125-4A1A-899B-DE79B175D714}" type="datetimeFigureOut">
              <a:rPr lang="en-US" smtClean="0"/>
              <a:t>8/13/2025</a:t>
            </a:fld>
            <a:endParaRPr lang="en-US"/>
          </a:p>
        </p:txBody>
      </p:sp>
      <p:sp>
        <p:nvSpPr>
          <p:cNvPr id="8" name="Footer Placeholder 7">
            <a:extLst>
              <a:ext uri="{FF2B5EF4-FFF2-40B4-BE49-F238E27FC236}">
                <a16:creationId xmlns:a16="http://schemas.microsoft.com/office/drawing/2014/main" id="{55A2B537-DA20-428B-B2E0-CA7B57BC04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90C63D-A78E-493C-B00B-D17098811625}"/>
              </a:ext>
            </a:extLst>
          </p:cNvPr>
          <p:cNvSpPr>
            <a:spLocks noGrp="1"/>
          </p:cNvSpPr>
          <p:nvPr>
            <p:ph type="sldNum" sz="quarter" idx="12"/>
          </p:nvPr>
        </p:nvSpPr>
        <p:spPr/>
        <p:txBody>
          <a:bodyPr/>
          <a:lstStyle/>
          <a:p>
            <a:fld id="{7E396FA5-F1E4-4FE3-BAF6-7DAB5F7C062F}" type="slidenum">
              <a:rPr lang="en-US" smtClean="0"/>
              <a:t>‹#›</a:t>
            </a:fld>
            <a:endParaRPr lang="en-US"/>
          </a:p>
        </p:txBody>
      </p:sp>
    </p:spTree>
    <p:extLst>
      <p:ext uri="{BB962C8B-B14F-4D97-AF65-F5344CB8AC3E}">
        <p14:creationId xmlns:p14="http://schemas.microsoft.com/office/powerpoint/2010/main" val="400855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8C2A3-45E6-4CC5-9720-22DAE45849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F06780-EA26-4DF0-9A21-2C5E88DD089F}"/>
              </a:ext>
            </a:extLst>
          </p:cNvPr>
          <p:cNvSpPr>
            <a:spLocks noGrp="1"/>
          </p:cNvSpPr>
          <p:nvPr>
            <p:ph type="dt" sz="half" idx="10"/>
          </p:nvPr>
        </p:nvSpPr>
        <p:spPr/>
        <p:txBody>
          <a:bodyPr/>
          <a:lstStyle/>
          <a:p>
            <a:fld id="{D28EEA27-1125-4A1A-899B-DE79B175D714}" type="datetimeFigureOut">
              <a:rPr lang="en-US" smtClean="0"/>
              <a:t>8/13/2025</a:t>
            </a:fld>
            <a:endParaRPr lang="en-US"/>
          </a:p>
        </p:txBody>
      </p:sp>
      <p:sp>
        <p:nvSpPr>
          <p:cNvPr id="4" name="Footer Placeholder 3">
            <a:extLst>
              <a:ext uri="{FF2B5EF4-FFF2-40B4-BE49-F238E27FC236}">
                <a16:creationId xmlns:a16="http://schemas.microsoft.com/office/drawing/2014/main" id="{EE6730BC-3DAE-4946-BC7B-720136584D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F77D10-CF29-43E4-B1DC-541CF29D71E4}"/>
              </a:ext>
            </a:extLst>
          </p:cNvPr>
          <p:cNvSpPr>
            <a:spLocks noGrp="1"/>
          </p:cNvSpPr>
          <p:nvPr>
            <p:ph type="sldNum" sz="quarter" idx="12"/>
          </p:nvPr>
        </p:nvSpPr>
        <p:spPr/>
        <p:txBody>
          <a:bodyPr/>
          <a:lstStyle/>
          <a:p>
            <a:fld id="{7E396FA5-F1E4-4FE3-BAF6-7DAB5F7C062F}" type="slidenum">
              <a:rPr lang="en-US" smtClean="0"/>
              <a:t>‹#›</a:t>
            </a:fld>
            <a:endParaRPr lang="en-US"/>
          </a:p>
        </p:txBody>
      </p:sp>
    </p:spTree>
    <p:extLst>
      <p:ext uri="{BB962C8B-B14F-4D97-AF65-F5344CB8AC3E}">
        <p14:creationId xmlns:p14="http://schemas.microsoft.com/office/powerpoint/2010/main" val="1456785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8B7156-57E3-4D16-8C43-909C569A605E}"/>
              </a:ext>
            </a:extLst>
          </p:cNvPr>
          <p:cNvSpPr>
            <a:spLocks noGrp="1"/>
          </p:cNvSpPr>
          <p:nvPr>
            <p:ph type="dt" sz="half" idx="10"/>
          </p:nvPr>
        </p:nvSpPr>
        <p:spPr/>
        <p:txBody>
          <a:bodyPr/>
          <a:lstStyle/>
          <a:p>
            <a:fld id="{D28EEA27-1125-4A1A-899B-DE79B175D714}" type="datetimeFigureOut">
              <a:rPr lang="en-US" smtClean="0"/>
              <a:t>8/13/2025</a:t>
            </a:fld>
            <a:endParaRPr lang="en-US"/>
          </a:p>
        </p:txBody>
      </p:sp>
      <p:sp>
        <p:nvSpPr>
          <p:cNvPr id="3" name="Footer Placeholder 2">
            <a:extLst>
              <a:ext uri="{FF2B5EF4-FFF2-40B4-BE49-F238E27FC236}">
                <a16:creationId xmlns:a16="http://schemas.microsoft.com/office/drawing/2014/main" id="{505A7D38-1CC8-4BE4-9C2C-21D709B3CF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584F01-CEC1-4532-B032-EFC4981D41E1}"/>
              </a:ext>
            </a:extLst>
          </p:cNvPr>
          <p:cNvSpPr>
            <a:spLocks noGrp="1"/>
          </p:cNvSpPr>
          <p:nvPr>
            <p:ph type="sldNum" sz="quarter" idx="12"/>
          </p:nvPr>
        </p:nvSpPr>
        <p:spPr/>
        <p:txBody>
          <a:bodyPr/>
          <a:lstStyle/>
          <a:p>
            <a:fld id="{7E396FA5-F1E4-4FE3-BAF6-7DAB5F7C062F}" type="slidenum">
              <a:rPr lang="en-US" smtClean="0"/>
              <a:t>‹#›</a:t>
            </a:fld>
            <a:endParaRPr lang="en-US"/>
          </a:p>
        </p:txBody>
      </p:sp>
    </p:spTree>
    <p:extLst>
      <p:ext uri="{BB962C8B-B14F-4D97-AF65-F5344CB8AC3E}">
        <p14:creationId xmlns:p14="http://schemas.microsoft.com/office/powerpoint/2010/main" val="4104288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CF994-1F81-4CF9-9CC6-EDAFC45699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E72BE0-8142-45F2-9EB6-B3A3C15B4F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58992C-69C9-4410-926C-96653B24A8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7F5F05-12E3-4019-B1A8-C5E02167C3AB}"/>
              </a:ext>
            </a:extLst>
          </p:cNvPr>
          <p:cNvSpPr>
            <a:spLocks noGrp="1"/>
          </p:cNvSpPr>
          <p:nvPr>
            <p:ph type="dt" sz="half" idx="10"/>
          </p:nvPr>
        </p:nvSpPr>
        <p:spPr/>
        <p:txBody>
          <a:bodyPr/>
          <a:lstStyle/>
          <a:p>
            <a:fld id="{D28EEA27-1125-4A1A-899B-DE79B175D714}" type="datetimeFigureOut">
              <a:rPr lang="en-US" smtClean="0"/>
              <a:t>8/13/2025</a:t>
            </a:fld>
            <a:endParaRPr lang="en-US"/>
          </a:p>
        </p:txBody>
      </p:sp>
      <p:sp>
        <p:nvSpPr>
          <p:cNvPr id="6" name="Footer Placeholder 5">
            <a:extLst>
              <a:ext uri="{FF2B5EF4-FFF2-40B4-BE49-F238E27FC236}">
                <a16:creationId xmlns:a16="http://schemas.microsoft.com/office/drawing/2014/main" id="{9F3B1407-C172-449B-9662-2931FD2EA0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9FA7B7-EA7D-4D72-915B-15649DE1A66D}"/>
              </a:ext>
            </a:extLst>
          </p:cNvPr>
          <p:cNvSpPr>
            <a:spLocks noGrp="1"/>
          </p:cNvSpPr>
          <p:nvPr>
            <p:ph type="sldNum" sz="quarter" idx="12"/>
          </p:nvPr>
        </p:nvSpPr>
        <p:spPr/>
        <p:txBody>
          <a:bodyPr/>
          <a:lstStyle/>
          <a:p>
            <a:fld id="{7E396FA5-F1E4-4FE3-BAF6-7DAB5F7C062F}" type="slidenum">
              <a:rPr lang="en-US" smtClean="0"/>
              <a:t>‹#›</a:t>
            </a:fld>
            <a:endParaRPr lang="en-US"/>
          </a:p>
        </p:txBody>
      </p:sp>
    </p:spTree>
    <p:extLst>
      <p:ext uri="{BB962C8B-B14F-4D97-AF65-F5344CB8AC3E}">
        <p14:creationId xmlns:p14="http://schemas.microsoft.com/office/powerpoint/2010/main" val="2754446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BA372-635B-4F50-A45A-80BB5ACC0C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50D8D7-FDDC-4E1B-B909-E02A36EE68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A5B85A-CA61-4CFA-8D99-13A69C62D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5D8CBE-E265-48DD-BC32-514F3DF29275}"/>
              </a:ext>
            </a:extLst>
          </p:cNvPr>
          <p:cNvSpPr>
            <a:spLocks noGrp="1"/>
          </p:cNvSpPr>
          <p:nvPr>
            <p:ph type="dt" sz="half" idx="10"/>
          </p:nvPr>
        </p:nvSpPr>
        <p:spPr/>
        <p:txBody>
          <a:bodyPr/>
          <a:lstStyle/>
          <a:p>
            <a:fld id="{D28EEA27-1125-4A1A-899B-DE79B175D714}" type="datetimeFigureOut">
              <a:rPr lang="en-US" smtClean="0"/>
              <a:t>8/13/2025</a:t>
            </a:fld>
            <a:endParaRPr lang="en-US"/>
          </a:p>
        </p:txBody>
      </p:sp>
      <p:sp>
        <p:nvSpPr>
          <p:cNvPr id="6" name="Footer Placeholder 5">
            <a:extLst>
              <a:ext uri="{FF2B5EF4-FFF2-40B4-BE49-F238E27FC236}">
                <a16:creationId xmlns:a16="http://schemas.microsoft.com/office/drawing/2014/main" id="{61088890-8EEF-4643-8067-4FCB71CD05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BB315C-62DB-43E5-B897-D2B1778C82FC}"/>
              </a:ext>
            </a:extLst>
          </p:cNvPr>
          <p:cNvSpPr>
            <a:spLocks noGrp="1"/>
          </p:cNvSpPr>
          <p:nvPr>
            <p:ph type="sldNum" sz="quarter" idx="12"/>
          </p:nvPr>
        </p:nvSpPr>
        <p:spPr/>
        <p:txBody>
          <a:bodyPr/>
          <a:lstStyle/>
          <a:p>
            <a:fld id="{7E396FA5-F1E4-4FE3-BAF6-7DAB5F7C062F}" type="slidenum">
              <a:rPr lang="en-US" smtClean="0"/>
              <a:t>‹#›</a:t>
            </a:fld>
            <a:endParaRPr lang="en-US"/>
          </a:p>
        </p:txBody>
      </p:sp>
    </p:spTree>
    <p:extLst>
      <p:ext uri="{BB962C8B-B14F-4D97-AF65-F5344CB8AC3E}">
        <p14:creationId xmlns:p14="http://schemas.microsoft.com/office/powerpoint/2010/main" val="98827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19E0A3-A0B3-41AD-AF94-0682783BEA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110570-6AB5-4B2E-A817-9E2898E3FE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7E9A4-FFD7-48F8-A41D-B4FDBEC616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8EEA27-1125-4A1A-899B-DE79B175D714}" type="datetimeFigureOut">
              <a:rPr lang="en-US" smtClean="0"/>
              <a:t>8/13/2025</a:t>
            </a:fld>
            <a:endParaRPr lang="en-US"/>
          </a:p>
        </p:txBody>
      </p:sp>
      <p:sp>
        <p:nvSpPr>
          <p:cNvPr id="5" name="Footer Placeholder 4">
            <a:extLst>
              <a:ext uri="{FF2B5EF4-FFF2-40B4-BE49-F238E27FC236}">
                <a16:creationId xmlns:a16="http://schemas.microsoft.com/office/drawing/2014/main" id="{6F5FE33A-1601-483F-BCAE-6789590F14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85C0CB-89D8-4885-A8C2-A5FA31FBAA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96FA5-F1E4-4FE3-BAF6-7DAB5F7C062F}" type="slidenum">
              <a:rPr lang="en-US" smtClean="0"/>
              <a:t>‹#›</a:t>
            </a:fld>
            <a:endParaRPr lang="en-US"/>
          </a:p>
        </p:txBody>
      </p:sp>
    </p:spTree>
    <p:extLst>
      <p:ext uri="{BB962C8B-B14F-4D97-AF65-F5344CB8AC3E}">
        <p14:creationId xmlns:p14="http://schemas.microsoft.com/office/powerpoint/2010/main" val="3446548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 id="2147483674" r:id="rId13"/>
    <p:sldLayoutId id="21474836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A6D207-1498-413F-9622-6FA6FB813C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22384F-79A2-49D3-9894-3A40174F73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648BA0-E60D-4551-B528-065D23CA0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302E7A-3FB9-4CB6-9ED5-29B2FBADC195}" type="datetimeFigureOut">
              <a:rPr lang="en-US" smtClean="0"/>
              <a:t>8/13/2025</a:t>
            </a:fld>
            <a:endParaRPr lang="en-US"/>
          </a:p>
        </p:txBody>
      </p:sp>
      <p:sp>
        <p:nvSpPr>
          <p:cNvPr id="5" name="Footer Placeholder 4">
            <a:extLst>
              <a:ext uri="{FF2B5EF4-FFF2-40B4-BE49-F238E27FC236}">
                <a16:creationId xmlns:a16="http://schemas.microsoft.com/office/drawing/2014/main" id="{B26C0A9D-0EA7-4E3D-8F8E-D1F6DCAD64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1EB34E-B980-48C7-BE50-0C8D7B5F21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0BB9F-9A87-4165-9828-F53DC5F4A976}" type="slidenum">
              <a:rPr lang="en-US" smtClean="0"/>
              <a:t>‹#›</a:t>
            </a:fld>
            <a:endParaRPr lang="en-US"/>
          </a:p>
        </p:txBody>
      </p:sp>
    </p:spTree>
    <p:extLst>
      <p:ext uri="{BB962C8B-B14F-4D97-AF65-F5344CB8AC3E}">
        <p14:creationId xmlns:p14="http://schemas.microsoft.com/office/powerpoint/2010/main" val="5801043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3966C7-FEFF-4D4D-BD88-A36DB173B8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C35C9C-4CB4-474A-9137-00C242FC15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93C1DF-4CC1-4633-BC14-3E61EA89AA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05D863-323A-40E6-A3EC-57D4043F82B0}" type="datetimeFigureOut">
              <a:rPr lang="en-US" smtClean="0"/>
              <a:t>8/13/2025</a:t>
            </a:fld>
            <a:endParaRPr lang="en-US"/>
          </a:p>
        </p:txBody>
      </p:sp>
      <p:sp>
        <p:nvSpPr>
          <p:cNvPr id="5" name="Footer Placeholder 4">
            <a:extLst>
              <a:ext uri="{FF2B5EF4-FFF2-40B4-BE49-F238E27FC236}">
                <a16:creationId xmlns:a16="http://schemas.microsoft.com/office/drawing/2014/main" id="{2576A52D-3277-455E-98A8-95A533AFAF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A7AA6F-6CBA-4EB3-8A05-B0D5A2B43E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39D854-EE2E-4294-BDDF-2F73ABEB437B}" type="slidenum">
              <a:rPr lang="en-US" smtClean="0"/>
              <a:t>‹#›</a:t>
            </a:fld>
            <a:endParaRPr lang="en-US"/>
          </a:p>
        </p:txBody>
      </p:sp>
    </p:spTree>
    <p:extLst>
      <p:ext uri="{BB962C8B-B14F-4D97-AF65-F5344CB8AC3E}">
        <p14:creationId xmlns:p14="http://schemas.microsoft.com/office/powerpoint/2010/main" val="376269748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B99B044-A83C-45D2-9FD3-FA1893D57A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776A7-22E1-4B68-A7BF-14E0FD437D48}" type="datetimeFigureOut">
              <a:rPr lang="en-US" smtClean="0"/>
              <a:t>8/13/2025</a:t>
            </a:fld>
            <a:endParaRPr lang="en-US"/>
          </a:p>
        </p:txBody>
      </p:sp>
      <p:sp>
        <p:nvSpPr>
          <p:cNvPr id="5" name="Footer Placeholder 4">
            <a:extLst>
              <a:ext uri="{FF2B5EF4-FFF2-40B4-BE49-F238E27FC236}">
                <a16:creationId xmlns:a16="http://schemas.microsoft.com/office/drawing/2014/main" id="{EC6A5769-C684-4326-9BA7-2BBAEB616F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3E1C3B-5D35-4817-8CD4-760B912DF3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C8207-9559-4BB5-9A77-817AB63A97C3}" type="slidenum">
              <a:rPr lang="en-US" smtClean="0"/>
              <a:t>‹#›</a:t>
            </a:fld>
            <a:endParaRPr lang="en-US"/>
          </a:p>
        </p:txBody>
      </p:sp>
      <p:sp>
        <p:nvSpPr>
          <p:cNvPr id="7" name="Rectangle 6">
            <a:extLst>
              <a:ext uri="{FF2B5EF4-FFF2-40B4-BE49-F238E27FC236}">
                <a16:creationId xmlns:a16="http://schemas.microsoft.com/office/drawing/2014/main" id="{6ACE8977-1F49-48BA-BC8A-814B703055BB}"/>
              </a:ext>
            </a:extLst>
          </p:cNvPr>
          <p:cNvSpPr/>
          <p:nvPr userDrawn="1"/>
        </p:nvSpPr>
        <p:spPr>
          <a:xfrm>
            <a:off x="222250" y="136525"/>
            <a:ext cx="11607800" cy="590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F0C9DAF2-AF42-4EBD-8148-809A5DBEDC12}"/>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0861053" y="5585093"/>
            <a:ext cx="1114297" cy="771257"/>
          </a:xfrm>
          <a:prstGeom prst="rect">
            <a:avLst/>
          </a:prstGeom>
        </p:spPr>
      </p:pic>
    </p:spTree>
    <p:extLst>
      <p:ext uri="{BB962C8B-B14F-4D97-AF65-F5344CB8AC3E}">
        <p14:creationId xmlns:p14="http://schemas.microsoft.com/office/powerpoint/2010/main" val="3298548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jpeg"/></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18" Type="http://schemas.openxmlformats.org/officeDocument/2006/relationships/image" Target="../media/image73.png"/><Relationship Id="rId3" Type="http://schemas.openxmlformats.org/officeDocument/2006/relationships/image" Target="../media/image58.png"/><Relationship Id="rId21" Type="http://schemas.openxmlformats.org/officeDocument/2006/relationships/image" Target="../media/image76.png"/><Relationship Id="rId7" Type="http://schemas.openxmlformats.org/officeDocument/2006/relationships/image" Target="../media/image62.png"/><Relationship Id="rId12" Type="http://schemas.openxmlformats.org/officeDocument/2006/relationships/image" Target="../media/image67.png"/><Relationship Id="rId17" Type="http://schemas.openxmlformats.org/officeDocument/2006/relationships/image" Target="../media/image72.png"/><Relationship Id="rId2" Type="http://schemas.openxmlformats.org/officeDocument/2006/relationships/image" Target="../media/image57.png"/><Relationship Id="rId16" Type="http://schemas.openxmlformats.org/officeDocument/2006/relationships/image" Target="../media/image71.png"/><Relationship Id="rId20" Type="http://schemas.openxmlformats.org/officeDocument/2006/relationships/image" Target="../media/image75.png"/><Relationship Id="rId1" Type="http://schemas.openxmlformats.org/officeDocument/2006/relationships/slideLayout" Target="../slideLayouts/slideLayout1.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png"/><Relationship Id="rId19" Type="http://schemas.openxmlformats.org/officeDocument/2006/relationships/image" Target="../media/image74.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s>
</file>

<file path=ppt/slides/_rels/slide3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www.elementa.nyc/projects/ashrae/" TargetMode="External"/><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3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3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37.xml"/><Relationship Id="rId5" Type="http://schemas.openxmlformats.org/officeDocument/2006/relationships/image" Target="../media/image91.png"/><Relationship Id="rId4" Type="http://schemas.openxmlformats.org/officeDocument/2006/relationships/image" Target="../media/image90.png"/></Relationships>
</file>

<file path=ppt/slides/_rels/slide4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37.xml"/><Relationship Id="rId5" Type="http://schemas.openxmlformats.org/officeDocument/2006/relationships/image" Target="../media/image91.png"/><Relationship Id="rId4" Type="http://schemas.openxmlformats.org/officeDocument/2006/relationships/image" Target="../media/image94.png"/></Relationships>
</file>

<file path=ppt/slides/_rels/slide42.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95.png"/><Relationship Id="rId1" Type="http://schemas.openxmlformats.org/officeDocument/2006/relationships/slideLayout" Target="../slideLayouts/slideLayout37.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 Id="rId9" Type="http://schemas.openxmlformats.org/officeDocument/2006/relationships/image" Target="../media/image91.png"/></Relationships>
</file>

<file path=ppt/slides/_rels/slide43.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37.xml"/><Relationship Id="rId4" Type="http://schemas.openxmlformats.org/officeDocument/2006/relationships/image" Target="../media/image105.jpeg"/></Relationships>
</file>

<file path=ppt/slides/_rels/slide45.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jpeg"/><Relationship Id="rId1" Type="http://schemas.openxmlformats.org/officeDocument/2006/relationships/slideLayout" Target="../slideLayouts/slideLayout48.xml"/><Relationship Id="rId5" Type="http://schemas.openxmlformats.org/officeDocument/2006/relationships/image" Target="../media/image112.png"/><Relationship Id="rId4" Type="http://schemas.openxmlformats.org/officeDocument/2006/relationships/image" Target="../media/image111.png"/></Relationships>
</file>

<file path=ppt/slides/_rels/slide49.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5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jpeg"/><Relationship Id="rId1" Type="http://schemas.openxmlformats.org/officeDocument/2006/relationships/slideLayout" Target="../slideLayouts/slideLayout37.xml"/><Relationship Id="rId6" Type="http://schemas.openxmlformats.org/officeDocument/2006/relationships/image" Target="../media/image126.jpeg"/><Relationship Id="rId5" Type="http://schemas.openxmlformats.org/officeDocument/2006/relationships/image" Target="../media/image125.png"/><Relationship Id="rId4" Type="http://schemas.openxmlformats.org/officeDocument/2006/relationships/image" Target="../media/image124.svg"/></Relationships>
</file>

<file path=ppt/slides/_rels/slide59.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2.jpeg"/><Relationship Id="rId1" Type="http://schemas.openxmlformats.org/officeDocument/2006/relationships/slideLayout" Target="../slideLayouts/slideLayout37.xml"/><Relationship Id="rId6" Type="http://schemas.openxmlformats.org/officeDocument/2006/relationships/image" Target="../media/image126.jpeg"/><Relationship Id="rId5" Type="http://schemas.openxmlformats.org/officeDocument/2006/relationships/image" Target="../media/image129.svg"/><Relationship Id="rId4" Type="http://schemas.openxmlformats.org/officeDocument/2006/relationships/image" Target="../media/image128.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image" Target="../media/image130.jpeg"/><Relationship Id="rId1" Type="http://schemas.openxmlformats.org/officeDocument/2006/relationships/slideLayout" Target="../slideLayouts/slideLayout37.xml"/><Relationship Id="rId5" Type="http://schemas.openxmlformats.org/officeDocument/2006/relationships/image" Target="../media/image132.svg"/><Relationship Id="rId4" Type="http://schemas.openxmlformats.org/officeDocument/2006/relationships/image" Target="../media/image128.png"/></Relationships>
</file>

<file path=ppt/slides/_rels/slide61.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2.jpeg"/><Relationship Id="rId1" Type="http://schemas.openxmlformats.org/officeDocument/2006/relationships/slideLayout" Target="../slideLayouts/slideLayout37.xml"/><Relationship Id="rId5" Type="http://schemas.openxmlformats.org/officeDocument/2006/relationships/image" Target="../media/image134.jpeg"/><Relationship Id="rId4" Type="http://schemas.openxmlformats.org/officeDocument/2006/relationships/image" Target="../media/image133.jpeg"/></Relationships>
</file>

<file path=ppt/slides/_rels/slide62.xml.rels><?xml version="1.0" encoding="UTF-8" standalone="yes"?>
<Relationships xmlns="http://schemas.openxmlformats.org/package/2006/relationships"><Relationship Id="rId8" Type="http://schemas.openxmlformats.org/officeDocument/2006/relationships/image" Target="../media/image141.png"/><Relationship Id="rId13" Type="http://schemas.openxmlformats.org/officeDocument/2006/relationships/image" Target="../media/image146.png"/><Relationship Id="rId3" Type="http://schemas.openxmlformats.org/officeDocument/2006/relationships/image" Target="../media/image136.png"/><Relationship Id="rId7" Type="http://schemas.openxmlformats.org/officeDocument/2006/relationships/image" Target="../media/image140.png"/><Relationship Id="rId12" Type="http://schemas.openxmlformats.org/officeDocument/2006/relationships/image" Target="../media/image145.jpeg"/><Relationship Id="rId2" Type="http://schemas.openxmlformats.org/officeDocument/2006/relationships/image" Target="../media/image135.jpeg"/><Relationship Id="rId1" Type="http://schemas.openxmlformats.org/officeDocument/2006/relationships/slideLayout" Target="../slideLayouts/slideLayout37.xml"/><Relationship Id="rId6" Type="http://schemas.openxmlformats.org/officeDocument/2006/relationships/image" Target="../media/image139.png"/><Relationship Id="rId11" Type="http://schemas.openxmlformats.org/officeDocument/2006/relationships/image" Target="../media/image144.png"/><Relationship Id="rId5" Type="http://schemas.openxmlformats.org/officeDocument/2006/relationships/image" Target="../media/image138.png"/><Relationship Id="rId10" Type="http://schemas.openxmlformats.org/officeDocument/2006/relationships/image" Target="../media/image143.png"/><Relationship Id="rId4" Type="http://schemas.openxmlformats.org/officeDocument/2006/relationships/image" Target="../media/image137.png"/><Relationship Id="rId9" Type="http://schemas.openxmlformats.org/officeDocument/2006/relationships/image" Target="../media/image142.png"/><Relationship Id="rId14" Type="http://schemas.openxmlformats.org/officeDocument/2006/relationships/image" Target="../media/image14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jpeg"/><Relationship Id="rId1" Type="http://schemas.openxmlformats.org/officeDocument/2006/relationships/slideLayout" Target="../slideLayouts/slideLayout37.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69.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image" Target="../media/image156.jpeg"/><Relationship Id="rId1" Type="http://schemas.openxmlformats.org/officeDocument/2006/relationships/slideLayout" Target="../slideLayouts/slideLayout37.xml"/><Relationship Id="rId5" Type="http://schemas.openxmlformats.org/officeDocument/2006/relationships/image" Target="../media/image159.png"/><Relationship Id="rId4" Type="http://schemas.openxmlformats.org/officeDocument/2006/relationships/image" Target="../media/image158.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3" Type="http://schemas.openxmlformats.org/officeDocument/2006/relationships/image" Target="../media/image161.png"/><Relationship Id="rId7" Type="http://schemas.openxmlformats.org/officeDocument/2006/relationships/image" Target="../media/image165.png"/><Relationship Id="rId2" Type="http://schemas.openxmlformats.org/officeDocument/2006/relationships/image" Target="../media/image160.png"/><Relationship Id="rId1" Type="http://schemas.openxmlformats.org/officeDocument/2006/relationships/slideLayout" Target="../slideLayouts/slideLayout37.xml"/><Relationship Id="rId6" Type="http://schemas.openxmlformats.org/officeDocument/2006/relationships/image" Target="../media/image164.png"/><Relationship Id="rId5" Type="http://schemas.openxmlformats.org/officeDocument/2006/relationships/image" Target="../media/image163.png"/><Relationship Id="rId4" Type="http://schemas.openxmlformats.org/officeDocument/2006/relationships/image" Target="../media/image162.png"/></Relationships>
</file>

<file path=ppt/slides/_rels/slide71.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6.png"/><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136.png"/><Relationship Id="rId7" Type="http://schemas.openxmlformats.org/officeDocument/2006/relationships/image" Target="../media/image141.png"/><Relationship Id="rId2" Type="http://schemas.openxmlformats.org/officeDocument/2006/relationships/image" Target="../media/image168.emf"/><Relationship Id="rId1" Type="http://schemas.openxmlformats.org/officeDocument/2006/relationships/slideLayout" Target="../slideLayouts/slideLayout37.xml"/><Relationship Id="rId6" Type="http://schemas.openxmlformats.org/officeDocument/2006/relationships/image" Target="../media/image140.png"/><Relationship Id="rId5" Type="http://schemas.openxmlformats.org/officeDocument/2006/relationships/image" Target="../media/image138.png"/><Relationship Id="rId10" Type="http://schemas.openxmlformats.org/officeDocument/2006/relationships/image" Target="../media/image144.png"/><Relationship Id="rId4" Type="http://schemas.openxmlformats.org/officeDocument/2006/relationships/image" Target="../media/image137.png"/><Relationship Id="rId9" Type="http://schemas.openxmlformats.org/officeDocument/2006/relationships/image" Target="../media/image143.png"/></Relationships>
</file>

<file path=ppt/slides/_rels/slide73.xml.rels><?xml version="1.0" encoding="UTF-8" standalone="yes"?>
<Relationships xmlns="http://schemas.openxmlformats.org/package/2006/relationships"><Relationship Id="rId3" Type="http://schemas.openxmlformats.org/officeDocument/2006/relationships/image" Target="../media/image170.jpeg"/><Relationship Id="rId2" Type="http://schemas.openxmlformats.org/officeDocument/2006/relationships/image" Target="../media/image169.png"/><Relationship Id="rId1" Type="http://schemas.openxmlformats.org/officeDocument/2006/relationships/slideLayout" Target="../slideLayouts/slideLayout37.xml"/><Relationship Id="rId6" Type="http://schemas.openxmlformats.org/officeDocument/2006/relationships/image" Target="../media/image173.png"/><Relationship Id="rId5" Type="http://schemas.openxmlformats.org/officeDocument/2006/relationships/image" Target="../media/image172.png"/><Relationship Id="rId4" Type="http://schemas.openxmlformats.org/officeDocument/2006/relationships/image" Target="../media/image171.png"/></Relationships>
</file>

<file path=ppt/slides/_rels/slide74.xml.rels><?xml version="1.0" encoding="UTF-8" standalone="yes"?>
<Relationships xmlns="http://schemas.openxmlformats.org/package/2006/relationships"><Relationship Id="rId2" Type="http://schemas.openxmlformats.org/officeDocument/2006/relationships/image" Target="../media/image174.jpeg"/><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2" Type="http://schemas.openxmlformats.org/officeDocument/2006/relationships/image" Target="../media/image175.png"/><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2" Type="http://schemas.openxmlformats.org/officeDocument/2006/relationships/image" Target="../media/image176.png"/><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2" Type="http://schemas.openxmlformats.org/officeDocument/2006/relationships/image" Target="../media/image177.jpeg"/><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2" Type="http://schemas.openxmlformats.org/officeDocument/2006/relationships/image" Target="../media/image178.jpeg"/><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3" Type="http://schemas.openxmlformats.org/officeDocument/2006/relationships/image" Target="../media/image17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2.png"/><Relationship Id="rId5" Type="http://schemas.openxmlformats.org/officeDocument/2006/relationships/image" Target="../media/image181.jpeg"/><Relationship Id="rId4" Type="http://schemas.openxmlformats.org/officeDocument/2006/relationships/image" Target="../media/image180.jpe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3" Type="http://schemas.openxmlformats.org/officeDocument/2006/relationships/image" Target="../media/image184.jpeg"/><Relationship Id="rId2" Type="http://schemas.openxmlformats.org/officeDocument/2006/relationships/image" Target="../media/image183.JPG"/><Relationship Id="rId1" Type="http://schemas.openxmlformats.org/officeDocument/2006/relationships/slideLayout" Target="../slideLayouts/slideLayout12.xml"/><Relationship Id="rId6" Type="http://schemas.openxmlformats.org/officeDocument/2006/relationships/image" Target="../media/image187.JPG"/><Relationship Id="rId5" Type="http://schemas.openxmlformats.org/officeDocument/2006/relationships/image" Target="../media/image186.jpeg"/><Relationship Id="rId4" Type="http://schemas.openxmlformats.org/officeDocument/2006/relationships/image" Target="../media/image185.JP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FBAC-0500-4490-B835-3F105B9FE896}"/>
              </a:ext>
            </a:extLst>
          </p:cNvPr>
          <p:cNvSpPr>
            <a:spLocks noGrp="1"/>
          </p:cNvSpPr>
          <p:nvPr>
            <p:ph type="ctrTitle"/>
          </p:nvPr>
        </p:nvSpPr>
        <p:spPr>
          <a:xfrm>
            <a:off x="199834" y="-58737"/>
            <a:ext cx="11560366" cy="871537"/>
          </a:xfrm>
        </p:spPr>
        <p:txBody>
          <a:bodyPr/>
          <a:lstStyle/>
          <a:p>
            <a:r>
              <a:rPr lang="en-US" sz="4400" dirty="0">
                <a:solidFill>
                  <a:schemeClr val="bg1"/>
                </a:solidFill>
              </a:rPr>
              <a:t>DISEÑANDO LA NUEVA SEDE GLOBAL DE ASHRAE</a:t>
            </a:r>
          </a:p>
        </p:txBody>
      </p:sp>
      <p:pic>
        <p:nvPicPr>
          <p:cNvPr id="6" name="Picture 5">
            <a:extLst>
              <a:ext uri="{FF2B5EF4-FFF2-40B4-BE49-F238E27FC236}">
                <a16:creationId xmlns:a16="http://schemas.microsoft.com/office/drawing/2014/main" id="{1F7F3BC2-803C-4A5F-BB5D-AAA149D42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9834" y="1131477"/>
            <a:ext cx="11713606" cy="4256587"/>
          </a:xfrm>
          <a:prstGeom prst="rect">
            <a:avLst/>
          </a:prstGeom>
        </p:spPr>
      </p:pic>
      <p:sp>
        <p:nvSpPr>
          <p:cNvPr id="3" name="Rectángulo 2"/>
          <p:cNvSpPr/>
          <p:nvPr/>
        </p:nvSpPr>
        <p:spPr>
          <a:xfrm>
            <a:off x="3670300" y="5567041"/>
            <a:ext cx="6096000" cy="954107"/>
          </a:xfrm>
          <a:prstGeom prst="rect">
            <a:avLst/>
          </a:prstGeom>
        </p:spPr>
        <p:txBody>
          <a:bodyPr>
            <a:spAutoFit/>
          </a:bodyPr>
          <a:lstStyle/>
          <a:p>
            <a:r>
              <a:rPr lang="en-US" sz="2800" b="1" dirty="0">
                <a:latin typeface="akzidenz-grotesk"/>
              </a:rPr>
              <a:t>80 Technology Parkway</a:t>
            </a:r>
            <a:br>
              <a:rPr lang="en-US" sz="2800" dirty="0"/>
            </a:br>
            <a:r>
              <a:rPr lang="en-US" sz="2800" b="1" dirty="0">
                <a:latin typeface="akzidenz-grotesk"/>
              </a:rPr>
              <a:t>Peachtree Corners, GA</a:t>
            </a:r>
            <a:endParaRPr lang="es-ES" sz="2800" dirty="0"/>
          </a:p>
        </p:txBody>
      </p:sp>
    </p:spTree>
    <p:extLst>
      <p:ext uri="{BB962C8B-B14F-4D97-AF65-F5344CB8AC3E}">
        <p14:creationId xmlns:p14="http://schemas.microsoft.com/office/powerpoint/2010/main" val="255328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FBAC-0500-4490-B835-3F105B9FE896}"/>
              </a:ext>
            </a:extLst>
          </p:cNvPr>
          <p:cNvSpPr>
            <a:spLocks noGrp="1"/>
          </p:cNvSpPr>
          <p:nvPr>
            <p:ph type="ctrTitle"/>
          </p:nvPr>
        </p:nvSpPr>
        <p:spPr>
          <a:xfrm>
            <a:off x="330199" y="-58737"/>
            <a:ext cx="11547476" cy="877887"/>
          </a:xfrm>
        </p:spPr>
        <p:txBody>
          <a:bodyPr/>
          <a:lstStyle/>
          <a:p>
            <a:pPr algn="l"/>
            <a:r>
              <a:rPr lang="es-ES" sz="4400" dirty="0">
                <a:solidFill>
                  <a:schemeClr val="bg1"/>
                </a:solidFill>
              </a:rPr>
              <a:t>Estándares de ASHRAE a cumplir o exceder…</a:t>
            </a:r>
          </a:p>
        </p:txBody>
      </p:sp>
      <p:sp>
        <p:nvSpPr>
          <p:cNvPr id="3" name="Rectangle 2">
            <a:extLst>
              <a:ext uri="{FF2B5EF4-FFF2-40B4-BE49-F238E27FC236}">
                <a16:creationId xmlns:a16="http://schemas.microsoft.com/office/drawing/2014/main" id="{D8C22B92-0C00-4C92-86C4-F6A0809C0382}"/>
              </a:ext>
            </a:extLst>
          </p:cNvPr>
          <p:cNvSpPr/>
          <p:nvPr/>
        </p:nvSpPr>
        <p:spPr>
          <a:xfrm>
            <a:off x="1309688" y="1162050"/>
            <a:ext cx="9798023" cy="4249399"/>
          </a:xfrm>
          <a:prstGeom prst="rect">
            <a:avLst/>
          </a:prstGeom>
          <a:ln>
            <a:solidFill>
              <a:schemeClr val="accent1">
                <a:shade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Subtitle 2">
            <a:extLst>
              <a:ext uri="{FF2B5EF4-FFF2-40B4-BE49-F238E27FC236}">
                <a16:creationId xmlns:a16="http://schemas.microsoft.com/office/drawing/2014/main" id="{3D92ECFE-889B-48B4-9E60-F2B4AAA4980D}"/>
              </a:ext>
            </a:extLst>
          </p:cNvPr>
          <p:cNvSpPr>
            <a:spLocks noGrp="1"/>
          </p:cNvSpPr>
          <p:nvPr>
            <p:ph type="subTitle" idx="1"/>
          </p:nvPr>
        </p:nvSpPr>
        <p:spPr>
          <a:xfrm>
            <a:off x="1485901" y="1326215"/>
            <a:ext cx="9086850" cy="2309341"/>
          </a:xfrm>
        </p:spPr>
        <p:txBody>
          <a:bodyPr>
            <a:noAutofit/>
          </a:bodyPr>
          <a:lstStyle/>
          <a:p>
            <a:r>
              <a:rPr lang="es-ES" dirty="0"/>
              <a:t>Estándar ANSI/ASHRAE/IES 90.1-2016</a:t>
            </a:r>
          </a:p>
          <a:p>
            <a:r>
              <a:rPr lang="es-ES" dirty="0"/>
              <a:t>Estándar ANSI/ASHRAE 55-2017</a:t>
            </a:r>
          </a:p>
          <a:p>
            <a:r>
              <a:rPr lang="es-ES" dirty="0"/>
              <a:t>Estándar ANSI/ASHRAE 62.1-2016</a:t>
            </a:r>
          </a:p>
          <a:p>
            <a:r>
              <a:rPr lang="es-ES" dirty="0"/>
              <a:t>Estándar ASHRAE 189.1-2017</a:t>
            </a:r>
          </a:p>
          <a:p>
            <a:r>
              <a:rPr lang="es-ES" dirty="0"/>
              <a:t>Directriz ASHRAE 0-2013</a:t>
            </a:r>
          </a:p>
          <a:p>
            <a:r>
              <a:rPr lang="es-ES" dirty="0"/>
              <a:t>Directriz ASHRAE 1-2017</a:t>
            </a:r>
          </a:p>
          <a:p>
            <a:r>
              <a:rPr lang="es-ES" dirty="0"/>
              <a:t>Directrices Térmicas ASHRAE para Entornos de </a:t>
            </a:r>
            <a:r>
              <a:rPr lang="es-ES" dirty="0" err="1"/>
              <a:t>CPD´s</a:t>
            </a:r>
            <a:endParaRPr lang="es-ES" dirty="0"/>
          </a:p>
          <a:p>
            <a:r>
              <a:rPr lang="es-ES" dirty="0"/>
              <a:t>Guía de Diseño Energético Avanzado para Edificios de Oficinas de Consumo Nulo de Energía</a:t>
            </a:r>
          </a:p>
          <a:p>
            <a:pPr algn="l"/>
            <a:endParaRPr lang="es-ES" dirty="0"/>
          </a:p>
        </p:txBody>
      </p:sp>
    </p:spTree>
    <p:extLst>
      <p:ext uri="{BB962C8B-B14F-4D97-AF65-F5344CB8AC3E}">
        <p14:creationId xmlns:p14="http://schemas.microsoft.com/office/powerpoint/2010/main" val="138535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FBAC-0500-4490-B835-3F105B9FE896}"/>
              </a:ext>
            </a:extLst>
          </p:cNvPr>
          <p:cNvSpPr>
            <a:spLocks noGrp="1"/>
          </p:cNvSpPr>
          <p:nvPr>
            <p:ph type="ctrTitle"/>
          </p:nvPr>
        </p:nvSpPr>
        <p:spPr>
          <a:xfrm>
            <a:off x="330200" y="-58737"/>
            <a:ext cx="8909050" cy="877887"/>
          </a:xfrm>
        </p:spPr>
        <p:txBody>
          <a:bodyPr/>
          <a:lstStyle/>
          <a:p>
            <a:pPr algn="l"/>
            <a:r>
              <a:rPr lang="es-ES" sz="4400" dirty="0">
                <a:solidFill>
                  <a:schemeClr val="bg1"/>
                </a:solidFill>
              </a:rPr>
              <a:t>Hitos del Proyecto</a:t>
            </a:r>
          </a:p>
        </p:txBody>
      </p:sp>
      <p:sp>
        <p:nvSpPr>
          <p:cNvPr id="3" name="Rectangle 2">
            <a:extLst>
              <a:ext uri="{FF2B5EF4-FFF2-40B4-BE49-F238E27FC236}">
                <a16:creationId xmlns:a16="http://schemas.microsoft.com/office/drawing/2014/main" id="{D8C22B92-0C00-4C92-86C4-F6A0809C0382}"/>
              </a:ext>
            </a:extLst>
          </p:cNvPr>
          <p:cNvSpPr/>
          <p:nvPr/>
        </p:nvSpPr>
        <p:spPr>
          <a:xfrm>
            <a:off x="5363183" y="1046205"/>
            <a:ext cx="5999362" cy="4065442"/>
          </a:xfrm>
          <a:prstGeom prst="rect">
            <a:avLst/>
          </a:prstGeom>
          <a:ln>
            <a:solidFill>
              <a:schemeClr val="accent1">
                <a:shade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Subtitle 2">
            <a:extLst>
              <a:ext uri="{FF2B5EF4-FFF2-40B4-BE49-F238E27FC236}">
                <a16:creationId xmlns:a16="http://schemas.microsoft.com/office/drawing/2014/main" id="{3D92ECFE-889B-48B4-9E60-F2B4AAA4980D}"/>
              </a:ext>
            </a:extLst>
          </p:cNvPr>
          <p:cNvSpPr>
            <a:spLocks noGrp="1"/>
          </p:cNvSpPr>
          <p:nvPr>
            <p:ph type="subTitle" idx="1"/>
          </p:nvPr>
        </p:nvSpPr>
        <p:spPr>
          <a:xfrm>
            <a:off x="4916774" y="1181598"/>
            <a:ext cx="7275226" cy="3585274"/>
          </a:xfrm>
        </p:spPr>
        <p:txBody>
          <a:bodyPr>
            <a:noAutofit/>
          </a:bodyPr>
          <a:lstStyle/>
          <a:p>
            <a:pPr marL="569912" lvl="0" algn="l"/>
            <a:endParaRPr lang="es-ES" sz="1800" dirty="0"/>
          </a:p>
          <a:p>
            <a:pPr marL="569912" lvl="0" algn="l"/>
            <a:r>
              <a:rPr lang="es-ES" sz="1800" dirty="0"/>
              <a:t>Enero, 2019:  Selección del Equipo de Diseño</a:t>
            </a:r>
          </a:p>
          <a:p>
            <a:pPr marL="569912" lvl="0" algn="l"/>
            <a:r>
              <a:rPr lang="es-ES" sz="1800" dirty="0"/>
              <a:t>Febrero, 2019:  Selección del “</a:t>
            </a:r>
            <a:r>
              <a:rPr lang="es-ES" sz="1800" dirty="0" err="1"/>
              <a:t>Construction</a:t>
            </a:r>
            <a:r>
              <a:rPr lang="es-ES" sz="1800" dirty="0"/>
              <a:t> Manager” </a:t>
            </a:r>
          </a:p>
          <a:p>
            <a:pPr marL="569912" lvl="0" algn="l"/>
            <a:r>
              <a:rPr lang="es-ES" sz="1800" dirty="0"/>
              <a:t>1 de abril , 2019:  Diseño Básico terminado</a:t>
            </a:r>
          </a:p>
          <a:p>
            <a:pPr marL="569912" lvl="0" algn="l"/>
            <a:r>
              <a:rPr lang="es-ES" sz="1800" dirty="0"/>
              <a:t>15 de mayo, 2019:  Diseño de Ejecución terminado</a:t>
            </a:r>
          </a:p>
          <a:p>
            <a:pPr marL="569912" lvl="0" algn="l"/>
            <a:r>
              <a:rPr lang="es-ES" sz="1800" dirty="0"/>
              <a:t>1 de agosto, 2019:  Documentos de Construcción disponibles</a:t>
            </a:r>
          </a:p>
          <a:p>
            <a:pPr marL="569912" lvl="0" algn="l"/>
            <a:r>
              <a:rPr lang="es-ES" sz="1800" dirty="0"/>
              <a:t>15 de agosto, 2019 – Comienzo Fase de Construcción</a:t>
            </a:r>
          </a:p>
          <a:p>
            <a:pPr marL="569912" lvl="0" algn="l"/>
            <a:r>
              <a:rPr lang="es-ES" sz="1800" dirty="0"/>
              <a:t>15 de agosto, 2020 – Construcción terminada</a:t>
            </a:r>
          </a:p>
          <a:p>
            <a:pPr marL="569912" lvl="0" algn="l"/>
            <a:r>
              <a:rPr lang="es-ES" sz="1800" dirty="0"/>
              <a:t>Agosto – septiembre., 2020 – Esfuerzos de </a:t>
            </a:r>
            <a:r>
              <a:rPr lang="es-ES" sz="1800" dirty="0" err="1"/>
              <a:t>Commissioning</a:t>
            </a:r>
            <a:endParaRPr lang="es-ES" sz="1800" dirty="0"/>
          </a:p>
          <a:p>
            <a:pPr marL="569912" lvl="0" algn="l"/>
            <a:r>
              <a:rPr lang="es-ES" sz="1800" dirty="0"/>
              <a:t>Octubre 2020 – Ocupación</a:t>
            </a:r>
          </a:p>
          <a:p>
            <a:pPr algn="l"/>
            <a:r>
              <a:rPr lang="es-ES" sz="1800" dirty="0"/>
              <a:t> </a:t>
            </a:r>
          </a:p>
          <a:p>
            <a:pPr algn="l"/>
            <a:endParaRPr lang="es-ES" dirty="0"/>
          </a:p>
        </p:txBody>
      </p:sp>
      <p:pic>
        <p:nvPicPr>
          <p:cNvPr id="6" name="image1.png">
            <a:extLst>
              <a:ext uri="{FF2B5EF4-FFF2-40B4-BE49-F238E27FC236}">
                <a16:creationId xmlns:a16="http://schemas.microsoft.com/office/drawing/2014/main" id="{653088C5-6AA9-4170-BF1A-3F760326445C}"/>
              </a:ext>
            </a:extLst>
          </p:cNvPr>
          <p:cNvPicPr>
            <a:picLocks noChangeAspect="1"/>
          </p:cNvPicPr>
          <p:nvPr/>
        </p:nvPicPr>
        <p:blipFill>
          <a:blip r:embed="rId2"/>
          <a:stretch>
            <a:fillRect/>
          </a:stretch>
        </p:blipFill>
        <p:spPr>
          <a:xfrm>
            <a:off x="127823" y="937537"/>
            <a:ext cx="4788951" cy="4339551"/>
          </a:xfrm>
          <a:prstGeom prst="rect">
            <a:avLst/>
          </a:prstGeom>
          <a:ln w="12700">
            <a:miter lim="400000"/>
          </a:ln>
        </p:spPr>
      </p:pic>
    </p:spTree>
    <p:extLst>
      <p:ext uri="{BB962C8B-B14F-4D97-AF65-F5344CB8AC3E}">
        <p14:creationId xmlns:p14="http://schemas.microsoft.com/office/powerpoint/2010/main" val="250427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3738C908-A457-4714-B7A2-0D21EE6FEAA4}"/>
              </a:ext>
            </a:extLst>
          </p:cNvPr>
          <p:cNvSpPr txBox="1">
            <a:spLocks/>
          </p:cNvSpPr>
          <p:nvPr/>
        </p:nvSpPr>
        <p:spPr>
          <a:xfrm>
            <a:off x="4910819" y="2308083"/>
            <a:ext cx="6966856" cy="37854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indent="-228600" algn="l">
              <a:buFont typeface="Arial" panose="020B0604020202020204" pitchFamily="34" charset="0"/>
              <a:buChar char="•"/>
            </a:pPr>
            <a:r>
              <a:rPr lang="es-ES" sz="2000" dirty="0"/>
              <a:t>Presupuesto del proyecto y obra: 8.570.000 $ (1.300 €/m</a:t>
            </a:r>
            <a:r>
              <a:rPr lang="es-ES" sz="2000" baseline="30000" dirty="0"/>
              <a:t>2</a:t>
            </a:r>
            <a:r>
              <a:rPr lang="es-ES" sz="2000" dirty="0"/>
              <a:t>-1.400 $/m</a:t>
            </a:r>
            <a:r>
              <a:rPr lang="es-ES" sz="2000" baseline="30000" dirty="0"/>
              <a:t>2</a:t>
            </a:r>
            <a:r>
              <a:rPr lang="es-ES" sz="2000" dirty="0"/>
              <a:t>-130 $/</a:t>
            </a:r>
            <a:r>
              <a:rPr lang="es-ES" sz="2000" dirty="0" err="1"/>
              <a:t>sq</a:t>
            </a:r>
            <a:r>
              <a:rPr lang="es-ES" sz="2000" dirty="0"/>
              <a:t>. ft. menos donaciones y  energía FV)</a:t>
            </a:r>
          </a:p>
          <a:p>
            <a:pPr marL="228600" indent="-228600" algn="l">
              <a:buFont typeface="Arial" panose="020B0604020202020204" pitchFamily="34" charset="0"/>
              <a:buChar char="•"/>
            </a:pPr>
            <a:r>
              <a:rPr lang="es-ES" sz="2000" dirty="0"/>
              <a:t>Hito del Proyecto:  ocupación en  octubre del 2020</a:t>
            </a:r>
          </a:p>
          <a:p>
            <a:pPr marL="228600" indent="-228600" algn="l">
              <a:buFont typeface="Arial" panose="020B0604020202020204" pitchFamily="34" charset="0"/>
              <a:buChar char="•"/>
            </a:pPr>
            <a:r>
              <a:rPr lang="es-ES" sz="2000" dirty="0"/>
              <a:t>Criterios de Proyecto:  OPR establecidos</a:t>
            </a:r>
          </a:p>
          <a:p>
            <a:pPr marL="228600" indent="-228600" algn="l">
              <a:buFont typeface="Arial" panose="020B0604020202020204" pitchFamily="34" charset="0"/>
              <a:buChar char="•"/>
            </a:pPr>
            <a:r>
              <a:rPr lang="es-ES" sz="2000" dirty="0"/>
              <a:t>! Contratar al Equipo idóneo de Proyecto !</a:t>
            </a:r>
          </a:p>
          <a:p>
            <a:pPr indent="-228600" algn="l">
              <a:buFont typeface="Arial" panose="020B0604020202020204" pitchFamily="34" charset="0"/>
              <a:buChar char="•"/>
            </a:pPr>
            <a:endParaRPr lang="es-ES" sz="2000" dirty="0"/>
          </a:p>
          <a:p>
            <a:pPr indent="-228600" algn="l">
              <a:buFont typeface="Arial" panose="020B0604020202020204" pitchFamily="34" charset="0"/>
              <a:buChar char="•"/>
            </a:pPr>
            <a:endParaRPr lang="es-ES" sz="2000"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8972" y="898003"/>
            <a:ext cx="4072309" cy="5699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a:extLst>
              <a:ext uri="{FF2B5EF4-FFF2-40B4-BE49-F238E27FC236}">
                <a16:creationId xmlns:a16="http://schemas.microsoft.com/office/drawing/2014/main" id="{95DCFBAC-0500-4490-B835-3F105B9FE896}"/>
              </a:ext>
            </a:extLst>
          </p:cNvPr>
          <p:cNvSpPr>
            <a:spLocks noGrp="1"/>
          </p:cNvSpPr>
          <p:nvPr>
            <p:ph type="ctrTitle"/>
          </p:nvPr>
        </p:nvSpPr>
        <p:spPr>
          <a:xfrm>
            <a:off x="330199" y="-58737"/>
            <a:ext cx="11547476" cy="877887"/>
          </a:xfrm>
        </p:spPr>
        <p:txBody>
          <a:bodyPr/>
          <a:lstStyle/>
          <a:p>
            <a:pPr algn="l"/>
            <a:r>
              <a:rPr lang="en-US" sz="4400" dirty="0">
                <a:solidFill>
                  <a:schemeClr val="bg1"/>
                </a:solidFill>
              </a:rPr>
              <a:t>CÓMO LOGRAR NUESTRO OBJETIVO DE PROYECTO</a:t>
            </a:r>
          </a:p>
        </p:txBody>
      </p:sp>
    </p:spTree>
    <p:extLst>
      <p:ext uri="{BB962C8B-B14F-4D97-AF65-F5344CB8AC3E}">
        <p14:creationId xmlns:p14="http://schemas.microsoft.com/office/powerpoint/2010/main" val="248972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3" name="image11.jpeg"/>
          <p:cNvPicPr>
            <a:picLocks noGrp="1" noChangeAspect="1"/>
          </p:cNvPicPr>
          <p:nvPr>
            <p:ph type="pic" idx="4294967295"/>
          </p:nvPr>
        </p:nvPicPr>
        <p:blipFill>
          <a:blip r:embed="rId2" cstate="email">
            <a:extLst>
              <a:ext uri="{28A0092B-C50C-407E-A947-70E740481C1C}">
                <a14:useLocalDpi xmlns:a14="http://schemas.microsoft.com/office/drawing/2010/main"/>
              </a:ext>
            </a:extLst>
          </a:blip>
          <a:srcRect/>
          <a:stretch>
            <a:fillRect/>
          </a:stretch>
        </p:blipFill>
        <p:spPr>
          <a:xfrm>
            <a:off x="-92495" y="-555824"/>
            <a:ext cx="12192001" cy="7969567"/>
          </a:xfrm>
          <a:prstGeom prst="rect">
            <a:avLst/>
          </a:prstGeom>
        </p:spPr>
      </p:pic>
    </p:spTree>
    <p:extLst>
      <p:ext uri="{BB962C8B-B14F-4D97-AF65-F5344CB8AC3E}">
        <p14:creationId xmlns:p14="http://schemas.microsoft.com/office/powerpoint/2010/main" val="197495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D2F280-7DE9-0648-9337-34FE4CDE54E6}"/>
              </a:ext>
            </a:extLst>
          </p:cNvPr>
          <p:cNvSpPr/>
          <p:nvPr/>
        </p:nvSpPr>
        <p:spPr>
          <a:xfrm>
            <a:off x="3868615" y="949344"/>
            <a:ext cx="2227385" cy="439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TextBox 2">
            <a:extLst>
              <a:ext uri="{FF2B5EF4-FFF2-40B4-BE49-F238E27FC236}">
                <a16:creationId xmlns:a16="http://schemas.microsoft.com/office/drawing/2014/main" id="{7559A60B-1007-E64C-8250-2069284D04F1}"/>
              </a:ext>
            </a:extLst>
          </p:cNvPr>
          <p:cNvSpPr txBox="1"/>
          <p:nvPr/>
        </p:nvSpPr>
        <p:spPr>
          <a:xfrm>
            <a:off x="527539" y="5908656"/>
            <a:ext cx="7526215" cy="646331"/>
          </a:xfrm>
          <a:prstGeom prst="rect">
            <a:avLst/>
          </a:prstGeom>
          <a:noFill/>
        </p:spPr>
        <p:txBody>
          <a:bodyPr wrap="square" rtlCol="0">
            <a:spAutoFit/>
          </a:bodyPr>
          <a:lstStyle/>
          <a:p>
            <a:endParaRPr lang="es-ES" dirty="0">
              <a:latin typeface="Calibri" panose="020F0502020204030204" pitchFamily="34" charset="0"/>
              <a:ea typeface="Gotham Medium" pitchFamily="2" charset="-128"/>
              <a:cs typeface="Calibri" panose="020F0502020204030204" pitchFamily="34" charset="0"/>
            </a:endParaRPr>
          </a:p>
          <a:p>
            <a:r>
              <a:rPr lang="es-ES" dirty="0">
                <a:latin typeface="Calibri" panose="020F0502020204030204" pitchFamily="34" charset="0"/>
                <a:ea typeface="Gotham Medium" pitchFamily="2" charset="-128"/>
                <a:cs typeface="Calibri" panose="020F0502020204030204" pitchFamily="34" charset="0"/>
              </a:rPr>
              <a:t>Área Bruta Total del Programa:               4.087 m</a:t>
            </a:r>
            <a:r>
              <a:rPr lang="es-ES" baseline="30000" dirty="0">
                <a:latin typeface="Calibri" panose="020F0502020204030204" pitchFamily="34" charset="0"/>
                <a:ea typeface="Gotham Medium" pitchFamily="2" charset="-128"/>
                <a:cs typeface="Calibri" panose="020F0502020204030204" pitchFamily="34" charset="0"/>
              </a:rPr>
              <a:t>2</a:t>
            </a:r>
            <a:r>
              <a:rPr lang="es-ES" dirty="0">
                <a:latin typeface="Calibri" panose="020F0502020204030204" pitchFamily="34" charset="0"/>
                <a:ea typeface="Gotham Medium" pitchFamily="2" charset="-128"/>
                <a:cs typeface="Calibri" panose="020F0502020204030204" pitchFamily="34" charset="0"/>
              </a:rPr>
              <a:t> (aproximadamente)</a:t>
            </a:r>
          </a:p>
        </p:txBody>
      </p:sp>
      <p:sp>
        <p:nvSpPr>
          <p:cNvPr id="8" name="Title 1">
            <a:extLst>
              <a:ext uri="{FF2B5EF4-FFF2-40B4-BE49-F238E27FC236}">
                <a16:creationId xmlns:a16="http://schemas.microsoft.com/office/drawing/2014/main" id="{BB8E2E7D-6054-0944-BB19-8E41B17DB07D}"/>
              </a:ext>
            </a:extLst>
          </p:cNvPr>
          <p:cNvSpPr txBox="1">
            <a:spLocks/>
          </p:cNvSpPr>
          <p:nvPr/>
        </p:nvSpPr>
        <p:spPr>
          <a:xfrm>
            <a:off x="330200" y="75733"/>
            <a:ext cx="8909050" cy="8778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solidFill>
                  <a:schemeClr val="bg1"/>
                </a:solidFill>
              </a:rPr>
              <a:t>Desglose de superficies</a:t>
            </a:r>
          </a:p>
        </p:txBody>
      </p:sp>
      <p:sp>
        <p:nvSpPr>
          <p:cNvPr id="7" name="CuadroTexto 6"/>
          <p:cNvSpPr txBox="1"/>
          <p:nvPr/>
        </p:nvSpPr>
        <p:spPr>
          <a:xfrm>
            <a:off x="527539" y="753482"/>
            <a:ext cx="5039008" cy="5355312"/>
          </a:xfrm>
          <a:prstGeom prst="rect">
            <a:avLst/>
          </a:prstGeom>
          <a:noFill/>
        </p:spPr>
        <p:txBody>
          <a:bodyPr wrap="none" rtlCol="0">
            <a:spAutoFit/>
          </a:bodyPr>
          <a:lstStyle/>
          <a:p>
            <a:r>
              <a:rPr lang="es-ES" dirty="0"/>
              <a:t>Programa inicial de áreas útiles en m</a:t>
            </a:r>
            <a:r>
              <a:rPr lang="es-ES" baseline="30000" dirty="0"/>
              <a:t>2</a:t>
            </a:r>
            <a:r>
              <a:rPr lang="es-ES" dirty="0"/>
              <a:t>/marzo 2019</a:t>
            </a:r>
          </a:p>
          <a:p>
            <a:endParaRPr lang="es-ES" dirty="0"/>
          </a:p>
          <a:p>
            <a:r>
              <a:rPr lang="es-ES" dirty="0"/>
              <a:t>Por departamento:</a:t>
            </a:r>
          </a:p>
          <a:p>
            <a:endParaRPr lang="es-ES" dirty="0"/>
          </a:p>
          <a:p>
            <a:r>
              <a:rPr lang="es-ES" dirty="0"/>
              <a:t>Administración:                                            97</a:t>
            </a:r>
          </a:p>
          <a:p>
            <a:r>
              <a:rPr lang="es-ES" dirty="0"/>
              <a:t>Marketing:                                                   191</a:t>
            </a:r>
          </a:p>
          <a:p>
            <a:r>
              <a:rPr lang="es-ES" dirty="0"/>
              <a:t>Desarrollo:                                                     59</a:t>
            </a:r>
          </a:p>
          <a:p>
            <a:r>
              <a:rPr lang="es-ES" dirty="0"/>
              <a:t>Soporte a miembros:                                 106</a:t>
            </a:r>
          </a:p>
          <a:p>
            <a:r>
              <a:rPr lang="es-ES" dirty="0"/>
              <a:t>Tecnología:                                                  101</a:t>
            </a:r>
          </a:p>
          <a:p>
            <a:r>
              <a:rPr lang="es-ES" dirty="0"/>
              <a:t>Servicios Financieros y Administrativos  159</a:t>
            </a:r>
          </a:p>
          <a:p>
            <a:r>
              <a:rPr lang="es-ES" dirty="0"/>
              <a:t>Publicaciones y Formación                        221</a:t>
            </a:r>
          </a:p>
          <a:p>
            <a:endParaRPr lang="es-ES" dirty="0"/>
          </a:p>
          <a:p>
            <a:r>
              <a:rPr lang="es-ES" dirty="0"/>
              <a:t>Sala de Reunión/Conferencias                  418</a:t>
            </a:r>
          </a:p>
          <a:p>
            <a:endParaRPr lang="es-ES" dirty="0"/>
          </a:p>
          <a:p>
            <a:r>
              <a:rPr lang="es-ES" dirty="0"/>
              <a:t>Espacios para servicios                              702</a:t>
            </a:r>
          </a:p>
          <a:p>
            <a:endParaRPr lang="es-ES" dirty="0"/>
          </a:p>
          <a:p>
            <a:r>
              <a:rPr lang="es-ES" dirty="0"/>
              <a:t>Centro de Conferencias:                            574</a:t>
            </a:r>
          </a:p>
          <a:p>
            <a:endParaRPr lang="es-ES" dirty="0"/>
          </a:p>
          <a:p>
            <a:r>
              <a:rPr lang="es-ES" dirty="0"/>
              <a:t>Área Útil Total del Programa:                  2.628             </a:t>
            </a:r>
          </a:p>
        </p:txBody>
      </p:sp>
    </p:spTree>
    <p:extLst>
      <p:ext uri="{BB962C8B-B14F-4D97-AF65-F5344CB8AC3E}">
        <p14:creationId xmlns:p14="http://schemas.microsoft.com/office/powerpoint/2010/main" val="589440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9" name="image4.jpeg"/>
          <p:cNvPicPr>
            <a:picLocks noGrp="1" noChangeAspect="1"/>
          </p:cNvPicPr>
          <p:nvPr>
            <p:ph type="pic" idx="4294967295"/>
          </p:nvPr>
        </p:nvPicPr>
        <p:blipFill>
          <a:blip r:embed="rId2" cstate="email">
            <a:extLst>
              <a:ext uri="{28A0092B-C50C-407E-A947-70E740481C1C}">
                <a14:useLocalDpi xmlns:a14="http://schemas.microsoft.com/office/drawing/2010/main"/>
              </a:ext>
            </a:extLst>
          </a:blip>
          <a:srcRect/>
          <a:stretch>
            <a:fillRect/>
          </a:stretch>
        </p:blipFill>
        <p:spPr>
          <a:xfrm>
            <a:off x="0" y="914400"/>
            <a:ext cx="9753600" cy="5486400"/>
          </a:xfrm>
          <a:prstGeom prst="rect">
            <a:avLst/>
          </a:prstGeom>
        </p:spPr>
      </p:pic>
      <p:sp>
        <p:nvSpPr>
          <p:cNvPr id="4" name="Title 1">
            <a:extLst>
              <a:ext uri="{FF2B5EF4-FFF2-40B4-BE49-F238E27FC236}">
                <a16:creationId xmlns:a16="http://schemas.microsoft.com/office/drawing/2014/main" id="{516292ED-8F51-7440-8FCE-E30D039A3E7C}"/>
              </a:ext>
            </a:extLst>
          </p:cNvPr>
          <p:cNvSpPr txBox="1">
            <a:spLocks/>
          </p:cNvSpPr>
          <p:nvPr/>
        </p:nvSpPr>
        <p:spPr>
          <a:xfrm>
            <a:off x="330200" y="75733"/>
            <a:ext cx="8909050" cy="8778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solidFill>
                  <a:schemeClr val="bg1"/>
                </a:solidFill>
              </a:rPr>
              <a:t>Estructura existente</a:t>
            </a:r>
          </a:p>
        </p:txBody>
      </p:sp>
    </p:spTree>
    <p:extLst>
      <p:ext uri="{BB962C8B-B14F-4D97-AF65-F5344CB8AC3E}">
        <p14:creationId xmlns:p14="http://schemas.microsoft.com/office/powerpoint/2010/main" val="335367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 name="image43.jpeg"/>
          <p:cNvPicPr>
            <a:picLocks noGrp="1" noChangeAspect="1"/>
          </p:cNvPicPr>
          <p:nvPr>
            <p:ph type="pic" idx="4294967295"/>
          </p:nvPr>
        </p:nvPicPr>
        <p:blipFill rotWithShape="1">
          <a:blip r:embed="rId2" cstate="email">
            <a:extLst>
              <a:ext uri="{28A0092B-C50C-407E-A947-70E740481C1C}">
                <a14:useLocalDpi xmlns:a14="http://schemas.microsoft.com/office/drawing/2010/main"/>
              </a:ext>
            </a:extLst>
          </a:blip>
          <a:srcRect/>
          <a:stretch/>
        </p:blipFill>
        <p:spPr>
          <a:xfrm>
            <a:off x="211016" y="1134770"/>
            <a:ext cx="7209692" cy="5451232"/>
          </a:xfrm>
          <a:prstGeom prst="rect">
            <a:avLst/>
          </a:prstGeom>
        </p:spPr>
      </p:pic>
      <p:pic>
        <p:nvPicPr>
          <p:cNvPr id="3" name="Picture 2" descr="A close up of a logo&#10;&#10;Description automatically generated">
            <a:extLst>
              <a:ext uri="{FF2B5EF4-FFF2-40B4-BE49-F238E27FC236}">
                <a16:creationId xmlns:a16="http://schemas.microsoft.com/office/drawing/2014/main" id="{D8270286-C4F0-EC45-AB87-74502503CD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87868" y="5477046"/>
            <a:ext cx="788307" cy="862772"/>
          </a:xfrm>
          <a:prstGeom prst="rect">
            <a:avLst/>
          </a:prstGeom>
        </p:spPr>
      </p:pic>
      <p:sp>
        <p:nvSpPr>
          <p:cNvPr id="6" name="Title 1">
            <a:extLst>
              <a:ext uri="{FF2B5EF4-FFF2-40B4-BE49-F238E27FC236}">
                <a16:creationId xmlns:a16="http://schemas.microsoft.com/office/drawing/2014/main" id="{81E48B77-78B8-4E48-B798-3F61FD3B9269}"/>
              </a:ext>
            </a:extLst>
          </p:cNvPr>
          <p:cNvSpPr txBox="1">
            <a:spLocks/>
          </p:cNvSpPr>
          <p:nvPr/>
        </p:nvSpPr>
        <p:spPr>
          <a:xfrm>
            <a:off x="330200" y="75733"/>
            <a:ext cx="8909050" cy="8778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solidFill>
                  <a:schemeClr val="bg1"/>
                </a:solidFill>
              </a:rPr>
              <a:t>Plano de planta superior existente</a:t>
            </a:r>
          </a:p>
        </p:txBody>
      </p:sp>
    </p:spTree>
    <p:extLst>
      <p:ext uri="{BB962C8B-B14F-4D97-AF65-F5344CB8AC3E}">
        <p14:creationId xmlns:p14="http://schemas.microsoft.com/office/powerpoint/2010/main" val="228530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9" name="image42.jpeg"/>
          <p:cNvPicPr>
            <a:picLocks noGrp="1" noChangeAspect="1"/>
          </p:cNvPicPr>
          <p:nvPr>
            <p:ph type="pic" idx="4294967295"/>
          </p:nvPr>
        </p:nvPicPr>
        <p:blipFill rotWithShape="1">
          <a:blip r:embed="rId2" cstate="email">
            <a:extLst>
              <a:ext uri="{28A0092B-C50C-407E-A947-70E740481C1C}">
                <a14:useLocalDpi xmlns:a14="http://schemas.microsoft.com/office/drawing/2010/main"/>
              </a:ext>
            </a:extLst>
          </a:blip>
          <a:srcRect/>
          <a:stretch/>
        </p:blipFill>
        <p:spPr>
          <a:xfrm>
            <a:off x="474785" y="1125415"/>
            <a:ext cx="6559062" cy="5020972"/>
          </a:xfrm>
          <a:prstGeom prst="rect">
            <a:avLst/>
          </a:prstGeom>
        </p:spPr>
      </p:pic>
      <p:pic>
        <p:nvPicPr>
          <p:cNvPr id="4" name="Picture 3" descr="A close up of a logo&#10;&#10;Description automatically generated">
            <a:extLst>
              <a:ext uri="{FF2B5EF4-FFF2-40B4-BE49-F238E27FC236}">
                <a16:creationId xmlns:a16="http://schemas.microsoft.com/office/drawing/2014/main" id="{10328CBD-96E1-ED4B-ABAA-B6323F8011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87868" y="5477046"/>
            <a:ext cx="788307" cy="862772"/>
          </a:xfrm>
          <a:prstGeom prst="rect">
            <a:avLst/>
          </a:prstGeom>
        </p:spPr>
      </p:pic>
      <p:sp>
        <p:nvSpPr>
          <p:cNvPr id="5" name="Title 1">
            <a:extLst>
              <a:ext uri="{FF2B5EF4-FFF2-40B4-BE49-F238E27FC236}">
                <a16:creationId xmlns:a16="http://schemas.microsoft.com/office/drawing/2014/main" id="{C109D1E3-0F81-EB4F-ABCA-528D4EEB7F5E}"/>
              </a:ext>
            </a:extLst>
          </p:cNvPr>
          <p:cNvSpPr txBox="1">
            <a:spLocks/>
          </p:cNvSpPr>
          <p:nvPr/>
        </p:nvSpPr>
        <p:spPr>
          <a:xfrm>
            <a:off x="330200" y="75733"/>
            <a:ext cx="8909050" cy="8778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solidFill>
                  <a:schemeClr val="bg1"/>
                </a:solidFill>
              </a:rPr>
              <a:t>Plano de planta intermedia existente</a:t>
            </a:r>
          </a:p>
        </p:txBody>
      </p:sp>
    </p:spTree>
    <p:extLst>
      <p:ext uri="{BB962C8B-B14F-4D97-AF65-F5344CB8AC3E}">
        <p14:creationId xmlns:p14="http://schemas.microsoft.com/office/powerpoint/2010/main" val="83482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63" name="image16.jpeg"/>
          <p:cNvPicPr>
            <a:picLocks noGrp="1" noChangeAspect="1"/>
          </p:cNvPicPr>
          <p:nvPr>
            <p:ph type="pic" idx="4294967295"/>
          </p:nvPr>
        </p:nvPicPr>
        <p:blipFill>
          <a:blip r:embed="rId2" cstate="email">
            <a:extLst>
              <a:ext uri="{28A0092B-C50C-407E-A947-70E740481C1C}">
                <a14:useLocalDpi xmlns:a14="http://schemas.microsoft.com/office/drawing/2010/main"/>
              </a:ext>
            </a:extLst>
          </a:blip>
          <a:srcRect/>
          <a:stretch>
            <a:fillRect/>
          </a:stretch>
        </p:blipFill>
        <p:spPr>
          <a:xfrm>
            <a:off x="214313" y="914400"/>
            <a:ext cx="8472487" cy="4765773"/>
          </a:xfrm>
          <a:prstGeom prst="rect">
            <a:avLst/>
          </a:prstGeom>
        </p:spPr>
      </p:pic>
      <p:pic>
        <p:nvPicPr>
          <p:cNvPr id="465" name="image17.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9200" y="895190"/>
            <a:ext cx="3035512" cy="2276635"/>
          </a:xfrm>
          <a:prstGeom prst="rect">
            <a:avLst/>
          </a:prstGeom>
          <a:ln w="12700">
            <a:miter lim="400000"/>
          </a:ln>
        </p:spPr>
      </p:pic>
      <p:sp>
        <p:nvSpPr>
          <p:cNvPr id="6" name="Title 1">
            <a:extLst>
              <a:ext uri="{FF2B5EF4-FFF2-40B4-BE49-F238E27FC236}">
                <a16:creationId xmlns:a16="http://schemas.microsoft.com/office/drawing/2014/main" id="{E81BA8CA-45F4-814E-B59A-CA73250D7C5F}"/>
              </a:ext>
            </a:extLst>
          </p:cNvPr>
          <p:cNvSpPr txBox="1">
            <a:spLocks/>
          </p:cNvSpPr>
          <p:nvPr/>
        </p:nvSpPr>
        <p:spPr>
          <a:xfrm>
            <a:off x="330200" y="75733"/>
            <a:ext cx="8909050" cy="8778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solidFill>
                  <a:schemeClr val="bg1"/>
                </a:solidFill>
              </a:rPr>
              <a:t>Infraestructura Interior</a:t>
            </a:r>
          </a:p>
        </p:txBody>
      </p:sp>
    </p:spTree>
    <p:extLst>
      <p:ext uri="{BB962C8B-B14F-4D97-AF65-F5344CB8AC3E}">
        <p14:creationId xmlns:p14="http://schemas.microsoft.com/office/powerpoint/2010/main" val="117485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77" name="image22.jpeg"/>
          <p:cNvPicPr>
            <a:picLocks noGrp="1" noChangeAspect="1"/>
          </p:cNvPicPr>
          <p:nvPr>
            <p:ph type="pic" idx="4294967295"/>
          </p:nvPr>
        </p:nvPicPr>
        <p:blipFill>
          <a:blip r:embed="rId2" cstate="email">
            <a:extLst>
              <a:ext uri="{28A0092B-C50C-407E-A947-70E740481C1C}">
                <a14:useLocalDpi xmlns:a14="http://schemas.microsoft.com/office/drawing/2010/main"/>
              </a:ext>
            </a:extLst>
          </a:blip>
          <a:srcRect/>
          <a:stretch>
            <a:fillRect/>
          </a:stretch>
        </p:blipFill>
        <p:spPr>
          <a:xfrm>
            <a:off x="8734426" y="914400"/>
            <a:ext cx="3098800" cy="1743075"/>
          </a:xfrm>
          <a:prstGeom prst="rect">
            <a:avLst/>
          </a:prstGeom>
        </p:spPr>
      </p:pic>
      <p:pic>
        <p:nvPicPr>
          <p:cNvPr id="479" name="image23.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7174" y="914400"/>
            <a:ext cx="8429626" cy="4317655"/>
          </a:xfrm>
          <a:prstGeom prst="rect">
            <a:avLst/>
          </a:prstGeom>
          <a:ln w="12700">
            <a:miter lim="400000"/>
          </a:ln>
        </p:spPr>
      </p:pic>
      <p:sp>
        <p:nvSpPr>
          <p:cNvPr id="5" name="Title 1">
            <a:extLst>
              <a:ext uri="{FF2B5EF4-FFF2-40B4-BE49-F238E27FC236}">
                <a16:creationId xmlns:a16="http://schemas.microsoft.com/office/drawing/2014/main" id="{17B3DBDE-4FBC-5545-AFF6-806564842274}"/>
              </a:ext>
            </a:extLst>
          </p:cNvPr>
          <p:cNvSpPr txBox="1">
            <a:spLocks/>
          </p:cNvSpPr>
          <p:nvPr/>
        </p:nvSpPr>
        <p:spPr>
          <a:xfrm>
            <a:off x="330200" y="75733"/>
            <a:ext cx="8909050" cy="8778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solidFill>
                  <a:schemeClr val="bg1"/>
                </a:solidFill>
              </a:rPr>
              <a:t>Estructura del edificio</a:t>
            </a:r>
          </a:p>
        </p:txBody>
      </p:sp>
    </p:spTree>
    <p:extLst>
      <p:ext uri="{BB962C8B-B14F-4D97-AF65-F5344CB8AC3E}">
        <p14:creationId xmlns:p14="http://schemas.microsoft.com/office/powerpoint/2010/main" val="388203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A10BE288-34C4-4ADE-80B4-973D50752405}"/>
              </a:ext>
            </a:extLst>
          </p:cNvPr>
          <p:cNvSpPr>
            <a:spLocks noGrp="1"/>
          </p:cNvSpPr>
          <p:nvPr>
            <p:ph type="subTitle" idx="1"/>
          </p:nvPr>
        </p:nvSpPr>
        <p:spPr>
          <a:xfrm>
            <a:off x="431869" y="3895519"/>
            <a:ext cx="10430684" cy="2971800"/>
          </a:xfrm>
        </p:spPr>
        <p:txBody>
          <a:bodyPr vert="horz" lIns="91440" tIns="45720" rIns="91440" bIns="45720" rtlCol="0" anchor="ctr">
            <a:noAutofit/>
          </a:bodyPr>
          <a:lstStyle/>
          <a:p>
            <a:pPr lvl="0" algn="l"/>
            <a:r>
              <a:rPr lang="es-ES" sz="1800" dirty="0"/>
              <a:t>ASHRAE es...</a:t>
            </a:r>
          </a:p>
          <a:p>
            <a:pPr marL="800100" lvl="1" indent="-228600" algn="l">
              <a:buFont typeface="Arial" panose="020B0604020202020204" pitchFamily="34" charset="0"/>
              <a:buChar char="•"/>
            </a:pPr>
            <a:r>
              <a:rPr lang="es-ES" sz="1800" dirty="0"/>
              <a:t>Una organización que apoya a ingenieros, contratistas, fabricantes y otros profesionales del Sector de la Edificación, con 57.000 miembros en 132 países y sede en Atlanta</a:t>
            </a:r>
          </a:p>
          <a:p>
            <a:pPr marL="800100" lvl="1" indent="-228600" algn="l">
              <a:buFont typeface="Arial" panose="020B0604020202020204" pitchFamily="34" charset="0"/>
              <a:buChar char="•"/>
            </a:pPr>
            <a:r>
              <a:rPr lang="es-ES" sz="1800" dirty="0"/>
              <a:t>Una organización líder en la elaboración y publicación de estándares y directrices sobre sistemas e instalaciones en edificios, eficiencia energética y calidad del aire interior</a:t>
            </a:r>
          </a:p>
          <a:p>
            <a:pPr marL="571500" lvl="1" algn="l"/>
            <a:endParaRPr lang="es-ES" sz="1800" dirty="0"/>
          </a:p>
          <a:p>
            <a:pPr marL="228600" lvl="1" algn="l"/>
            <a:r>
              <a:rPr lang="es-ES" sz="1800" dirty="0"/>
              <a:t>….una organización diversa dedicada al progreso del arte y de las ciencias en materia de climatización y refrigeración y en otros campos asociados para servir a la humanidad y promocionar un mundo sostenible.   </a:t>
            </a:r>
          </a:p>
          <a:p>
            <a:pPr indent="-228600" algn="l">
              <a:buFont typeface="Arial" panose="020B0604020202020204" pitchFamily="34" charset="0"/>
              <a:buChar char="•"/>
            </a:pPr>
            <a:endParaRPr lang="es-ES" sz="1800" dirty="0"/>
          </a:p>
        </p:txBody>
      </p:sp>
      <p:grpSp>
        <p:nvGrpSpPr>
          <p:cNvPr id="5" name="4 Grupo"/>
          <p:cNvGrpSpPr/>
          <p:nvPr/>
        </p:nvGrpSpPr>
        <p:grpSpPr>
          <a:xfrm>
            <a:off x="20" y="-59950"/>
            <a:ext cx="12191980" cy="3710603"/>
            <a:chOff x="20" y="10"/>
            <a:chExt cx="12191980" cy="3710603"/>
          </a:xfrm>
        </p:grpSpPr>
        <p:pic>
          <p:nvPicPr>
            <p:cNvPr id="6" name="Picture 3" descr="A close up of a sign&#10;&#10;Description automatically generated">
              <a:extLst>
                <a:ext uri="{FF2B5EF4-FFF2-40B4-BE49-F238E27FC236}">
                  <a16:creationId xmlns:a16="http://schemas.microsoft.com/office/drawing/2014/main" id="{6DA2A652-CC14-4B29-9477-568BBDACC62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3710603"/>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34101" y="768363"/>
              <a:ext cx="1943100" cy="870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76872" y="1248080"/>
              <a:ext cx="2100329"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6155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89" name="image27.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77288" y="914400"/>
            <a:ext cx="2824162" cy="2067706"/>
          </a:xfrm>
          <a:prstGeom prst="rect">
            <a:avLst/>
          </a:prstGeom>
          <a:ln w="12700">
            <a:miter lim="400000"/>
          </a:ln>
        </p:spPr>
      </p:pic>
      <p:pic>
        <p:nvPicPr>
          <p:cNvPr id="491" name="image28.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4312" y="914400"/>
            <a:ext cx="8472487" cy="3824481"/>
          </a:xfrm>
          <a:prstGeom prst="rect">
            <a:avLst/>
          </a:prstGeom>
          <a:ln w="12700">
            <a:miter lim="400000"/>
          </a:ln>
        </p:spPr>
      </p:pic>
      <p:pic>
        <p:nvPicPr>
          <p:cNvPr id="492" name="image29.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34510" y="3040134"/>
            <a:ext cx="2766939" cy="2085516"/>
          </a:xfrm>
          <a:prstGeom prst="rect">
            <a:avLst/>
          </a:prstGeom>
          <a:ln w="12700">
            <a:miter lim="400000"/>
          </a:ln>
        </p:spPr>
      </p:pic>
      <p:sp>
        <p:nvSpPr>
          <p:cNvPr id="6" name="Title 1">
            <a:extLst>
              <a:ext uri="{FF2B5EF4-FFF2-40B4-BE49-F238E27FC236}">
                <a16:creationId xmlns:a16="http://schemas.microsoft.com/office/drawing/2014/main" id="{5C33D0FC-6B6B-9D48-A641-F3923FDDC665}"/>
              </a:ext>
            </a:extLst>
          </p:cNvPr>
          <p:cNvSpPr txBox="1">
            <a:spLocks/>
          </p:cNvSpPr>
          <p:nvPr/>
        </p:nvSpPr>
        <p:spPr>
          <a:xfrm>
            <a:off x="330200" y="75733"/>
            <a:ext cx="8909050" cy="8778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solidFill>
                  <a:schemeClr val="bg1"/>
                </a:solidFill>
              </a:rPr>
              <a:t>Paneles murales</a:t>
            </a:r>
          </a:p>
        </p:txBody>
      </p:sp>
    </p:spTree>
    <p:extLst>
      <p:ext uri="{BB962C8B-B14F-4D97-AF65-F5344CB8AC3E}">
        <p14:creationId xmlns:p14="http://schemas.microsoft.com/office/powerpoint/2010/main" val="10330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4" name="image30.jpeg"/>
          <p:cNvPicPr>
            <a:picLocks noGrp="1" noChangeAspect="1"/>
          </p:cNvPicPr>
          <p:nvPr>
            <p:ph type="pic" idx="4294967295"/>
          </p:nvPr>
        </p:nvPicPr>
        <p:blipFill>
          <a:blip r:embed="rId2" cstate="email">
            <a:extLst>
              <a:ext uri="{28A0092B-C50C-407E-A947-70E740481C1C}">
                <a14:useLocalDpi xmlns:a14="http://schemas.microsoft.com/office/drawing/2010/main"/>
              </a:ext>
            </a:extLst>
          </a:blip>
          <a:srcRect/>
          <a:stretch>
            <a:fillRect/>
          </a:stretch>
        </p:blipFill>
        <p:spPr>
          <a:xfrm>
            <a:off x="246184" y="914401"/>
            <a:ext cx="8440616" cy="4747846"/>
          </a:xfrm>
          <a:prstGeom prst="rect">
            <a:avLst/>
          </a:prstGeom>
        </p:spPr>
      </p:pic>
      <p:pic>
        <p:nvPicPr>
          <p:cNvPr id="497" name="image31.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70816" y="914401"/>
            <a:ext cx="3090984" cy="2318239"/>
          </a:xfrm>
          <a:prstGeom prst="rect">
            <a:avLst/>
          </a:prstGeom>
          <a:ln w="12700">
            <a:miter lim="400000"/>
          </a:ln>
        </p:spPr>
      </p:pic>
      <p:sp>
        <p:nvSpPr>
          <p:cNvPr id="6" name="Title 1">
            <a:extLst>
              <a:ext uri="{FF2B5EF4-FFF2-40B4-BE49-F238E27FC236}">
                <a16:creationId xmlns:a16="http://schemas.microsoft.com/office/drawing/2014/main" id="{3A82913E-6CFC-5640-ADB5-2BB34B99743B}"/>
              </a:ext>
            </a:extLst>
          </p:cNvPr>
          <p:cNvSpPr txBox="1">
            <a:spLocks/>
          </p:cNvSpPr>
          <p:nvPr/>
        </p:nvSpPr>
        <p:spPr>
          <a:xfrm>
            <a:off x="330200" y="75733"/>
            <a:ext cx="8909050" cy="8778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solidFill>
                  <a:schemeClr val="bg1"/>
                </a:solidFill>
              </a:rPr>
              <a:t>Acristalamiento</a:t>
            </a:r>
          </a:p>
        </p:txBody>
      </p:sp>
    </p:spTree>
    <p:extLst>
      <p:ext uri="{BB962C8B-B14F-4D97-AF65-F5344CB8AC3E}">
        <p14:creationId xmlns:p14="http://schemas.microsoft.com/office/powerpoint/2010/main" val="399302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3" name="image54.jpeg"/>
          <p:cNvPicPr>
            <a:picLocks noGrp="1" noChangeAspect="1"/>
          </p:cNvPicPr>
          <p:nvPr>
            <p:ph type="pic" idx="4294967295"/>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66805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1" name="Shape 521"/>
          <p:cNvSpPr/>
          <p:nvPr/>
        </p:nvSpPr>
        <p:spPr>
          <a:xfrm>
            <a:off x="9363456" y="1216152"/>
            <a:ext cx="1216153" cy="91441"/>
          </a:xfrm>
          <a:prstGeom prst="rect">
            <a:avLst/>
          </a:prstGeom>
          <a:solidFill>
            <a:srgbClr val="FFFFFF"/>
          </a:solidFill>
          <a:ln w="12700">
            <a:miter lim="400000"/>
          </a:ln>
        </p:spPr>
        <p:txBody>
          <a:bodyPr lIns="45719" rIns="45719" anchor="ctr"/>
          <a:lstStyle/>
          <a:p>
            <a:pPr algn="ctr">
              <a:defRPr>
                <a:solidFill>
                  <a:srgbClr val="FFFFFF"/>
                </a:solidFill>
              </a:defRPr>
            </a:pPr>
            <a:endParaRPr lang="es-ES" dirty="0"/>
          </a:p>
        </p:txBody>
      </p:sp>
      <p:sp>
        <p:nvSpPr>
          <p:cNvPr id="11" name="Shape 523"/>
          <p:cNvSpPr/>
          <p:nvPr/>
        </p:nvSpPr>
        <p:spPr>
          <a:xfrm>
            <a:off x="301135" y="203297"/>
            <a:ext cx="5962726" cy="52322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b="1">
                <a:latin typeface="Open Sans"/>
                <a:ea typeface="Open Sans"/>
                <a:cs typeface="Open Sans"/>
                <a:sym typeface="Open Sans"/>
              </a:defRPr>
            </a:pPr>
            <a:r>
              <a:rPr lang="es-ES" dirty="0"/>
              <a:t>Perfiles de Temperatura Anual del Aire y del Terreno</a:t>
            </a:r>
          </a:p>
          <a:p>
            <a:pPr>
              <a:defRPr sz="1000">
                <a:latin typeface="Open Sans"/>
                <a:ea typeface="Open Sans"/>
                <a:cs typeface="Open Sans"/>
                <a:sym typeface="Open Sans"/>
              </a:defRPr>
            </a:pPr>
            <a:r>
              <a:rPr lang="es-ES" dirty="0"/>
              <a:t>Factores Climatológicos Clave: Atlanta, Georgia</a:t>
            </a:r>
          </a:p>
        </p:txBody>
      </p:sp>
      <p:sp>
        <p:nvSpPr>
          <p:cNvPr id="12" name="Shape 540"/>
          <p:cNvSpPr/>
          <p:nvPr/>
        </p:nvSpPr>
        <p:spPr>
          <a:xfrm>
            <a:off x="659353" y="1307593"/>
            <a:ext cx="3889498" cy="461664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just">
              <a:defRPr sz="1200" b="1">
                <a:latin typeface="Open Sans"/>
                <a:ea typeface="Open Sans"/>
                <a:cs typeface="Open Sans"/>
                <a:sym typeface="Open Sans"/>
              </a:defRPr>
            </a:pPr>
            <a:r>
              <a:rPr lang="es-ES" dirty="0"/>
              <a:t>Factores Principales de Diseño Climático</a:t>
            </a:r>
          </a:p>
          <a:p>
            <a:pPr algn="just">
              <a:defRPr sz="1200">
                <a:latin typeface="Open Sans"/>
                <a:ea typeface="Open Sans"/>
                <a:cs typeface="Open Sans"/>
                <a:sym typeface="Open Sans"/>
              </a:defRPr>
            </a:pPr>
            <a:endParaRPr lang="es-ES" dirty="0"/>
          </a:p>
          <a:p>
            <a:pPr marL="171450" indent="-171450" algn="just">
              <a:buSzPct val="100000"/>
              <a:buFont typeface="Arial"/>
              <a:buChar char="•"/>
              <a:defRPr sz="1000" b="1">
                <a:latin typeface="Open Sans"/>
                <a:ea typeface="Open Sans"/>
                <a:cs typeface="Open Sans"/>
                <a:sym typeface="Open Sans"/>
              </a:defRPr>
            </a:pPr>
            <a:r>
              <a:rPr lang="es-ES" dirty="0"/>
              <a:t>Verano: </a:t>
            </a:r>
            <a:r>
              <a:rPr lang="es-ES" b="0" dirty="0"/>
              <a:t>Mayo a septiembre (T. ext media &gt;21 ⁰C)</a:t>
            </a:r>
          </a:p>
          <a:p>
            <a:pPr marL="628650" lvl="1" indent="-171450" algn="just">
              <a:buSzPct val="100000"/>
              <a:buFont typeface="Arial"/>
              <a:buChar char="•"/>
              <a:defRPr sz="1000">
                <a:latin typeface="Open Sans"/>
                <a:ea typeface="Open Sans"/>
                <a:cs typeface="Open Sans"/>
                <a:sym typeface="Open Sans"/>
              </a:defRPr>
            </a:pPr>
            <a:r>
              <a:rPr lang="es-ES" dirty="0"/>
              <a:t>Periodo semanal de calor extremo: 6-12 julio,</a:t>
            </a:r>
          </a:p>
          <a:p>
            <a:pPr lvl="1" algn="just">
              <a:buSzPct val="100000"/>
              <a:defRPr sz="1000">
                <a:latin typeface="Open Sans"/>
                <a:ea typeface="Open Sans"/>
                <a:cs typeface="Open Sans"/>
                <a:sym typeface="Open Sans"/>
              </a:defRPr>
            </a:pPr>
            <a:r>
              <a:rPr lang="es-ES" dirty="0"/>
              <a:t>     T. máxima = 36,7 ⁰C (98,06 ⁰ F). Clima futuro a</a:t>
            </a:r>
          </a:p>
          <a:p>
            <a:pPr lvl="1" algn="just">
              <a:buSzPct val="100000"/>
              <a:defRPr sz="1000">
                <a:latin typeface="Open Sans"/>
                <a:ea typeface="Open Sans"/>
                <a:cs typeface="Open Sans"/>
                <a:sym typeface="Open Sans"/>
              </a:defRPr>
            </a:pPr>
            <a:r>
              <a:rPr lang="es-ES" dirty="0"/>
              <a:t>     tener en cuenta.</a:t>
            </a:r>
          </a:p>
          <a:p>
            <a:pPr marL="628650" lvl="1" indent="-171450" algn="just">
              <a:buSzPct val="100000"/>
              <a:buFont typeface="Arial"/>
              <a:buChar char="•"/>
              <a:defRPr sz="1000">
                <a:latin typeface="Open Sans"/>
                <a:ea typeface="Open Sans"/>
                <a:cs typeface="Open Sans"/>
                <a:sym typeface="Open Sans"/>
              </a:defRPr>
            </a:pPr>
            <a:r>
              <a:rPr lang="es-ES" dirty="0"/>
              <a:t>El sombreado exterior es beneficioso de mayo a septiembre para minimizar las ganancias solares de verano no deseadas y permitir estrategias de enfriamiento pasivo de bajo consumo. </a:t>
            </a:r>
          </a:p>
          <a:p>
            <a:pPr marL="628650" lvl="1" indent="-171450" algn="just">
              <a:buSzPct val="100000"/>
              <a:buFont typeface="Arial"/>
              <a:buChar char="•"/>
              <a:defRPr sz="1000">
                <a:latin typeface="Open Sans"/>
                <a:ea typeface="Open Sans"/>
                <a:cs typeface="Open Sans"/>
                <a:sym typeface="Open Sans"/>
              </a:defRPr>
            </a:pPr>
            <a:endParaRPr lang="es-ES" dirty="0"/>
          </a:p>
          <a:p>
            <a:pPr marL="171450" indent="-171450" algn="just">
              <a:buSzPct val="100000"/>
              <a:buFont typeface="Arial"/>
              <a:buChar char="•"/>
              <a:defRPr sz="1000">
                <a:latin typeface="Open Sans"/>
                <a:ea typeface="Open Sans"/>
                <a:cs typeface="Open Sans"/>
                <a:sym typeface="Open Sans"/>
              </a:defRPr>
            </a:pPr>
            <a:endParaRPr lang="es-ES" dirty="0"/>
          </a:p>
          <a:p>
            <a:pPr marL="171450" indent="-171450" algn="just">
              <a:buSzPct val="100000"/>
              <a:buFont typeface="Arial"/>
              <a:buChar char="•"/>
              <a:defRPr sz="1000" b="1">
                <a:latin typeface="Open Sans"/>
                <a:ea typeface="Open Sans"/>
                <a:cs typeface="Open Sans"/>
                <a:sym typeface="Open Sans"/>
              </a:defRPr>
            </a:pPr>
            <a:r>
              <a:rPr lang="es-ES" dirty="0"/>
              <a:t>Invierno</a:t>
            </a:r>
            <a:r>
              <a:rPr lang="es-ES" b="0" dirty="0"/>
              <a:t>: Diciembre a febrero (T. ext media &lt; 10 ⁰C)</a:t>
            </a:r>
          </a:p>
          <a:p>
            <a:pPr marL="628650" lvl="1" indent="-171450" algn="just">
              <a:buSzPct val="100000"/>
              <a:buFont typeface="Arial"/>
              <a:buChar char="•"/>
              <a:defRPr sz="1000">
                <a:latin typeface="Open Sans"/>
                <a:ea typeface="Open Sans"/>
                <a:cs typeface="Open Sans"/>
                <a:sym typeface="Open Sans"/>
              </a:defRPr>
            </a:pPr>
            <a:r>
              <a:rPr lang="es-ES" dirty="0"/>
              <a:t>Periodo semanal de frío extremo: 6-12 enero, </a:t>
            </a:r>
          </a:p>
          <a:p>
            <a:pPr lvl="1" algn="just">
              <a:buSzPct val="100000"/>
              <a:defRPr sz="1000">
                <a:latin typeface="Open Sans"/>
                <a:ea typeface="Open Sans"/>
                <a:cs typeface="Open Sans"/>
                <a:sym typeface="Open Sans"/>
              </a:defRPr>
            </a:pPr>
            <a:r>
              <a:rPr lang="es-ES" dirty="0"/>
              <a:t>     T. mínima= -12,8 ⁰C (8,96 ⁰F)</a:t>
            </a:r>
          </a:p>
          <a:p>
            <a:pPr marL="628650" lvl="1" indent="-171450" algn="just">
              <a:buSzPct val="100000"/>
              <a:buFont typeface="Arial"/>
              <a:buChar char="•"/>
              <a:defRPr sz="1000">
                <a:latin typeface="Open Sans"/>
                <a:ea typeface="Open Sans"/>
                <a:cs typeface="Open Sans"/>
                <a:sym typeface="Open Sans"/>
              </a:defRPr>
            </a:pPr>
            <a:r>
              <a:rPr lang="es-ES" dirty="0"/>
              <a:t>Se aprovechan las ganancias solares pasivas a través de las ventanas de la fachada sur para compensar los requisitos adicionales de calefacción. </a:t>
            </a:r>
          </a:p>
          <a:p>
            <a:pPr marL="171450" indent="-171450" algn="just">
              <a:buSzPct val="100000"/>
              <a:buFont typeface="Arial"/>
              <a:buChar char="•"/>
              <a:defRPr sz="1000">
                <a:latin typeface="Open Sans"/>
                <a:ea typeface="Open Sans"/>
                <a:cs typeface="Open Sans"/>
                <a:sym typeface="Open Sans"/>
              </a:defRPr>
            </a:pPr>
            <a:endParaRPr lang="es-ES" dirty="0"/>
          </a:p>
          <a:p>
            <a:pPr marL="171450" indent="-171450" algn="just">
              <a:buSzPct val="100000"/>
              <a:buFont typeface="Arial"/>
              <a:buChar char="•"/>
              <a:defRPr sz="1000" b="1">
                <a:latin typeface="Open Sans"/>
                <a:ea typeface="Open Sans"/>
                <a:cs typeface="Open Sans"/>
                <a:sym typeface="Open Sans"/>
              </a:defRPr>
            </a:pPr>
            <a:r>
              <a:rPr lang="es-ES" dirty="0"/>
              <a:t>Oscilación Diurna:</a:t>
            </a:r>
            <a:r>
              <a:rPr lang="es-ES" b="0" dirty="0"/>
              <a:t> la oscilación diurna promedio entre </a:t>
            </a:r>
            <a:r>
              <a:rPr lang="es-ES" sz="1000" dirty="0">
                <a:latin typeface="Open Sans"/>
                <a:ea typeface="Open Sans"/>
                <a:cs typeface="Open Sans"/>
              </a:rPr>
              <a:t>-9,4 y -4,44 ºC (15 </a:t>
            </a:r>
            <a:r>
              <a:rPr lang="es-ES" dirty="0"/>
              <a:t>y 24 ºF</a:t>
            </a:r>
            <a:r>
              <a:rPr lang="es-ES" b="0" dirty="0"/>
              <a:t>) brinda la oportunidad de aprovechar la masa térmica y reducir las temperaturas pico internas y la energía de refrigeración, así como mejorar el confort térmico de los ocupantes.. </a:t>
            </a:r>
          </a:p>
          <a:p>
            <a:pPr marL="171450" indent="-171450" algn="just">
              <a:buSzPct val="100000"/>
              <a:buFont typeface="Arial"/>
              <a:buChar char="•"/>
              <a:defRPr sz="1000">
                <a:latin typeface="Open Sans"/>
                <a:ea typeface="Open Sans"/>
                <a:cs typeface="Open Sans"/>
                <a:sym typeface="Open Sans"/>
              </a:defRPr>
            </a:pPr>
            <a:endParaRPr lang="es-ES" b="0" dirty="0"/>
          </a:p>
          <a:p>
            <a:pPr marL="171450" indent="-171450" algn="just">
              <a:buSzPct val="100000"/>
              <a:buFont typeface="Arial"/>
              <a:buChar char="•"/>
              <a:defRPr sz="1000" b="1">
                <a:latin typeface="Open Sans"/>
                <a:ea typeface="Open Sans"/>
                <a:cs typeface="Open Sans"/>
                <a:sym typeface="Open Sans"/>
              </a:defRPr>
            </a:pPr>
            <a:r>
              <a:rPr lang="es-ES" dirty="0"/>
              <a:t>Temperaturas del terreno y del agua: l</a:t>
            </a:r>
            <a:r>
              <a:rPr lang="es-ES" b="0" dirty="0"/>
              <a:t>as temperaturas relativamente estables del terreno y del lago permiten una fuente potencial de calor y un sumidero para el sistema de climatización. </a:t>
            </a:r>
          </a:p>
        </p:txBody>
      </p:sp>
      <p:pic>
        <p:nvPicPr>
          <p:cNvPr id="2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93647" y="4125089"/>
            <a:ext cx="256838" cy="13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9" name="28 Grupo"/>
          <p:cNvGrpSpPr/>
          <p:nvPr/>
        </p:nvGrpSpPr>
        <p:grpSpPr>
          <a:xfrm>
            <a:off x="6240017" y="552219"/>
            <a:ext cx="5471804" cy="5968715"/>
            <a:chOff x="5996942" y="471194"/>
            <a:chExt cx="5471804" cy="5968715"/>
          </a:xfrm>
        </p:grpSpPr>
        <p:sp>
          <p:nvSpPr>
            <p:cNvPr id="9" name="Shape 517"/>
            <p:cNvSpPr/>
            <p:nvPr/>
          </p:nvSpPr>
          <p:spPr>
            <a:xfrm>
              <a:off x="6020786" y="506834"/>
              <a:ext cx="2941254" cy="53410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p>
              <a:pPr>
                <a:defRPr sz="1200">
                  <a:latin typeface="Open Sans"/>
                  <a:ea typeface="Open Sans"/>
                  <a:cs typeface="Open Sans"/>
                  <a:sym typeface="Open Sans"/>
                </a:defRPr>
              </a:pPr>
              <a:r>
                <a:rPr lang="es-ES" dirty="0"/>
                <a:t>Perfiles anuales de temperatura</a:t>
              </a:r>
              <a:endParaRPr lang="es-ES" dirty="0">
                <a:latin typeface="Calibri"/>
                <a:ea typeface="Calibri"/>
                <a:cs typeface="Calibri"/>
                <a:sym typeface="Calibri"/>
              </a:endParaRPr>
            </a:p>
            <a:p>
              <a:pPr>
                <a:defRPr sz="800">
                  <a:latin typeface="Open Sans"/>
                  <a:ea typeface="Open Sans"/>
                  <a:cs typeface="Open Sans"/>
                  <a:sym typeface="Open Sans"/>
                </a:defRPr>
              </a:pPr>
              <a:r>
                <a:rPr lang="es-ES" dirty="0"/>
                <a:t>Atlanta-</a:t>
              </a:r>
              <a:r>
                <a:rPr lang="es-ES" dirty="0" err="1"/>
                <a:t>Hartsfield</a:t>
              </a:r>
              <a:r>
                <a:rPr lang="es-ES" dirty="0"/>
                <a:t>- </a:t>
              </a:r>
              <a:r>
                <a:rPr lang="es-ES" dirty="0" err="1"/>
                <a:t>Jackson.Intl.AP</a:t>
              </a:r>
              <a:r>
                <a:rPr lang="es-ES" dirty="0"/>
                <a:t> TMY3 </a:t>
              </a:r>
              <a:r>
                <a:rPr lang="es-ES" dirty="0" err="1"/>
                <a:t>Weather</a:t>
              </a:r>
              <a:r>
                <a:rPr lang="es-ES" dirty="0"/>
                <a:t> File</a:t>
              </a:r>
            </a:p>
          </p:txBody>
        </p:sp>
        <p:grpSp>
          <p:nvGrpSpPr>
            <p:cNvPr id="3" name="2 Grupo"/>
            <p:cNvGrpSpPr/>
            <p:nvPr/>
          </p:nvGrpSpPr>
          <p:grpSpPr>
            <a:xfrm>
              <a:off x="9891816" y="471194"/>
              <a:ext cx="1576850" cy="777626"/>
              <a:chOff x="10145916" y="354110"/>
              <a:chExt cx="1576850" cy="777626"/>
            </a:xfrm>
          </p:grpSpPr>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45916" y="354110"/>
                <a:ext cx="1517970" cy="777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12 Grupo"/>
              <p:cNvGrpSpPr/>
              <p:nvPr/>
            </p:nvGrpSpPr>
            <p:grpSpPr>
              <a:xfrm>
                <a:off x="10242978" y="386272"/>
                <a:ext cx="1479788" cy="681687"/>
                <a:chOff x="10242978" y="386272"/>
                <a:chExt cx="1479788" cy="681687"/>
              </a:xfrm>
            </p:grpSpPr>
            <p:sp>
              <p:nvSpPr>
                <p:cNvPr id="14" name="CuadroTexto 4"/>
                <p:cNvSpPr txBox="1"/>
                <p:nvPr/>
              </p:nvSpPr>
              <p:spPr>
                <a:xfrm>
                  <a:off x="10250741" y="386272"/>
                  <a:ext cx="786755" cy="123111"/>
                </a:xfrm>
                <a:prstGeom prst="rect">
                  <a:avLst/>
                </a:prstGeom>
                <a:solidFill>
                  <a:schemeClr val="bg1"/>
                </a:solidFill>
              </p:spPr>
              <p:txBody>
                <a:bodyPr wrap="square" lIns="36000" tIns="0" rIns="0" bIns="0" rtlCol="0">
                  <a:spAutoFit/>
                </a:bodyPr>
                <a:lstStyle/>
                <a:p>
                  <a:r>
                    <a:rPr lang="es-ES" sz="800" dirty="0"/>
                    <a:t>tbh baja media</a:t>
                  </a:r>
                </a:p>
              </p:txBody>
            </p:sp>
            <p:sp>
              <p:nvSpPr>
                <p:cNvPr id="15" name="CuadroTexto 4"/>
                <p:cNvSpPr txBox="1"/>
                <p:nvPr/>
              </p:nvSpPr>
              <p:spPr>
                <a:xfrm>
                  <a:off x="10250741" y="603405"/>
                  <a:ext cx="786755" cy="123111"/>
                </a:xfrm>
                <a:prstGeom prst="rect">
                  <a:avLst/>
                </a:prstGeom>
                <a:solidFill>
                  <a:schemeClr val="bg1"/>
                </a:solidFill>
              </p:spPr>
              <p:txBody>
                <a:bodyPr wrap="square" lIns="36000" tIns="0" rIns="0" bIns="0" rtlCol="0">
                  <a:spAutoFit/>
                </a:bodyPr>
                <a:lstStyle/>
                <a:p>
                  <a:r>
                    <a:rPr lang="es-ES" sz="800" dirty="0"/>
                    <a:t>tbh alta media</a:t>
                  </a:r>
                </a:p>
              </p:txBody>
            </p:sp>
            <p:sp>
              <p:nvSpPr>
                <p:cNvPr id="16" name="CuadroTexto 4"/>
                <p:cNvSpPr txBox="1"/>
                <p:nvPr/>
              </p:nvSpPr>
              <p:spPr>
                <a:xfrm>
                  <a:off x="10242978" y="717427"/>
                  <a:ext cx="1248963" cy="123111"/>
                </a:xfrm>
                <a:prstGeom prst="rect">
                  <a:avLst/>
                </a:prstGeom>
                <a:solidFill>
                  <a:schemeClr val="bg1"/>
                </a:solidFill>
              </p:spPr>
              <p:txBody>
                <a:bodyPr wrap="square" lIns="36000" tIns="0" rIns="0" bIns="0" rtlCol="0">
                  <a:spAutoFit/>
                </a:bodyPr>
                <a:lstStyle/>
                <a:p>
                  <a:r>
                    <a:rPr lang="es-ES" sz="800" dirty="0"/>
                    <a:t>oscilación temperatura diaria</a:t>
                  </a:r>
                </a:p>
              </p:txBody>
            </p:sp>
            <p:sp>
              <p:nvSpPr>
                <p:cNvPr id="17" name="CuadroTexto 4"/>
                <p:cNvSpPr txBox="1"/>
                <p:nvPr/>
              </p:nvSpPr>
              <p:spPr>
                <a:xfrm>
                  <a:off x="10242978" y="831923"/>
                  <a:ext cx="1248963" cy="123111"/>
                </a:xfrm>
                <a:prstGeom prst="rect">
                  <a:avLst/>
                </a:prstGeom>
                <a:solidFill>
                  <a:schemeClr val="bg1"/>
                </a:solidFill>
              </p:spPr>
              <p:txBody>
                <a:bodyPr wrap="square" lIns="36000" tIns="0" rIns="0" bIns="0" rtlCol="0">
                  <a:spAutoFit/>
                </a:bodyPr>
                <a:lstStyle/>
                <a:p>
                  <a:r>
                    <a:rPr lang="es-ES" sz="800" dirty="0"/>
                    <a:t>temperatura media</a:t>
                  </a:r>
                </a:p>
              </p:txBody>
            </p:sp>
            <p:sp>
              <p:nvSpPr>
                <p:cNvPr id="18" name="CuadroTexto 4"/>
                <p:cNvSpPr txBox="1"/>
                <p:nvPr/>
              </p:nvSpPr>
              <p:spPr>
                <a:xfrm>
                  <a:off x="10247987" y="944848"/>
                  <a:ext cx="1474779" cy="123111"/>
                </a:xfrm>
                <a:prstGeom prst="rect">
                  <a:avLst/>
                </a:prstGeom>
                <a:solidFill>
                  <a:schemeClr val="bg1"/>
                </a:solidFill>
              </p:spPr>
              <p:txBody>
                <a:bodyPr wrap="square" lIns="36000" tIns="0" rIns="0" bIns="0" rtlCol="0">
                  <a:spAutoFit/>
                </a:bodyPr>
                <a:lstStyle/>
                <a:p>
                  <a:r>
                    <a:rPr lang="es-ES" sz="800" dirty="0"/>
                    <a:t>temperatura del terreno (@FT13)  </a:t>
                  </a:r>
                </a:p>
              </p:txBody>
            </p:sp>
          </p:grpSp>
        </p:grpSp>
        <p:grpSp>
          <p:nvGrpSpPr>
            <p:cNvPr id="28" name="27 Grupo"/>
            <p:cNvGrpSpPr/>
            <p:nvPr/>
          </p:nvGrpSpPr>
          <p:grpSpPr>
            <a:xfrm>
              <a:off x="5996942" y="1496772"/>
              <a:ext cx="5471804" cy="4943137"/>
              <a:chOff x="5996942" y="1496772"/>
              <a:chExt cx="5471804" cy="4943137"/>
            </a:xfrm>
          </p:grpSpPr>
          <p:grpSp>
            <p:nvGrpSpPr>
              <p:cNvPr id="27" name="26 Grupo"/>
              <p:cNvGrpSpPr/>
              <p:nvPr/>
            </p:nvGrpSpPr>
            <p:grpSpPr>
              <a:xfrm>
                <a:off x="6020786" y="1496772"/>
                <a:ext cx="5419877" cy="2621000"/>
                <a:chOff x="6020786" y="1496772"/>
                <a:chExt cx="5419877" cy="2621000"/>
              </a:xfrm>
            </p:grpSpPr>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20786" y="1496772"/>
                  <a:ext cx="5419877" cy="2583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9 Grupo"/>
                <p:cNvGrpSpPr/>
                <p:nvPr/>
              </p:nvGrpSpPr>
              <p:grpSpPr>
                <a:xfrm>
                  <a:off x="6258369" y="3953322"/>
                  <a:ext cx="4876445" cy="164450"/>
                  <a:chOff x="6258369" y="3953322"/>
                  <a:chExt cx="4876445" cy="164450"/>
                </a:xfrm>
              </p:grpSpPr>
              <p:pic>
                <p:nvPicPr>
                  <p:cNvPr id="2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58369" y="3965414"/>
                    <a:ext cx="291114" cy="115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7 Grupo"/>
                  <p:cNvGrpSpPr/>
                  <p:nvPr/>
                </p:nvGrpSpPr>
                <p:grpSpPr>
                  <a:xfrm>
                    <a:off x="6258369" y="3953322"/>
                    <a:ext cx="4876445" cy="164450"/>
                    <a:chOff x="6258369" y="3953322"/>
                    <a:chExt cx="4876445" cy="164450"/>
                  </a:xfrm>
                </p:grpSpPr>
                <p:sp>
                  <p:nvSpPr>
                    <p:cNvPr id="21" name="Shape 537"/>
                    <p:cNvSpPr/>
                    <p:nvPr/>
                  </p:nvSpPr>
                  <p:spPr>
                    <a:xfrm>
                      <a:off x="6258369" y="3963884"/>
                      <a:ext cx="235358" cy="15388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45719">
                      <a:spAutoFit/>
                    </a:bodyPr>
                    <a:lstStyle>
                      <a:lvl1pPr>
                        <a:defRPr sz="800">
                          <a:latin typeface="Open Sans"/>
                          <a:ea typeface="Open Sans"/>
                          <a:cs typeface="Open Sans"/>
                          <a:sym typeface="Open Sans"/>
                        </a:defRPr>
                      </a:lvl1pPr>
                    </a:lstStyle>
                    <a:p>
                      <a:r>
                        <a:rPr lang="es-ES" sz="700" dirty="0"/>
                        <a:t>ENE</a:t>
                      </a:r>
                    </a:p>
                  </p:txBody>
                </p:sp>
                <p:sp>
                  <p:nvSpPr>
                    <p:cNvPr id="22" name="Shape 537"/>
                    <p:cNvSpPr/>
                    <p:nvPr/>
                  </p:nvSpPr>
                  <p:spPr>
                    <a:xfrm>
                      <a:off x="7441273" y="3961697"/>
                      <a:ext cx="318580" cy="153888"/>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45719" tIns="0" rIns="45719">
                      <a:spAutoFit/>
                    </a:bodyPr>
                    <a:lstStyle>
                      <a:lvl1pPr>
                        <a:defRPr sz="800">
                          <a:latin typeface="Open Sans"/>
                          <a:ea typeface="Open Sans"/>
                          <a:cs typeface="Open Sans"/>
                          <a:sym typeface="Open Sans"/>
                        </a:defRPr>
                      </a:lvl1pPr>
                    </a:lstStyle>
                    <a:p>
                      <a:r>
                        <a:rPr lang="es-ES" sz="700" dirty="0"/>
                        <a:t>ABR</a:t>
                      </a:r>
                    </a:p>
                  </p:txBody>
                </p:sp>
                <p:sp>
                  <p:nvSpPr>
                    <p:cNvPr id="23" name="Shape 537"/>
                    <p:cNvSpPr/>
                    <p:nvPr/>
                  </p:nvSpPr>
                  <p:spPr>
                    <a:xfrm>
                      <a:off x="10816234" y="3963884"/>
                      <a:ext cx="318580" cy="153888"/>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45719" tIns="0" rIns="45719">
                      <a:spAutoFit/>
                    </a:bodyPr>
                    <a:lstStyle>
                      <a:lvl1pPr>
                        <a:defRPr sz="800">
                          <a:latin typeface="Open Sans"/>
                          <a:ea typeface="Open Sans"/>
                          <a:cs typeface="Open Sans"/>
                          <a:sym typeface="Open Sans"/>
                        </a:defRPr>
                      </a:lvl1pPr>
                    </a:lstStyle>
                    <a:p>
                      <a:r>
                        <a:rPr lang="es-ES" sz="700" dirty="0"/>
                        <a:t>DIC</a:t>
                      </a:r>
                    </a:p>
                  </p:txBody>
                </p:sp>
                <p:grpSp>
                  <p:nvGrpSpPr>
                    <p:cNvPr id="4" name="3 Grupo"/>
                    <p:cNvGrpSpPr/>
                    <p:nvPr/>
                  </p:nvGrpSpPr>
                  <p:grpSpPr>
                    <a:xfrm>
                      <a:off x="9115339" y="3953322"/>
                      <a:ext cx="318580" cy="162770"/>
                      <a:chOff x="9115339" y="3953322"/>
                      <a:chExt cx="318580" cy="162770"/>
                    </a:xfrm>
                  </p:grpSpPr>
                  <p:pic>
                    <p:nvPicPr>
                      <p:cNvPr id="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6210" y="3953322"/>
                        <a:ext cx="256838" cy="13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Shape 537"/>
                      <p:cNvSpPr/>
                      <p:nvPr/>
                    </p:nvSpPr>
                    <p:spPr>
                      <a:xfrm>
                        <a:off x="9115339" y="3962204"/>
                        <a:ext cx="318580" cy="153888"/>
                      </a:xfrm>
                      <a:prstGeom prst="rect">
                        <a:avLst/>
                      </a:prstGeom>
                      <a:ln w="12700">
                        <a:miter lim="400000"/>
                      </a:ln>
                      <a:extLst>
                        <a:ext uri="{C572A759-6A51-4108-AA02-DFA0A04FC94B}">
                          <ma14:wrappingTextBoxFlag xmlns="" xmlns:ma14="http://schemas.microsoft.com/office/mac/drawingml/2011/main" val="1"/>
                        </a:ext>
                      </a:extLst>
                    </p:spPr>
                    <p:txBody>
                      <a:bodyPr wrap="square" lIns="45719" tIns="0" rIns="45719">
                        <a:spAutoFit/>
                      </a:bodyPr>
                      <a:lstStyle>
                        <a:lvl1pPr>
                          <a:defRPr sz="800">
                            <a:latin typeface="Open Sans"/>
                            <a:ea typeface="Open Sans"/>
                            <a:cs typeface="Open Sans"/>
                            <a:sym typeface="Open Sans"/>
                          </a:defRPr>
                        </a:lvl1pPr>
                      </a:lstStyle>
                      <a:p>
                        <a:r>
                          <a:rPr lang="es-ES" sz="700" dirty="0"/>
                          <a:t>AGO</a:t>
                        </a:r>
                      </a:p>
                    </p:txBody>
                  </p:sp>
                </p:grpSp>
              </p:grpSp>
            </p:grpSp>
          </p:grpSp>
          <p:grpSp>
            <p:nvGrpSpPr>
              <p:cNvPr id="19" name="18 Grupo"/>
              <p:cNvGrpSpPr/>
              <p:nvPr/>
            </p:nvGrpSpPr>
            <p:grpSpPr>
              <a:xfrm>
                <a:off x="5996942" y="4079523"/>
                <a:ext cx="5471804" cy="2360386"/>
                <a:chOff x="5996942" y="4079523"/>
                <a:chExt cx="5471804" cy="2360386"/>
              </a:xfrm>
            </p:grpSpPr>
            <p:pic>
              <p:nvPicPr>
                <p:cNvPr id="7"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96942" y="4079523"/>
                  <a:ext cx="5471804" cy="2360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2" name="31 Grupo"/>
                <p:cNvGrpSpPr/>
                <p:nvPr/>
              </p:nvGrpSpPr>
              <p:grpSpPr>
                <a:xfrm>
                  <a:off x="6163902" y="6239565"/>
                  <a:ext cx="4798388" cy="159792"/>
                  <a:chOff x="6258369" y="3961697"/>
                  <a:chExt cx="4798388" cy="159792"/>
                </a:xfrm>
              </p:grpSpPr>
              <p:sp>
                <p:nvSpPr>
                  <p:cNvPr id="33" name="Shape 537"/>
                  <p:cNvSpPr/>
                  <p:nvPr/>
                </p:nvSpPr>
                <p:spPr>
                  <a:xfrm>
                    <a:off x="6258369" y="3963884"/>
                    <a:ext cx="235358" cy="153888"/>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0" tIns="0" rIns="45719">
                    <a:spAutoFit/>
                  </a:bodyPr>
                  <a:lstStyle>
                    <a:lvl1pPr>
                      <a:defRPr sz="800">
                        <a:latin typeface="Open Sans"/>
                        <a:ea typeface="Open Sans"/>
                        <a:cs typeface="Open Sans"/>
                        <a:sym typeface="Open Sans"/>
                      </a:defRPr>
                    </a:lvl1pPr>
                  </a:lstStyle>
                  <a:p>
                    <a:r>
                      <a:rPr lang="es-ES" sz="700" dirty="0"/>
                      <a:t>ENE</a:t>
                    </a:r>
                  </a:p>
                </p:txBody>
              </p:sp>
              <p:sp>
                <p:nvSpPr>
                  <p:cNvPr id="34" name="Shape 537"/>
                  <p:cNvSpPr/>
                  <p:nvPr/>
                </p:nvSpPr>
                <p:spPr>
                  <a:xfrm>
                    <a:off x="7441273" y="3961697"/>
                    <a:ext cx="318580" cy="153888"/>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45719" tIns="0" rIns="45719">
                    <a:spAutoFit/>
                  </a:bodyPr>
                  <a:lstStyle>
                    <a:lvl1pPr>
                      <a:defRPr sz="800">
                        <a:latin typeface="Open Sans"/>
                        <a:ea typeface="Open Sans"/>
                        <a:cs typeface="Open Sans"/>
                        <a:sym typeface="Open Sans"/>
                      </a:defRPr>
                    </a:lvl1pPr>
                  </a:lstStyle>
                  <a:p>
                    <a:r>
                      <a:rPr lang="es-ES" sz="700" dirty="0"/>
                      <a:t>ABR</a:t>
                    </a:r>
                  </a:p>
                </p:txBody>
              </p:sp>
              <p:sp>
                <p:nvSpPr>
                  <p:cNvPr id="35" name="Shape 537"/>
                  <p:cNvSpPr/>
                  <p:nvPr/>
                </p:nvSpPr>
                <p:spPr>
                  <a:xfrm>
                    <a:off x="10738177" y="3967601"/>
                    <a:ext cx="318580" cy="153888"/>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45719" tIns="0" rIns="45719">
                    <a:spAutoFit/>
                  </a:bodyPr>
                  <a:lstStyle>
                    <a:lvl1pPr>
                      <a:defRPr sz="800">
                        <a:latin typeface="Open Sans"/>
                        <a:ea typeface="Open Sans"/>
                        <a:cs typeface="Open Sans"/>
                        <a:sym typeface="Open Sans"/>
                      </a:defRPr>
                    </a:lvl1pPr>
                  </a:lstStyle>
                  <a:p>
                    <a:r>
                      <a:rPr lang="es-ES" sz="700" dirty="0"/>
                      <a:t>DIC</a:t>
                    </a:r>
                  </a:p>
                </p:txBody>
              </p:sp>
              <p:sp>
                <p:nvSpPr>
                  <p:cNvPr id="38" name="Shape 537"/>
                  <p:cNvSpPr/>
                  <p:nvPr/>
                </p:nvSpPr>
                <p:spPr>
                  <a:xfrm>
                    <a:off x="9096754" y="3965921"/>
                    <a:ext cx="318580" cy="153888"/>
                  </a:xfrm>
                  <a:prstGeom prst="rect">
                    <a:avLst/>
                  </a:prstGeom>
                  <a:solidFill>
                    <a:schemeClr val="bg1"/>
                  </a:solidFill>
                  <a:ln w="12700">
                    <a:miter lim="400000"/>
                  </a:ln>
                  <a:extLst>
                    <a:ext uri="{C572A759-6A51-4108-AA02-DFA0A04FC94B}">
                      <ma14:wrappingTextBoxFlag xmlns="" xmlns:ma14="http://schemas.microsoft.com/office/mac/drawingml/2011/main" val="1"/>
                    </a:ext>
                  </a:extLst>
                </p:spPr>
                <p:txBody>
                  <a:bodyPr wrap="square" lIns="45719" tIns="0" rIns="45719">
                    <a:spAutoFit/>
                  </a:bodyPr>
                  <a:lstStyle>
                    <a:lvl1pPr>
                      <a:defRPr sz="800">
                        <a:latin typeface="Open Sans"/>
                        <a:ea typeface="Open Sans"/>
                        <a:cs typeface="Open Sans"/>
                        <a:sym typeface="Open Sans"/>
                      </a:defRPr>
                    </a:lvl1pPr>
                  </a:lstStyle>
                  <a:p>
                    <a:r>
                      <a:rPr lang="es-ES" sz="700" dirty="0"/>
                      <a:t>AGO</a:t>
                    </a:r>
                  </a:p>
                </p:txBody>
              </p:sp>
            </p:grpSp>
          </p:grpSp>
        </p:grpSp>
      </p:grpSp>
    </p:spTree>
    <p:extLst>
      <p:ext uri="{BB962C8B-B14F-4D97-AF65-F5344CB8AC3E}">
        <p14:creationId xmlns:p14="http://schemas.microsoft.com/office/powerpoint/2010/main" val="199268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 name="image8.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54109" y="1238802"/>
            <a:ext cx="5035088" cy="4240073"/>
          </a:xfrm>
          <a:prstGeom prst="rect">
            <a:avLst/>
          </a:prstGeom>
          <a:ln w="12700">
            <a:miter lim="400000"/>
          </a:ln>
        </p:spPr>
      </p:pic>
      <p:pic>
        <p:nvPicPr>
          <p:cNvPr id="543" name="image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97687" y="1228472"/>
            <a:ext cx="5035087" cy="4240073"/>
          </a:xfrm>
          <a:prstGeom prst="rect">
            <a:avLst/>
          </a:prstGeom>
          <a:ln w="12700">
            <a:miter lim="400000"/>
          </a:ln>
        </p:spPr>
      </p:pic>
      <p:grpSp>
        <p:nvGrpSpPr>
          <p:cNvPr id="549" name="Group 549"/>
          <p:cNvGrpSpPr/>
          <p:nvPr/>
        </p:nvGrpSpPr>
        <p:grpSpPr>
          <a:xfrm>
            <a:off x="658495" y="2213574"/>
            <a:ext cx="859781" cy="3534938"/>
            <a:chOff x="0" y="0"/>
            <a:chExt cx="859780" cy="3534936"/>
          </a:xfrm>
        </p:grpSpPr>
        <p:pic>
          <p:nvPicPr>
            <p:cNvPr id="544" name="image6.jpe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1658177" y="1667563"/>
              <a:ext cx="3525551" cy="209196"/>
            </a:xfrm>
            <a:prstGeom prst="rect">
              <a:avLst/>
            </a:prstGeom>
            <a:ln w="12700" cap="flat">
              <a:noFill/>
              <a:miter lim="400000"/>
            </a:ln>
            <a:effectLst/>
          </p:spPr>
        </p:pic>
        <p:sp>
          <p:nvSpPr>
            <p:cNvPr id="545" name="Shape 545"/>
            <p:cNvSpPr/>
            <p:nvPr/>
          </p:nvSpPr>
          <p:spPr>
            <a:xfrm>
              <a:off x="209196" y="0"/>
              <a:ext cx="571565" cy="243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1000">
                  <a:latin typeface="Open Sans Light"/>
                  <a:ea typeface="Open Sans Light"/>
                  <a:cs typeface="Open Sans Light"/>
                  <a:sym typeface="Open Sans Light"/>
                </a:defRPr>
              </a:lvl1pPr>
            </a:lstStyle>
            <a:p>
              <a:r>
                <a:rPr lang="es-ES" dirty="0"/>
                <a:t>350</a:t>
              </a:r>
            </a:p>
          </p:txBody>
        </p:sp>
        <p:sp>
          <p:nvSpPr>
            <p:cNvPr id="546" name="Shape 546"/>
            <p:cNvSpPr/>
            <p:nvPr/>
          </p:nvSpPr>
          <p:spPr>
            <a:xfrm>
              <a:off x="288215" y="3288715"/>
              <a:ext cx="571565" cy="243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1000">
                  <a:latin typeface="Open Sans Light"/>
                  <a:ea typeface="Open Sans Light"/>
                  <a:cs typeface="Open Sans Light"/>
                  <a:sym typeface="Open Sans Light"/>
                </a:defRPr>
              </a:lvl1pPr>
            </a:lstStyle>
            <a:p>
              <a:r>
                <a:rPr lang="es-ES" dirty="0"/>
                <a:t>0</a:t>
              </a:r>
            </a:p>
          </p:txBody>
        </p:sp>
        <p:sp>
          <p:nvSpPr>
            <p:cNvPr id="547" name="Shape 547"/>
            <p:cNvSpPr/>
            <p:nvPr/>
          </p:nvSpPr>
          <p:spPr>
            <a:xfrm>
              <a:off x="-1" y="3534936"/>
              <a:ext cx="357047" cy="1"/>
            </a:xfrm>
            <a:prstGeom prst="line">
              <a:avLst/>
            </a:prstGeom>
            <a:noFill/>
            <a:ln w="6350" cap="flat">
              <a:solidFill>
                <a:srgbClr val="000000"/>
              </a:solidFill>
              <a:prstDash val="solid"/>
              <a:miter lim="800000"/>
            </a:ln>
            <a:effectLst/>
          </p:spPr>
          <p:txBody>
            <a:bodyPr wrap="square" lIns="45719" tIns="45719" rIns="45719" bIns="45719" numCol="1" anchor="t">
              <a:noAutofit/>
            </a:bodyPr>
            <a:lstStyle/>
            <a:p>
              <a:endParaRPr lang="es-ES" dirty="0"/>
            </a:p>
          </p:txBody>
        </p:sp>
        <p:sp>
          <p:nvSpPr>
            <p:cNvPr id="548" name="Shape 548"/>
            <p:cNvSpPr/>
            <p:nvPr/>
          </p:nvSpPr>
          <p:spPr>
            <a:xfrm>
              <a:off x="-1" y="-1"/>
              <a:ext cx="357047" cy="1"/>
            </a:xfrm>
            <a:prstGeom prst="line">
              <a:avLst/>
            </a:prstGeom>
            <a:noFill/>
            <a:ln w="6350" cap="flat">
              <a:solidFill>
                <a:srgbClr val="000000"/>
              </a:solidFill>
              <a:prstDash val="solid"/>
              <a:miter lim="800000"/>
            </a:ln>
            <a:effectLst/>
          </p:spPr>
          <p:txBody>
            <a:bodyPr wrap="square" lIns="45719" tIns="45719" rIns="45719" bIns="45719" numCol="1" anchor="t">
              <a:noAutofit/>
            </a:bodyPr>
            <a:lstStyle/>
            <a:p>
              <a:endParaRPr lang="es-ES" dirty="0"/>
            </a:p>
          </p:txBody>
        </p:sp>
      </p:grpSp>
      <p:sp>
        <p:nvSpPr>
          <p:cNvPr id="550" name="Shape 550"/>
          <p:cNvSpPr/>
          <p:nvPr/>
        </p:nvSpPr>
        <p:spPr>
          <a:xfrm>
            <a:off x="467047" y="1512533"/>
            <a:ext cx="1687062" cy="70788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atin typeface="Open Sans"/>
                <a:ea typeface="Open Sans"/>
                <a:cs typeface="Open Sans"/>
                <a:sym typeface="Open Sans"/>
              </a:defRPr>
            </a:lvl1pPr>
          </a:lstStyle>
          <a:p>
            <a:r>
              <a:rPr lang="es-ES" dirty="0"/>
              <a:t>RADIACIÓN SOLAR ESTACIONAL ACUMULADA POR ORIENTACIÓN (</a:t>
            </a:r>
            <a:r>
              <a:rPr lang="es-ES" dirty="0" err="1"/>
              <a:t>kWh</a:t>
            </a:r>
            <a:r>
              <a:rPr lang="es-ES" dirty="0"/>
              <a:t>/m²)</a:t>
            </a:r>
          </a:p>
        </p:txBody>
      </p:sp>
      <p:sp>
        <p:nvSpPr>
          <p:cNvPr id="551" name="Shape 551"/>
          <p:cNvSpPr/>
          <p:nvPr/>
        </p:nvSpPr>
        <p:spPr>
          <a:xfrm>
            <a:off x="2309091" y="885116"/>
            <a:ext cx="4508589" cy="4001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000" b="1">
                <a:latin typeface="Open Sans"/>
                <a:ea typeface="Open Sans"/>
                <a:cs typeface="Open Sans"/>
                <a:sym typeface="Open Sans"/>
              </a:defRPr>
            </a:pPr>
            <a:r>
              <a:rPr lang="es-ES" dirty="0"/>
              <a:t>RADIACIÓN SOLAR INCIDENTE EN INVIERNO – LÍNEA BASE</a:t>
            </a:r>
          </a:p>
          <a:p>
            <a:pPr>
              <a:defRPr sz="1000">
                <a:latin typeface="Open Sans Light"/>
                <a:ea typeface="Open Sans Light"/>
                <a:cs typeface="Open Sans Light"/>
                <a:sym typeface="Open Sans Light"/>
              </a:defRPr>
            </a:pPr>
            <a:r>
              <a:rPr lang="es-ES" dirty="0"/>
              <a:t>(2 diciembre a 23 de febrero</a:t>
            </a:r>
            <a:r>
              <a:rPr lang="es-ES" baseline="30000" dirty="0"/>
              <a:t> </a:t>
            </a:r>
            <a:r>
              <a:rPr lang="es-ES" dirty="0"/>
              <a:t>(Temperatura  exterior media &lt; 10 </a:t>
            </a:r>
            <a:r>
              <a:rPr lang="es-ES" dirty="0" err="1"/>
              <a:t>ºC</a:t>
            </a:r>
            <a:r>
              <a:rPr lang="es-ES" dirty="0"/>
              <a:t>))</a:t>
            </a:r>
          </a:p>
        </p:txBody>
      </p:sp>
      <p:sp>
        <p:nvSpPr>
          <p:cNvPr id="553" name="Shape 553"/>
          <p:cNvSpPr/>
          <p:nvPr/>
        </p:nvSpPr>
        <p:spPr>
          <a:xfrm>
            <a:off x="9289357" y="5570970"/>
            <a:ext cx="732755"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b="1">
                <a:latin typeface="Open Sans"/>
                <a:ea typeface="Open Sans"/>
                <a:cs typeface="Open Sans"/>
                <a:sym typeface="Open Sans"/>
              </a:defRPr>
            </a:lvl1pPr>
          </a:lstStyle>
          <a:p>
            <a:pPr algn="ctr"/>
            <a:r>
              <a:rPr lang="es-ES" dirty="0"/>
              <a:t>SUR</a:t>
            </a:r>
          </a:p>
        </p:txBody>
      </p:sp>
      <p:sp>
        <p:nvSpPr>
          <p:cNvPr id="554" name="Shape 554"/>
          <p:cNvSpPr/>
          <p:nvPr/>
        </p:nvSpPr>
        <p:spPr>
          <a:xfrm>
            <a:off x="400425" y="134138"/>
            <a:ext cx="7782994" cy="523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b="1">
                <a:latin typeface="Open Sans"/>
                <a:ea typeface="Open Sans"/>
                <a:cs typeface="Open Sans"/>
                <a:sym typeface="Open Sans"/>
              </a:defRPr>
            </a:pPr>
            <a:r>
              <a:rPr lang="es-ES" dirty="0"/>
              <a:t>Radiación Solar Incidente </a:t>
            </a:r>
            <a:r>
              <a:rPr lang="es-ES" b="0" dirty="0"/>
              <a:t>- </a:t>
            </a:r>
            <a:r>
              <a:rPr lang="es-ES" b="1" dirty="0">
                <a:solidFill>
                  <a:srgbClr val="2AA3E4"/>
                </a:solidFill>
              </a:rPr>
              <a:t>INVIERNO</a:t>
            </a:r>
          </a:p>
          <a:p>
            <a:pPr>
              <a:defRPr sz="1000">
                <a:latin typeface="Open Sans"/>
                <a:ea typeface="Open Sans"/>
                <a:cs typeface="Open Sans"/>
                <a:sym typeface="Open Sans"/>
              </a:defRPr>
            </a:pPr>
            <a:r>
              <a:rPr lang="es-ES" dirty="0"/>
              <a:t>Factores Climáticos Clave: Atlanta, Georgia</a:t>
            </a:r>
          </a:p>
        </p:txBody>
      </p:sp>
      <p:sp>
        <p:nvSpPr>
          <p:cNvPr id="555" name="Shape 555"/>
          <p:cNvSpPr/>
          <p:nvPr/>
        </p:nvSpPr>
        <p:spPr>
          <a:xfrm>
            <a:off x="9945540" y="5200372"/>
            <a:ext cx="725013" cy="396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atin typeface="Open Sans Light"/>
                <a:ea typeface="Open Sans Light"/>
                <a:cs typeface="Open Sans Light"/>
                <a:sym typeface="Open Sans Light"/>
              </a:defRPr>
            </a:lvl1pPr>
          </a:lstStyle>
          <a:p>
            <a:r>
              <a:rPr lang="es-ES" dirty="0"/>
              <a:t>288 </a:t>
            </a:r>
            <a:r>
              <a:rPr lang="es-ES" dirty="0" err="1"/>
              <a:t>kWh</a:t>
            </a:r>
            <a:r>
              <a:rPr lang="es-ES" dirty="0"/>
              <a:t>/m²</a:t>
            </a:r>
          </a:p>
        </p:txBody>
      </p:sp>
      <p:sp>
        <p:nvSpPr>
          <p:cNvPr id="556" name="Shape 556"/>
          <p:cNvSpPr/>
          <p:nvPr/>
        </p:nvSpPr>
        <p:spPr>
          <a:xfrm>
            <a:off x="3530179" y="3733860"/>
            <a:ext cx="725013" cy="396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atin typeface="Open Sans Light"/>
                <a:ea typeface="Open Sans Light"/>
                <a:cs typeface="Open Sans Light"/>
                <a:sym typeface="Open Sans Light"/>
              </a:defRPr>
            </a:lvl1pPr>
          </a:lstStyle>
          <a:p>
            <a:r>
              <a:rPr lang="es-ES" dirty="0"/>
              <a:t>152 </a:t>
            </a:r>
            <a:r>
              <a:rPr lang="es-ES" dirty="0" err="1"/>
              <a:t>kWh</a:t>
            </a:r>
            <a:r>
              <a:rPr lang="es-ES" dirty="0"/>
              <a:t>/m²</a:t>
            </a:r>
          </a:p>
        </p:txBody>
      </p:sp>
      <p:sp>
        <p:nvSpPr>
          <p:cNvPr id="557" name="Shape 557"/>
          <p:cNvSpPr/>
          <p:nvPr/>
        </p:nvSpPr>
        <p:spPr>
          <a:xfrm>
            <a:off x="3167674" y="2761871"/>
            <a:ext cx="725013"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atin typeface="Open Sans Light"/>
                <a:ea typeface="Open Sans Light"/>
                <a:cs typeface="Open Sans Light"/>
                <a:sym typeface="Open Sans Light"/>
              </a:defRPr>
            </a:lvl1pPr>
          </a:lstStyle>
          <a:p>
            <a:r>
              <a:rPr lang="es-ES" dirty="0"/>
              <a:t>45 </a:t>
            </a:r>
            <a:r>
              <a:rPr lang="es-ES" dirty="0" err="1"/>
              <a:t>kWh</a:t>
            </a:r>
            <a:r>
              <a:rPr lang="es-ES" dirty="0"/>
              <a:t>/m²</a:t>
            </a:r>
          </a:p>
        </p:txBody>
      </p:sp>
      <p:sp>
        <p:nvSpPr>
          <p:cNvPr id="558" name="Shape 558"/>
          <p:cNvSpPr/>
          <p:nvPr/>
        </p:nvSpPr>
        <p:spPr>
          <a:xfrm>
            <a:off x="5259851" y="2554084"/>
            <a:ext cx="725013" cy="396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atin typeface="Open Sans Light"/>
                <a:ea typeface="Open Sans Light"/>
                <a:cs typeface="Open Sans Light"/>
                <a:sym typeface="Open Sans Light"/>
              </a:defRPr>
            </a:lvl1pPr>
          </a:lstStyle>
          <a:p>
            <a:r>
              <a:rPr lang="es-ES" dirty="0"/>
              <a:t>111 </a:t>
            </a:r>
            <a:r>
              <a:rPr lang="es-ES" dirty="0" err="1"/>
              <a:t>kWh</a:t>
            </a:r>
            <a:r>
              <a:rPr lang="es-ES" dirty="0"/>
              <a:t>/m²</a:t>
            </a:r>
          </a:p>
        </p:txBody>
      </p:sp>
      <p:sp>
        <p:nvSpPr>
          <p:cNvPr id="559" name="Shape 559"/>
          <p:cNvSpPr/>
          <p:nvPr/>
        </p:nvSpPr>
        <p:spPr>
          <a:xfrm>
            <a:off x="9641840" y="3378199"/>
            <a:ext cx="318907" cy="1966158"/>
          </a:xfrm>
          <a:prstGeom prst="line">
            <a:avLst/>
          </a:prstGeom>
          <a:ln w="19050" cap="rnd">
            <a:solidFill>
              <a:srgbClr val="000000"/>
            </a:solidFill>
            <a:prstDash val="sysDot"/>
            <a:miter/>
            <a:tailEnd type="triangle"/>
          </a:ln>
        </p:spPr>
        <p:txBody>
          <a:bodyPr lIns="45719" rIns="45719"/>
          <a:lstStyle/>
          <a:p>
            <a:endParaRPr lang="es-ES" dirty="0"/>
          </a:p>
        </p:txBody>
      </p:sp>
      <p:sp>
        <p:nvSpPr>
          <p:cNvPr id="560" name="Shape 560"/>
          <p:cNvSpPr/>
          <p:nvPr/>
        </p:nvSpPr>
        <p:spPr>
          <a:xfrm flipV="1">
            <a:off x="10144760" y="3050413"/>
            <a:ext cx="1458356" cy="251587"/>
          </a:xfrm>
          <a:prstGeom prst="line">
            <a:avLst/>
          </a:prstGeom>
          <a:ln w="19050" cap="rnd">
            <a:solidFill>
              <a:srgbClr val="000000"/>
            </a:solidFill>
            <a:prstDash val="sysDot"/>
            <a:miter/>
            <a:tailEnd type="triangle"/>
          </a:ln>
        </p:spPr>
        <p:txBody>
          <a:bodyPr lIns="45719" rIns="45719"/>
          <a:lstStyle/>
          <a:p>
            <a:endParaRPr lang="es-ES" dirty="0"/>
          </a:p>
        </p:txBody>
      </p:sp>
      <p:sp>
        <p:nvSpPr>
          <p:cNvPr id="561" name="Shape 561"/>
          <p:cNvSpPr/>
          <p:nvPr/>
        </p:nvSpPr>
        <p:spPr>
          <a:xfrm flipH="1">
            <a:off x="7634797" y="3388359"/>
            <a:ext cx="1986723" cy="420161"/>
          </a:xfrm>
          <a:prstGeom prst="line">
            <a:avLst/>
          </a:prstGeom>
          <a:ln w="19050" cap="rnd">
            <a:solidFill>
              <a:srgbClr val="000000"/>
            </a:solidFill>
            <a:prstDash val="sysDot"/>
            <a:miter/>
            <a:tailEnd type="triangle"/>
          </a:ln>
        </p:spPr>
        <p:txBody>
          <a:bodyPr lIns="45719" rIns="45719"/>
          <a:lstStyle/>
          <a:p>
            <a:endParaRPr lang="es-ES" dirty="0"/>
          </a:p>
        </p:txBody>
      </p:sp>
      <p:sp>
        <p:nvSpPr>
          <p:cNvPr id="562" name="Shape 562"/>
          <p:cNvSpPr/>
          <p:nvPr/>
        </p:nvSpPr>
        <p:spPr>
          <a:xfrm>
            <a:off x="7287976" y="3644455"/>
            <a:ext cx="725013" cy="396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atin typeface="Open Sans Light"/>
                <a:ea typeface="Open Sans Light"/>
                <a:cs typeface="Open Sans Light"/>
                <a:sym typeface="Open Sans Light"/>
              </a:defRPr>
            </a:lvl1pPr>
          </a:lstStyle>
          <a:p>
            <a:r>
              <a:rPr lang="es-ES" dirty="0"/>
              <a:t>152 </a:t>
            </a:r>
            <a:r>
              <a:rPr lang="es-ES" dirty="0" err="1"/>
              <a:t>kWh</a:t>
            </a:r>
            <a:r>
              <a:rPr lang="es-ES" dirty="0"/>
              <a:t>/m²</a:t>
            </a:r>
          </a:p>
        </p:txBody>
      </p:sp>
      <p:sp>
        <p:nvSpPr>
          <p:cNvPr id="563" name="Shape 563"/>
          <p:cNvSpPr/>
          <p:nvPr/>
        </p:nvSpPr>
        <p:spPr>
          <a:xfrm>
            <a:off x="11559471" y="2901889"/>
            <a:ext cx="725013" cy="396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atin typeface="Open Sans Light"/>
                <a:ea typeface="Open Sans Light"/>
                <a:cs typeface="Open Sans Light"/>
                <a:sym typeface="Open Sans Light"/>
              </a:defRPr>
            </a:lvl1pPr>
          </a:lstStyle>
          <a:p>
            <a:r>
              <a:rPr lang="es-ES" dirty="0"/>
              <a:t>111 </a:t>
            </a:r>
            <a:r>
              <a:rPr lang="es-ES" dirty="0" err="1"/>
              <a:t>kWh</a:t>
            </a:r>
            <a:r>
              <a:rPr lang="es-ES" dirty="0"/>
              <a:t>/m²</a:t>
            </a:r>
          </a:p>
        </p:txBody>
      </p:sp>
      <p:sp>
        <p:nvSpPr>
          <p:cNvPr id="564" name="Shape 564"/>
          <p:cNvSpPr/>
          <p:nvPr/>
        </p:nvSpPr>
        <p:spPr>
          <a:xfrm>
            <a:off x="5694009" y="3486150"/>
            <a:ext cx="725013" cy="3962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atin typeface="Open Sans Light"/>
                <a:ea typeface="Open Sans Light"/>
                <a:cs typeface="Open Sans Light"/>
                <a:sym typeface="Open Sans Light"/>
              </a:defRPr>
            </a:lvl1pPr>
          </a:lstStyle>
          <a:p>
            <a:r>
              <a:rPr lang="es-ES" dirty="0"/>
              <a:t>288 </a:t>
            </a:r>
            <a:r>
              <a:rPr lang="es-ES" dirty="0" err="1"/>
              <a:t>kWh</a:t>
            </a:r>
            <a:r>
              <a:rPr lang="es-ES" dirty="0"/>
              <a:t>/m²</a:t>
            </a:r>
          </a:p>
        </p:txBody>
      </p:sp>
      <p:grpSp>
        <p:nvGrpSpPr>
          <p:cNvPr id="570" name="Group 570"/>
          <p:cNvGrpSpPr/>
          <p:nvPr/>
        </p:nvGrpSpPr>
        <p:grpSpPr>
          <a:xfrm>
            <a:off x="5932563" y="4378823"/>
            <a:ext cx="2407001" cy="1963174"/>
            <a:chOff x="0" y="0"/>
            <a:chExt cx="2407000" cy="1963173"/>
          </a:xfrm>
        </p:grpSpPr>
        <p:pic>
          <p:nvPicPr>
            <p:cNvPr id="565" name="image7.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1759" y="218409"/>
              <a:ext cx="1652443" cy="1624036"/>
            </a:xfrm>
            <a:prstGeom prst="rect">
              <a:avLst/>
            </a:prstGeom>
            <a:ln w="12700" cap="flat">
              <a:noFill/>
              <a:miter lim="400000"/>
            </a:ln>
            <a:effectLst/>
          </p:spPr>
        </p:pic>
        <p:sp>
          <p:nvSpPr>
            <p:cNvPr id="566" name="Shape 566"/>
            <p:cNvSpPr/>
            <p:nvPr/>
          </p:nvSpPr>
          <p:spPr>
            <a:xfrm>
              <a:off x="1835436" y="784206"/>
              <a:ext cx="571565" cy="243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1000">
                  <a:latin typeface="Open Sans Light"/>
                  <a:ea typeface="Open Sans Light"/>
                  <a:cs typeface="Open Sans Light"/>
                  <a:sym typeface="Open Sans Light"/>
                </a:defRPr>
              </a:lvl1pPr>
            </a:lstStyle>
            <a:p>
              <a:r>
                <a:rPr lang="es-ES" dirty="0"/>
                <a:t>80°</a:t>
              </a:r>
            </a:p>
          </p:txBody>
        </p:sp>
        <p:sp>
          <p:nvSpPr>
            <p:cNvPr id="567" name="Shape 567"/>
            <p:cNvSpPr/>
            <p:nvPr/>
          </p:nvSpPr>
          <p:spPr>
            <a:xfrm>
              <a:off x="1132296" y="1719333"/>
              <a:ext cx="571565" cy="243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1000">
                  <a:latin typeface="Open Sans Light"/>
                  <a:ea typeface="Open Sans Light"/>
                  <a:cs typeface="Open Sans Light"/>
                  <a:sym typeface="Open Sans Light"/>
                </a:defRPr>
              </a:lvl1pPr>
            </a:lstStyle>
            <a:p>
              <a:r>
                <a:rPr lang="es-ES" dirty="0"/>
                <a:t>170°</a:t>
              </a:r>
            </a:p>
          </p:txBody>
        </p:sp>
        <p:sp>
          <p:nvSpPr>
            <p:cNvPr id="568" name="Shape 568"/>
            <p:cNvSpPr/>
            <p:nvPr/>
          </p:nvSpPr>
          <p:spPr>
            <a:xfrm>
              <a:off x="0" y="1030427"/>
              <a:ext cx="571564" cy="243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1000">
                  <a:latin typeface="Open Sans Light"/>
                  <a:ea typeface="Open Sans Light"/>
                  <a:cs typeface="Open Sans Light"/>
                  <a:sym typeface="Open Sans Light"/>
                </a:defRPr>
              </a:lvl1pPr>
            </a:lstStyle>
            <a:p>
              <a:r>
                <a:rPr lang="es-ES" dirty="0"/>
                <a:t>260°</a:t>
              </a:r>
            </a:p>
          </p:txBody>
        </p:sp>
        <p:sp>
          <p:nvSpPr>
            <p:cNvPr id="569" name="Shape 569"/>
            <p:cNvSpPr/>
            <p:nvPr/>
          </p:nvSpPr>
          <p:spPr>
            <a:xfrm>
              <a:off x="733833" y="0"/>
              <a:ext cx="571565" cy="2438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1000">
                  <a:latin typeface="Open Sans Light"/>
                  <a:ea typeface="Open Sans Light"/>
                  <a:cs typeface="Open Sans Light"/>
                  <a:sym typeface="Open Sans Light"/>
                </a:defRPr>
              </a:lvl1pPr>
            </a:lstStyle>
            <a:p>
              <a:r>
                <a:rPr lang="es-ES" dirty="0"/>
                <a:t>350°</a:t>
              </a:r>
            </a:p>
          </p:txBody>
        </p:sp>
      </p:grpSp>
      <p:sp>
        <p:nvSpPr>
          <p:cNvPr id="32" name="Shape 551">
            <a:extLst>
              <a:ext uri="{FF2B5EF4-FFF2-40B4-BE49-F238E27FC236}">
                <a16:creationId xmlns:a16="http://schemas.microsoft.com/office/drawing/2014/main" id="{D2607A25-52C1-40DD-9876-564EAA4C1F26}"/>
              </a:ext>
            </a:extLst>
          </p:cNvPr>
          <p:cNvSpPr/>
          <p:nvPr/>
        </p:nvSpPr>
        <p:spPr>
          <a:xfrm>
            <a:off x="7064859" y="900349"/>
            <a:ext cx="4845169" cy="55399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sz="1000" b="1">
                <a:latin typeface="Open Sans"/>
                <a:ea typeface="Open Sans"/>
                <a:cs typeface="Open Sans"/>
                <a:sym typeface="Open Sans"/>
              </a:defRPr>
            </a:pPr>
            <a:r>
              <a:rPr lang="es-ES" dirty="0"/>
              <a:t>RADIACIÓN SOLAR INCIDENTE EN INVIERNO POR ORIENTACIÓN DE FACHADA</a:t>
            </a:r>
          </a:p>
          <a:p>
            <a:pPr>
              <a:defRPr sz="1000">
                <a:latin typeface="Open Sans Light"/>
                <a:ea typeface="Open Sans Light"/>
                <a:cs typeface="Open Sans Light"/>
                <a:sym typeface="Open Sans Light"/>
              </a:defRPr>
            </a:pPr>
            <a:r>
              <a:rPr lang="es-ES" dirty="0"/>
              <a:t>(2 diciembre a 23 de febrero</a:t>
            </a:r>
            <a:r>
              <a:rPr lang="es-ES" baseline="30000" dirty="0"/>
              <a:t> </a:t>
            </a:r>
            <a:r>
              <a:rPr lang="es-ES" dirty="0"/>
              <a:t>(Temperatura exterior media &lt; 10 </a:t>
            </a:r>
            <a:r>
              <a:rPr lang="es-ES" dirty="0" err="1"/>
              <a:t>ºC</a:t>
            </a:r>
            <a:r>
              <a:rPr lang="es-ES" dirty="0"/>
              <a:t>))</a:t>
            </a:r>
          </a:p>
        </p:txBody>
      </p:sp>
    </p:spTree>
    <p:extLst>
      <p:ext uri="{BB962C8B-B14F-4D97-AF65-F5344CB8AC3E}">
        <p14:creationId xmlns:p14="http://schemas.microsoft.com/office/powerpoint/2010/main" val="29785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2" name="image10.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26578" y="1238802"/>
            <a:ext cx="5022819" cy="4229743"/>
          </a:xfrm>
          <a:prstGeom prst="rect">
            <a:avLst/>
          </a:prstGeom>
          <a:ln w="12700">
            <a:miter lim="400000"/>
          </a:ln>
        </p:spPr>
      </p:pic>
      <p:pic>
        <p:nvPicPr>
          <p:cNvPr id="573" name="image5.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417990" y="1238453"/>
            <a:ext cx="4767234" cy="4240074"/>
          </a:xfrm>
          <a:prstGeom prst="rect">
            <a:avLst/>
          </a:prstGeom>
          <a:ln w="12700">
            <a:miter lim="400000"/>
          </a:ln>
        </p:spPr>
      </p:pic>
      <p:grpSp>
        <p:nvGrpSpPr>
          <p:cNvPr id="579" name="Group 579"/>
          <p:cNvGrpSpPr/>
          <p:nvPr/>
        </p:nvGrpSpPr>
        <p:grpSpPr>
          <a:xfrm>
            <a:off x="658495" y="2213574"/>
            <a:ext cx="859781" cy="3534938"/>
            <a:chOff x="0" y="0"/>
            <a:chExt cx="859780" cy="3534936"/>
          </a:xfrm>
        </p:grpSpPr>
        <p:pic>
          <p:nvPicPr>
            <p:cNvPr id="574" name="image6.jpe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1658177" y="1667563"/>
              <a:ext cx="3525551" cy="209196"/>
            </a:xfrm>
            <a:prstGeom prst="rect">
              <a:avLst/>
            </a:prstGeom>
            <a:ln w="12700" cap="flat">
              <a:noFill/>
              <a:miter lim="400000"/>
            </a:ln>
            <a:effectLst/>
          </p:spPr>
        </p:pic>
        <p:sp>
          <p:nvSpPr>
            <p:cNvPr id="575" name="Shape 575"/>
            <p:cNvSpPr/>
            <p:nvPr/>
          </p:nvSpPr>
          <p:spPr>
            <a:xfrm>
              <a:off x="209196" y="0"/>
              <a:ext cx="571565" cy="243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1000">
                  <a:latin typeface="Open Sans Light"/>
                  <a:ea typeface="Open Sans Light"/>
                  <a:cs typeface="Open Sans Light"/>
                  <a:sym typeface="Open Sans Light"/>
                </a:defRPr>
              </a:lvl1pPr>
            </a:lstStyle>
            <a:p>
              <a:r>
                <a:rPr lang="es-ES" dirty="0"/>
                <a:t>350</a:t>
              </a:r>
            </a:p>
          </p:txBody>
        </p:sp>
        <p:sp>
          <p:nvSpPr>
            <p:cNvPr id="576" name="Shape 576"/>
            <p:cNvSpPr/>
            <p:nvPr/>
          </p:nvSpPr>
          <p:spPr>
            <a:xfrm>
              <a:off x="288215" y="3288715"/>
              <a:ext cx="571565" cy="243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1000">
                  <a:latin typeface="Open Sans Light"/>
                  <a:ea typeface="Open Sans Light"/>
                  <a:cs typeface="Open Sans Light"/>
                  <a:sym typeface="Open Sans Light"/>
                </a:defRPr>
              </a:lvl1pPr>
            </a:lstStyle>
            <a:p>
              <a:r>
                <a:rPr lang="es-ES" dirty="0"/>
                <a:t>0</a:t>
              </a:r>
            </a:p>
          </p:txBody>
        </p:sp>
        <p:sp>
          <p:nvSpPr>
            <p:cNvPr id="577" name="Shape 577"/>
            <p:cNvSpPr/>
            <p:nvPr/>
          </p:nvSpPr>
          <p:spPr>
            <a:xfrm>
              <a:off x="-1" y="3534936"/>
              <a:ext cx="357047" cy="1"/>
            </a:xfrm>
            <a:prstGeom prst="line">
              <a:avLst/>
            </a:prstGeom>
            <a:noFill/>
            <a:ln w="6350" cap="flat">
              <a:solidFill>
                <a:srgbClr val="000000"/>
              </a:solidFill>
              <a:prstDash val="solid"/>
              <a:miter lim="800000"/>
            </a:ln>
            <a:effectLst/>
          </p:spPr>
          <p:txBody>
            <a:bodyPr wrap="square" lIns="45719" tIns="45719" rIns="45719" bIns="45719" numCol="1" anchor="t">
              <a:noAutofit/>
            </a:bodyPr>
            <a:lstStyle/>
            <a:p>
              <a:endParaRPr lang="es-ES" dirty="0"/>
            </a:p>
          </p:txBody>
        </p:sp>
        <p:sp>
          <p:nvSpPr>
            <p:cNvPr id="578" name="Shape 578"/>
            <p:cNvSpPr/>
            <p:nvPr/>
          </p:nvSpPr>
          <p:spPr>
            <a:xfrm>
              <a:off x="-1" y="-1"/>
              <a:ext cx="357047" cy="1"/>
            </a:xfrm>
            <a:prstGeom prst="line">
              <a:avLst/>
            </a:prstGeom>
            <a:noFill/>
            <a:ln w="6350" cap="flat">
              <a:solidFill>
                <a:srgbClr val="000000"/>
              </a:solidFill>
              <a:prstDash val="solid"/>
              <a:miter lim="800000"/>
            </a:ln>
            <a:effectLst/>
          </p:spPr>
          <p:txBody>
            <a:bodyPr wrap="square" lIns="45719" tIns="45719" rIns="45719" bIns="45719" numCol="1" anchor="t">
              <a:noAutofit/>
            </a:bodyPr>
            <a:lstStyle/>
            <a:p>
              <a:endParaRPr lang="es-ES" dirty="0"/>
            </a:p>
          </p:txBody>
        </p:sp>
      </p:grpSp>
      <p:sp>
        <p:nvSpPr>
          <p:cNvPr id="580" name="Shape 580"/>
          <p:cNvSpPr/>
          <p:nvPr/>
        </p:nvSpPr>
        <p:spPr>
          <a:xfrm>
            <a:off x="566585" y="1521415"/>
            <a:ext cx="1687062" cy="70788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atin typeface="Open Sans"/>
                <a:ea typeface="Open Sans"/>
                <a:cs typeface="Open Sans"/>
                <a:sym typeface="Open Sans"/>
              </a:defRPr>
            </a:lvl1pPr>
          </a:lstStyle>
          <a:p>
            <a:r>
              <a:rPr lang="es-ES" dirty="0"/>
              <a:t>RADIACIÓN SOLAR ESTACIONAL ACUMULADA POR ORIENTACIÓN (</a:t>
            </a:r>
            <a:r>
              <a:rPr lang="es-ES" dirty="0" err="1"/>
              <a:t>kWh</a:t>
            </a:r>
            <a:r>
              <a:rPr lang="es-ES" dirty="0"/>
              <a:t>/m²)</a:t>
            </a:r>
          </a:p>
        </p:txBody>
      </p:sp>
      <p:sp>
        <p:nvSpPr>
          <p:cNvPr id="581" name="Shape 581"/>
          <p:cNvSpPr/>
          <p:nvPr/>
        </p:nvSpPr>
        <p:spPr>
          <a:xfrm>
            <a:off x="2050447" y="897995"/>
            <a:ext cx="4767233" cy="55399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sz="1000" b="1">
                <a:latin typeface="Open Sans"/>
                <a:ea typeface="Open Sans"/>
                <a:cs typeface="Open Sans"/>
                <a:sym typeface="Open Sans"/>
              </a:defRPr>
            </a:pPr>
            <a:r>
              <a:rPr lang="es-ES" dirty="0"/>
              <a:t>RADIACIÓN SOLAR INCIDENTE EN VERANO POR ORIENTACIÓN DE FACHADA</a:t>
            </a:r>
          </a:p>
          <a:p>
            <a:pPr>
              <a:defRPr sz="1000">
                <a:latin typeface="Open Sans Light"/>
                <a:ea typeface="Open Sans Light"/>
                <a:cs typeface="Open Sans Light"/>
                <a:sym typeface="Open Sans Light"/>
              </a:defRPr>
            </a:pPr>
            <a:r>
              <a:rPr lang="es-ES" dirty="0"/>
              <a:t>(24 mayo – 26 septiembre (Temperatura exterior media &gt; 21 </a:t>
            </a:r>
            <a:r>
              <a:rPr lang="es-ES" dirty="0" err="1"/>
              <a:t>ºC</a:t>
            </a:r>
            <a:r>
              <a:rPr lang="es-ES" dirty="0"/>
              <a:t>))</a:t>
            </a:r>
          </a:p>
        </p:txBody>
      </p:sp>
      <p:sp>
        <p:nvSpPr>
          <p:cNvPr id="582" name="Shape 582"/>
          <p:cNvSpPr/>
          <p:nvPr/>
        </p:nvSpPr>
        <p:spPr>
          <a:xfrm>
            <a:off x="7262664" y="890202"/>
            <a:ext cx="4508589" cy="396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000" b="1">
                <a:latin typeface="Open Sans"/>
                <a:ea typeface="Open Sans"/>
                <a:cs typeface="Open Sans"/>
                <a:sym typeface="Open Sans"/>
              </a:defRPr>
            </a:pPr>
            <a:r>
              <a:rPr lang="es-ES" dirty="0"/>
              <a:t>RADIACIÓN SOLAR INCIDENTE EN VERANO – LÍNEA BASE</a:t>
            </a:r>
          </a:p>
          <a:p>
            <a:pPr>
              <a:defRPr sz="1000">
                <a:latin typeface="Open Sans Light"/>
                <a:ea typeface="Open Sans Light"/>
                <a:cs typeface="Open Sans Light"/>
                <a:sym typeface="Open Sans Light"/>
              </a:defRPr>
            </a:pPr>
            <a:r>
              <a:rPr lang="es-ES" dirty="0"/>
              <a:t>(24 mayo – 26 septiembre (Temperatura exterior media &gt; 21 </a:t>
            </a:r>
            <a:r>
              <a:rPr lang="es-ES" dirty="0" err="1"/>
              <a:t>ºC</a:t>
            </a:r>
            <a:r>
              <a:rPr lang="es-ES" dirty="0"/>
              <a:t>))</a:t>
            </a:r>
          </a:p>
        </p:txBody>
      </p:sp>
      <p:sp>
        <p:nvSpPr>
          <p:cNvPr id="583" name="Shape 583"/>
          <p:cNvSpPr/>
          <p:nvPr/>
        </p:nvSpPr>
        <p:spPr>
          <a:xfrm>
            <a:off x="4216287" y="5544500"/>
            <a:ext cx="732755"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b="1">
                <a:latin typeface="Open Sans"/>
                <a:ea typeface="Open Sans"/>
                <a:cs typeface="Open Sans"/>
                <a:sym typeface="Open Sans"/>
              </a:defRPr>
            </a:lvl1pPr>
          </a:lstStyle>
          <a:p>
            <a:pPr algn="ctr"/>
            <a:r>
              <a:rPr lang="es-ES" dirty="0"/>
              <a:t>SUR</a:t>
            </a:r>
          </a:p>
        </p:txBody>
      </p:sp>
      <p:sp>
        <p:nvSpPr>
          <p:cNvPr id="584" name="Shape 584"/>
          <p:cNvSpPr/>
          <p:nvPr/>
        </p:nvSpPr>
        <p:spPr>
          <a:xfrm>
            <a:off x="400425" y="209089"/>
            <a:ext cx="7782994" cy="523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b="1">
                <a:latin typeface="Open Sans"/>
                <a:ea typeface="Open Sans"/>
                <a:cs typeface="Open Sans"/>
                <a:sym typeface="Open Sans"/>
              </a:defRPr>
            </a:pPr>
            <a:r>
              <a:rPr lang="es-ES" dirty="0"/>
              <a:t>Radiación Solar Incidente </a:t>
            </a:r>
            <a:r>
              <a:rPr lang="es-ES" b="0" dirty="0"/>
              <a:t>- </a:t>
            </a:r>
            <a:r>
              <a:rPr lang="es-ES" dirty="0">
                <a:solidFill>
                  <a:srgbClr val="C00000"/>
                </a:solidFill>
              </a:rPr>
              <a:t>VERANO</a:t>
            </a:r>
          </a:p>
          <a:p>
            <a:pPr>
              <a:defRPr sz="1000">
                <a:latin typeface="Open Sans"/>
                <a:ea typeface="Open Sans"/>
                <a:cs typeface="Open Sans"/>
                <a:sym typeface="Open Sans"/>
              </a:defRPr>
            </a:pPr>
            <a:r>
              <a:rPr lang="es-ES" dirty="0"/>
              <a:t>Factores Climáticos Clave: Atlanta, Georgia</a:t>
            </a:r>
          </a:p>
        </p:txBody>
      </p:sp>
      <p:sp>
        <p:nvSpPr>
          <p:cNvPr id="585" name="Shape 585"/>
          <p:cNvSpPr/>
          <p:nvPr/>
        </p:nvSpPr>
        <p:spPr>
          <a:xfrm>
            <a:off x="10392374" y="3353673"/>
            <a:ext cx="725013" cy="396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atin typeface="Open Sans Light"/>
                <a:ea typeface="Open Sans Light"/>
                <a:cs typeface="Open Sans Light"/>
                <a:sym typeface="Open Sans Light"/>
              </a:defRPr>
            </a:lvl1pPr>
          </a:lstStyle>
          <a:p>
            <a:r>
              <a:rPr lang="es-ES" dirty="0"/>
              <a:t>300 </a:t>
            </a:r>
            <a:r>
              <a:rPr lang="es-ES" dirty="0" err="1"/>
              <a:t>kWh</a:t>
            </a:r>
            <a:r>
              <a:rPr lang="es-ES" dirty="0"/>
              <a:t>/m²</a:t>
            </a:r>
          </a:p>
        </p:txBody>
      </p:sp>
      <p:sp>
        <p:nvSpPr>
          <p:cNvPr id="586" name="Shape 586"/>
          <p:cNvSpPr/>
          <p:nvPr/>
        </p:nvSpPr>
        <p:spPr>
          <a:xfrm>
            <a:off x="8029357" y="3657076"/>
            <a:ext cx="725013" cy="3962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atin typeface="Open Sans Light"/>
                <a:ea typeface="Open Sans Light"/>
                <a:cs typeface="Open Sans Light"/>
                <a:sym typeface="Open Sans Light"/>
              </a:defRPr>
            </a:lvl1pPr>
          </a:lstStyle>
          <a:p>
            <a:r>
              <a:rPr lang="es-ES" dirty="0"/>
              <a:t>357 </a:t>
            </a:r>
            <a:r>
              <a:rPr lang="es-ES" dirty="0" err="1"/>
              <a:t>kWh</a:t>
            </a:r>
            <a:r>
              <a:rPr lang="es-ES" dirty="0"/>
              <a:t>/m²</a:t>
            </a:r>
          </a:p>
        </p:txBody>
      </p:sp>
      <p:sp>
        <p:nvSpPr>
          <p:cNvPr id="587" name="Shape 587"/>
          <p:cNvSpPr/>
          <p:nvPr/>
        </p:nvSpPr>
        <p:spPr>
          <a:xfrm>
            <a:off x="8164007" y="2652666"/>
            <a:ext cx="725013" cy="396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atin typeface="Open Sans Light"/>
                <a:ea typeface="Open Sans Light"/>
                <a:cs typeface="Open Sans Light"/>
                <a:sym typeface="Open Sans Light"/>
              </a:defRPr>
            </a:lvl1pPr>
          </a:lstStyle>
          <a:p>
            <a:r>
              <a:rPr lang="es-ES" dirty="0"/>
              <a:t>191 </a:t>
            </a:r>
            <a:r>
              <a:rPr lang="es-ES" dirty="0" err="1"/>
              <a:t>kWh</a:t>
            </a:r>
            <a:r>
              <a:rPr lang="es-ES" dirty="0"/>
              <a:t>/m²</a:t>
            </a:r>
          </a:p>
        </p:txBody>
      </p:sp>
      <p:sp>
        <p:nvSpPr>
          <p:cNvPr id="588" name="Shape 588"/>
          <p:cNvSpPr/>
          <p:nvPr/>
        </p:nvSpPr>
        <p:spPr>
          <a:xfrm>
            <a:off x="10254264" y="2543399"/>
            <a:ext cx="725013" cy="396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atin typeface="Open Sans Light"/>
                <a:ea typeface="Open Sans Light"/>
                <a:cs typeface="Open Sans Light"/>
                <a:sym typeface="Open Sans Light"/>
              </a:defRPr>
            </a:lvl1pPr>
          </a:lstStyle>
          <a:p>
            <a:r>
              <a:rPr lang="es-ES" dirty="0"/>
              <a:t>367 </a:t>
            </a:r>
            <a:r>
              <a:rPr lang="es-ES" dirty="0" err="1"/>
              <a:t>kWh</a:t>
            </a:r>
            <a:r>
              <a:rPr lang="es-ES" dirty="0"/>
              <a:t>/m²</a:t>
            </a:r>
          </a:p>
        </p:txBody>
      </p:sp>
      <p:sp>
        <p:nvSpPr>
          <p:cNvPr id="589" name="Shape 589"/>
          <p:cNvSpPr/>
          <p:nvPr/>
        </p:nvSpPr>
        <p:spPr>
          <a:xfrm>
            <a:off x="4591923" y="3380562"/>
            <a:ext cx="318907" cy="1966158"/>
          </a:xfrm>
          <a:prstGeom prst="line">
            <a:avLst/>
          </a:prstGeom>
          <a:ln w="19050" cap="rnd">
            <a:solidFill>
              <a:srgbClr val="000000"/>
            </a:solidFill>
            <a:prstDash val="sysDot"/>
            <a:miter/>
            <a:tailEnd type="triangle"/>
          </a:ln>
        </p:spPr>
        <p:txBody>
          <a:bodyPr lIns="45719" rIns="45719"/>
          <a:lstStyle/>
          <a:p>
            <a:endParaRPr lang="es-ES" dirty="0"/>
          </a:p>
        </p:txBody>
      </p:sp>
      <p:sp>
        <p:nvSpPr>
          <p:cNvPr id="590" name="Shape 590"/>
          <p:cNvSpPr/>
          <p:nvPr/>
        </p:nvSpPr>
        <p:spPr>
          <a:xfrm flipV="1">
            <a:off x="4591923" y="3052777"/>
            <a:ext cx="1961276" cy="337947"/>
          </a:xfrm>
          <a:prstGeom prst="line">
            <a:avLst/>
          </a:prstGeom>
          <a:ln w="19050" cap="rnd">
            <a:solidFill>
              <a:srgbClr val="000000"/>
            </a:solidFill>
            <a:prstDash val="sysDot"/>
            <a:miter/>
            <a:tailEnd type="triangle"/>
          </a:ln>
        </p:spPr>
        <p:txBody>
          <a:bodyPr lIns="45719" rIns="45719"/>
          <a:lstStyle/>
          <a:p>
            <a:endParaRPr lang="es-ES" dirty="0"/>
          </a:p>
        </p:txBody>
      </p:sp>
      <p:sp>
        <p:nvSpPr>
          <p:cNvPr id="591" name="Shape 591"/>
          <p:cNvSpPr/>
          <p:nvPr/>
        </p:nvSpPr>
        <p:spPr>
          <a:xfrm flipH="1">
            <a:off x="2555239" y="3390722"/>
            <a:ext cx="2036686" cy="383718"/>
          </a:xfrm>
          <a:prstGeom prst="line">
            <a:avLst/>
          </a:prstGeom>
          <a:ln w="19050" cap="rnd">
            <a:solidFill>
              <a:srgbClr val="000000"/>
            </a:solidFill>
            <a:prstDash val="sysDot"/>
            <a:miter/>
            <a:tailEnd type="triangle"/>
          </a:ln>
        </p:spPr>
        <p:txBody>
          <a:bodyPr lIns="45719" rIns="45719"/>
          <a:lstStyle/>
          <a:p>
            <a:endParaRPr lang="es-ES" dirty="0"/>
          </a:p>
        </p:txBody>
      </p:sp>
      <p:sp>
        <p:nvSpPr>
          <p:cNvPr id="592" name="Shape 592"/>
          <p:cNvSpPr/>
          <p:nvPr/>
        </p:nvSpPr>
        <p:spPr>
          <a:xfrm flipH="1" flipV="1">
            <a:off x="4230623" y="1417640"/>
            <a:ext cx="361301" cy="1960899"/>
          </a:xfrm>
          <a:prstGeom prst="line">
            <a:avLst/>
          </a:prstGeom>
          <a:ln w="19050" cap="rnd">
            <a:solidFill>
              <a:srgbClr val="000000"/>
            </a:solidFill>
            <a:prstDash val="sysDot"/>
            <a:miter/>
            <a:tailEnd type="triangle"/>
          </a:ln>
        </p:spPr>
        <p:txBody>
          <a:bodyPr lIns="45719" rIns="45719"/>
          <a:lstStyle/>
          <a:p>
            <a:endParaRPr lang="es-ES" dirty="0"/>
          </a:p>
        </p:txBody>
      </p:sp>
      <p:sp>
        <p:nvSpPr>
          <p:cNvPr id="593" name="Shape 593"/>
          <p:cNvSpPr/>
          <p:nvPr/>
        </p:nvSpPr>
        <p:spPr>
          <a:xfrm>
            <a:off x="3890805" y="1463792"/>
            <a:ext cx="725013" cy="396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atin typeface="Open Sans Light"/>
                <a:ea typeface="Open Sans Light"/>
                <a:cs typeface="Open Sans Light"/>
                <a:sym typeface="Open Sans Light"/>
              </a:defRPr>
            </a:lvl1pPr>
          </a:lstStyle>
          <a:p>
            <a:r>
              <a:rPr lang="es-ES" dirty="0"/>
              <a:t>191 </a:t>
            </a:r>
            <a:r>
              <a:rPr lang="es-ES" dirty="0" err="1"/>
              <a:t>kWh</a:t>
            </a:r>
            <a:r>
              <a:rPr lang="es-ES" dirty="0"/>
              <a:t>/m²</a:t>
            </a:r>
          </a:p>
        </p:txBody>
      </p:sp>
      <p:sp>
        <p:nvSpPr>
          <p:cNvPr id="594" name="Shape 594"/>
          <p:cNvSpPr/>
          <p:nvPr/>
        </p:nvSpPr>
        <p:spPr>
          <a:xfrm>
            <a:off x="6460261" y="2852721"/>
            <a:ext cx="725013" cy="396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atin typeface="Open Sans Light"/>
                <a:ea typeface="Open Sans Light"/>
                <a:cs typeface="Open Sans Light"/>
                <a:sym typeface="Open Sans Light"/>
              </a:defRPr>
            </a:lvl1pPr>
          </a:lstStyle>
          <a:p>
            <a:r>
              <a:rPr lang="es-ES" dirty="0"/>
              <a:t>367 </a:t>
            </a:r>
            <a:r>
              <a:rPr lang="es-ES" dirty="0" err="1"/>
              <a:t>kWh</a:t>
            </a:r>
            <a:r>
              <a:rPr lang="es-ES" dirty="0"/>
              <a:t>/m²</a:t>
            </a:r>
          </a:p>
        </p:txBody>
      </p:sp>
      <p:sp>
        <p:nvSpPr>
          <p:cNvPr id="595" name="Shape 595"/>
          <p:cNvSpPr/>
          <p:nvPr/>
        </p:nvSpPr>
        <p:spPr>
          <a:xfrm>
            <a:off x="4921703" y="5191545"/>
            <a:ext cx="725013" cy="396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atin typeface="Open Sans Light"/>
                <a:ea typeface="Open Sans Light"/>
                <a:cs typeface="Open Sans Light"/>
                <a:sym typeface="Open Sans Light"/>
              </a:defRPr>
            </a:lvl1pPr>
          </a:lstStyle>
          <a:p>
            <a:r>
              <a:rPr lang="es-ES" dirty="0"/>
              <a:t>300 </a:t>
            </a:r>
            <a:r>
              <a:rPr lang="es-ES" dirty="0" err="1"/>
              <a:t>kWh</a:t>
            </a:r>
            <a:r>
              <a:rPr lang="es-ES" dirty="0"/>
              <a:t>/m²</a:t>
            </a:r>
          </a:p>
        </p:txBody>
      </p:sp>
      <p:sp>
        <p:nvSpPr>
          <p:cNvPr id="596" name="Shape 596"/>
          <p:cNvSpPr/>
          <p:nvPr/>
        </p:nvSpPr>
        <p:spPr>
          <a:xfrm>
            <a:off x="2138284" y="3600368"/>
            <a:ext cx="725013" cy="396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atin typeface="Open Sans Light"/>
                <a:ea typeface="Open Sans Light"/>
                <a:cs typeface="Open Sans Light"/>
                <a:sym typeface="Open Sans Light"/>
              </a:defRPr>
            </a:lvl1pPr>
          </a:lstStyle>
          <a:p>
            <a:r>
              <a:rPr lang="es-ES" dirty="0"/>
              <a:t>357 </a:t>
            </a:r>
            <a:r>
              <a:rPr lang="es-ES" dirty="0" err="1"/>
              <a:t>kWh</a:t>
            </a:r>
            <a:r>
              <a:rPr lang="es-ES" dirty="0"/>
              <a:t>/m²</a:t>
            </a:r>
          </a:p>
        </p:txBody>
      </p:sp>
      <p:grpSp>
        <p:nvGrpSpPr>
          <p:cNvPr id="602" name="Group 602"/>
          <p:cNvGrpSpPr/>
          <p:nvPr/>
        </p:nvGrpSpPr>
        <p:grpSpPr>
          <a:xfrm>
            <a:off x="5932563" y="4378823"/>
            <a:ext cx="2407001" cy="1963174"/>
            <a:chOff x="0" y="0"/>
            <a:chExt cx="2407000" cy="1963173"/>
          </a:xfrm>
        </p:grpSpPr>
        <p:pic>
          <p:nvPicPr>
            <p:cNvPr id="597" name="image7.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1759" y="218409"/>
              <a:ext cx="1652443" cy="1624036"/>
            </a:xfrm>
            <a:prstGeom prst="rect">
              <a:avLst/>
            </a:prstGeom>
            <a:ln w="12700" cap="flat">
              <a:noFill/>
              <a:miter lim="400000"/>
            </a:ln>
            <a:effectLst/>
          </p:spPr>
        </p:pic>
        <p:sp>
          <p:nvSpPr>
            <p:cNvPr id="598" name="Shape 598"/>
            <p:cNvSpPr/>
            <p:nvPr/>
          </p:nvSpPr>
          <p:spPr>
            <a:xfrm>
              <a:off x="1835436" y="784206"/>
              <a:ext cx="571565" cy="243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1000">
                  <a:latin typeface="Open Sans Light"/>
                  <a:ea typeface="Open Sans Light"/>
                  <a:cs typeface="Open Sans Light"/>
                  <a:sym typeface="Open Sans Light"/>
                </a:defRPr>
              </a:lvl1pPr>
            </a:lstStyle>
            <a:p>
              <a:r>
                <a:rPr lang="es-ES" dirty="0"/>
                <a:t>80°</a:t>
              </a:r>
            </a:p>
          </p:txBody>
        </p:sp>
        <p:sp>
          <p:nvSpPr>
            <p:cNvPr id="599" name="Shape 599"/>
            <p:cNvSpPr/>
            <p:nvPr/>
          </p:nvSpPr>
          <p:spPr>
            <a:xfrm>
              <a:off x="1132296" y="1719333"/>
              <a:ext cx="571565" cy="243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1000">
                  <a:latin typeface="Open Sans Light"/>
                  <a:ea typeface="Open Sans Light"/>
                  <a:cs typeface="Open Sans Light"/>
                  <a:sym typeface="Open Sans Light"/>
                </a:defRPr>
              </a:lvl1pPr>
            </a:lstStyle>
            <a:p>
              <a:r>
                <a:rPr lang="es-ES" dirty="0"/>
                <a:t>170°</a:t>
              </a:r>
            </a:p>
          </p:txBody>
        </p:sp>
        <p:sp>
          <p:nvSpPr>
            <p:cNvPr id="600" name="Shape 600"/>
            <p:cNvSpPr/>
            <p:nvPr/>
          </p:nvSpPr>
          <p:spPr>
            <a:xfrm>
              <a:off x="0" y="1030427"/>
              <a:ext cx="571564" cy="243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1000">
                  <a:latin typeface="Open Sans Light"/>
                  <a:ea typeface="Open Sans Light"/>
                  <a:cs typeface="Open Sans Light"/>
                  <a:sym typeface="Open Sans Light"/>
                </a:defRPr>
              </a:lvl1pPr>
            </a:lstStyle>
            <a:p>
              <a:r>
                <a:rPr lang="es-ES" dirty="0"/>
                <a:t>260°</a:t>
              </a:r>
            </a:p>
          </p:txBody>
        </p:sp>
        <p:sp>
          <p:nvSpPr>
            <p:cNvPr id="601" name="Shape 601"/>
            <p:cNvSpPr/>
            <p:nvPr/>
          </p:nvSpPr>
          <p:spPr>
            <a:xfrm>
              <a:off x="733833" y="0"/>
              <a:ext cx="571565" cy="2438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1000">
                  <a:latin typeface="Open Sans Light"/>
                  <a:ea typeface="Open Sans Light"/>
                  <a:cs typeface="Open Sans Light"/>
                  <a:sym typeface="Open Sans Light"/>
                </a:defRPr>
              </a:lvl1pPr>
            </a:lstStyle>
            <a:p>
              <a:r>
                <a:rPr lang="es-ES" dirty="0"/>
                <a:t>350°</a:t>
              </a:r>
            </a:p>
          </p:txBody>
        </p:sp>
      </p:grpSp>
    </p:spTree>
    <p:extLst>
      <p:ext uri="{BB962C8B-B14F-4D97-AF65-F5344CB8AC3E}">
        <p14:creationId xmlns:p14="http://schemas.microsoft.com/office/powerpoint/2010/main" val="46120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6" name="Table 606"/>
          <p:cNvGraphicFramePr/>
          <p:nvPr>
            <p:extLst>
              <p:ext uri="{D42A27DB-BD31-4B8C-83A1-F6EECF244321}">
                <p14:modId xmlns:p14="http://schemas.microsoft.com/office/powerpoint/2010/main" val="425597380"/>
              </p:ext>
            </p:extLst>
          </p:nvPr>
        </p:nvGraphicFramePr>
        <p:xfrm>
          <a:off x="3445145" y="6090100"/>
          <a:ext cx="8893488" cy="431016"/>
        </p:xfrm>
        <a:graphic>
          <a:graphicData uri="http://schemas.openxmlformats.org/drawingml/2006/table">
            <a:tbl>
              <a:tblPr/>
              <a:tblGrid>
                <a:gridCol w="3974080">
                  <a:extLst>
                    <a:ext uri="{9D8B030D-6E8A-4147-A177-3AD203B41FA5}">
                      <a16:colId xmlns:a16="http://schemas.microsoft.com/office/drawing/2014/main" val="20000"/>
                    </a:ext>
                  </a:extLst>
                </a:gridCol>
                <a:gridCol w="101600">
                  <a:extLst>
                    <a:ext uri="{9D8B030D-6E8A-4147-A177-3AD203B41FA5}">
                      <a16:colId xmlns:a16="http://schemas.microsoft.com/office/drawing/2014/main" val="20001"/>
                    </a:ext>
                  </a:extLst>
                </a:gridCol>
                <a:gridCol w="4817808">
                  <a:extLst>
                    <a:ext uri="{9D8B030D-6E8A-4147-A177-3AD203B41FA5}">
                      <a16:colId xmlns:a16="http://schemas.microsoft.com/office/drawing/2014/main" val="20002"/>
                    </a:ext>
                  </a:extLst>
                </a:gridCol>
              </a:tblGrid>
              <a:tr h="168126">
                <a:tc>
                  <a:txBody>
                    <a:bodyPr/>
                    <a:lstStyle/>
                    <a:p>
                      <a:r>
                        <a:rPr sz="800" dirty="0">
                          <a:latin typeface="Open Sans"/>
                          <a:ea typeface="Open Sans"/>
                          <a:cs typeface="Open Sans"/>
                          <a:sym typeface="Open Sans"/>
                        </a:rPr>
                        <a:t>* </a:t>
                      </a:r>
                      <a:r>
                        <a:rPr lang="es-ES" sz="800" dirty="0">
                          <a:latin typeface="Open Sans"/>
                          <a:ea typeface="Open Sans"/>
                          <a:cs typeface="Open Sans"/>
                          <a:sym typeface="Open Sans"/>
                        </a:rPr>
                        <a:t>Área Total estimada de cubierta usada para paneles FV</a:t>
                      </a:r>
                      <a:r>
                        <a:rPr sz="800" dirty="0">
                          <a:latin typeface="Open Sans"/>
                          <a:ea typeface="Open Sans"/>
                          <a:cs typeface="Open Sans"/>
                          <a:sym typeface="Open Sans"/>
                        </a:rPr>
                        <a:t>  = 27</a:t>
                      </a:r>
                      <a:r>
                        <a:rPr lang="es-ES" sz="800" dirty="0">
                          <a:latin typeface="Open Sans"/>
                          <a:ea typeface="Open Sans"/>
                          <a:cs typeface="Open Sans"/>
                          <a:sym typeface="Open Sans"/>
                        </a:rPr>
                        <a:t>.</a:t>
                      </a:r>
                      <a:r>
                        <a:rPr sz="800" dirty="0">
                          <a:latin typeface="Open Sans"/>
                          <a:ea typeface="Open Sans"/>
                          <a:cs typeface="Open Sans"/>
                          <a:sym typeface="Open Sans"/>
                        </a:rPr>
                        <a:t>017 ft2 (2</a:t>
                      </a:r>
                      <a:r>
                        <a:rPr lang="es-ES" sz="800" dirty="0">
                          <a:latin typeface="Open Sans"/>
                          <a:ea typeface="Open Sans"/>
                          <a:cs typeface="Open Sans"/>
                          <a:sym typeface="Open Sans"/>
                        </a:rPr>
                        <a:t>.</a:t>
                      </a:r>
                      <a:r>
                        <a:rPr sz="800" dirty="0">
                          <a:latin typeface="Open Sans"/>
                          <a:ea typeface="Open Sans"/>
                          <a:cs typeface="Open Sans"/>
                          <a:sym typeface="Open Sans"/>
                        </a:rPr>
                        <a:t>510 m</a:t>
                      </a:r>
                      <a:r>
                        <a:rPr sz="800" baseline="30000" dirty="0">
                          <a:latin typeface="Open Sans"/>
                          <a:ea typeface="Open Sans"/>
                          <a:cs typeface="Open Sans"/>
                          <a:sym typeface="Open Sans"/>
                        </a:rPr>
                        <a:t>2</a:t>
                      </a:r>
                      <a:r>
                        <a:rPr sz="800" dirty="0">
                          <a:latin typeface="Open Sans"/>
                          <a:ea typeface="Open Sans"/>
                          <a:cs typeface="Open Sans"/>
                          <a:sym typeface="Open Sans"/>
                        </a:rPr>
                        <a:t>)</a:t>
                      </a:r>
                    </a:p>
                  </a:txBody>
                  <a:tcPr marL="9525" marR="9525" marT="9525" marB="9525" anchor="b" horzOverflow="overflow">
                    <a:lnL w="12700">
                      <a:miter lim="400000"/>
                    </a:lnL>
                    <a:lnR w="12700">
                      <a:miter lim="400000"/>
                    </a:lnR>
                    <a:lnT w="12700">
                      <a:miter lim="400000"/>
                    </a:lnT>
                    <a:lnB w="12700">
                      <a:miter lim="400000"/>
                    </a:lnB>
                    <a:solidFill>
                      <a:srgbClr val="FFFFFF"/>
                    </a:solidFill>
                  </a:tcPr>
                </a:tc>
                <a:tc>
                  <a:txBody>
                    <a:bodyPr/>
                    <a:lstStyle/>
                    <a:p>
                      <a:pPr>
                        <a:defRPr sz="800">
                          <a:latin typeface="Calibri"/>
                          <a:ea typeface="Calibri"/>
                          <a:cs typeface="Calibri"/>
                          <a:sym typeface="Calibri"/>
                        </a:defRPr>
                      </a:pPr>
                      <a:endParaRPr/>
                    </a:p>
                  </a:txBody>
                  <a:tcPr marL="9525" marR="9525" marT="9525" marB="9525" anchor="b" horzOverflow="overflow">
                    <a:lnL w="12700">
                      <a:miter lim="400000"/>
                    </a:lnL>
                    <a:lnR w="12700">
                      <a:miter lim="400000"/>
                    </a:lnR>
                    <a:lnT w="12700">
                      <a:miter lim="400000"/>
                    </a:lnT>
                    <a:lnB w="12700">
                      <a:miter lim="400000"/>
                    </a:lnB>
                    <a:noFill/>
                  </a:tcPr>
                </a:tc>
                <a:tc>
                  <a:txBody>
                    <a:bodyPr/>
                    <a:lstStyle/>
                    <a:p>
                      <a:pPr>
                        <a:defRPr sz="800">
                          <a:latin typeface="Calibri"/>
                          <a:ea typeface="Calibri"/>
                          <a:cs typeface="Calibri"/>
                          <a:sym typeface="Calibri"/>
                        </a:defRPr>
                      </a:pPr>
                      <a:endParaRPr/>
                    </a:p>
                  </a:txBody>
                  <a:tcPr marL="9525" marR="9525" marT="9525" marB="9525" anchor="b"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0"/>
                  </a:ext>
                </a:extLst>
              </a:tr>
              <a:tr h="193964">
                <a:tc>
                  <a:txBody>
                    <a:bodyPr/>
                    <a:lstStyle/>
                    <a:p>
                      <a:r>
                        <a:rPr sz="800" dirty="0">
                          <a:latin typeface="Open Sans"/>
                          <a:ea typeface="Open Sans"/>
                          <a:cs typeface="Open Sans"/>
                          <a:sym typeface="Open Sans"/>
                        </a:rPr>
                        <a:t>** </a:t>
                      </a:r>
                      <a:r>
                        <a:rPr lang="es-ES" sz="800" dirty="0">
                          <a:latin typeface="Open Sans"/>
                          <a:ea typeface="Open Sans"/>
                          <a:cs typeface="Open Sans"/>
                          <a:sym typeface="Open Sans"/>
                        </a:rPr>
                        <a:t>Superficie utilizada para el cálculo del factor </a:t>
                      </a:r>
                      <a:r>
                        <a:rPr sz="800" dirty="0">
                          <a:latin typeface="Open Sans"/>
                          <a:ea typeface="Open Sans"/>
                          <a:cs typeface="Open Sans"/>
                          <a:sym typeface="Open Sans"/>
                        </a:rPr>
                        <a:t>EUI:  68</a:t>
                      </a:r>
                      <a:r>
                        <a:rPr lang="es-ES" sz="800" dirty="0">
                          <a:latin typeface="Open Sans"/>
                          <a:ea typeface="Open Sans"/>
                          <a:cs typeface="Open Sans"/>
                          <a:sym typeface="Open Sans"/>
                        </a:rPr>
                        <a:t>.</a:t>
                      </a:r>
                      <a:r>
                        <a:rPr sz="800" dirty="0">
                          <a:latin typeface="Open Sans"/>
                          <a:ea typeface="Open Sans"/>
                          <a:cs typeface="Open Sans"/>
                          <a:sym typeface="Open Sans"/>
                        </a:rPr>
                        <a:t>118 ft2 (6</a:t>
                      </a:r>
                      <a:r>
                        <a:rPr lang="es-ES" sz="800" dirty="0">
                          <a:latin typeface="Open Sans"/>
                          <a:ea typeface="Open Sans"/>
                          <a:cs typeface="Open Sans"/>
                          <a:sym typeface="Open Sans"/>
                        </a:rPr>
                        <a:t>.</a:t>
                      </a:r>
                      <a:r>
                        <a:rPr sz="800" dirty="0">
                          <a:latin typeface="Open Sans"/>
                          <a:ea typeface="Open Sans"/>
                          <a:cs typeface="Open Sans"/>
                          <a:sym typeface="Open Sans"/>
                        </a:rPr>
                        <a:t>328 </a:t>
                      </a:r>
                      <a:r>
                        <a:rPr lang="es-ES" sz="800" dirty="0">
                          <a:latin typeface="Open Sans"/>
                          <a:ea typeface="Open Sans"/>
                          <a:cs typeface="Open Sans"/>
                          <a:sym typeface="Open Sans"/>
                        </a:rPr>
                        <a:t>m</a:t>
                      </a:r>
                      <a:r>
                        <a:rPr lang="es-ES" sz="800" baseline="30000" dirty="0">
                          <a:latin typeface="Open Sans"/>
                          <a:ea typeface="Open Sans"/>
                          <a:cs typeface="Open Sans"/>
                          <a:sym typeface="Open Sans"/>
                        </a:rPr>
                        <a:t>2</a:t>
                      </a:r>
                      <a:r>
                        <a:rPr lang="es-ES" sz="800" dirty="0">
                          <a:latin typeface="Open Sans"/>
                          <a:ea typeface="Open Sans"/>
                          <a:cs typeface="Open Sans"/>
                          <a:sym typeface="Open Sans"/>
                        </a:rPr>
                        <a:t>)</a:t>
                      </a:r>
                    </a:p>
                    <a:p>
                      <a:r>
                        <a:rPr lang="es-ES" sz="800" dirty="0">
                          <a:latin typeface="Open Sans"/>
                          <a:ea typeface="Open Sans"/>
                          <a:cs typeface="Open Sans"/>
                          <a:sym typeface="Open Sans"/>
                        </a:rPr>
                        <a:t>EUI: “</a:t>
                      </a:r>
                      <a:r>
                        <a:rPr lang="es-ES" sz="800" dirty="0" err="1">
                          <a:latin typeface="Open Sans"/>
                          <a:ea typeface="Open Sans"/>
                          <a:cs typeface="Open Sans"/>
                          <a:sym typeface="Open Sans"/>
                        </a:rPr>
                        <a:t>Energy</a:t>
                      </a:r>
                      <a:r>
                        <a:rPr lang="es-ES" sz="800" dirty="0">
                          <a:latin typeface="Open Sans"/>
                          <a:ea typeface="Open Sans"/>
                          <a:cs typeface="Open Sans"/>
                          <a:sym typeface="Open Sans"/>
                        </a:rPr>
                        <a:t> Use </a:t>
                      </a:r>
                      <a:r>
                        <a:rPr lang="es-ES" sz="800" dirty="0" err="1">
                          <a:latin typeface="Open Sans"/>
                          <a:ea typeface="Open Sans"/>
                          <a:cs typeface="Open Sans"/>
                          <a:sym typeface="Open Sans"/>
                        </a:rPr>
                        <a:t>Intensity</a:t>
                      </a:r>
                      <a:r>
                        <a:rPr lang="es-ES" sz="800" dirty="0">
                          <a:latin typeface="Open Sans"/>
                          <a:ea typeface="Open Sans"/>
                          <a:cs typeface="Open Sans"/>
                          <a:sym typeface="Open Sans"/>
                        </a:rPr>
                        <a:t>”: Consumo energético/m</a:t>
                      </a:r>
                      <a:r>
                        <a:rPr lang="es-ES" sz="800" baseline="30000" dirty="0">
                          <a:latin typeface="Open Sans"/>
                          <a:ea typeface="Open Sans"/>
                          <a:cs typeface="Open Sans"/>
                          <a:sym typeface="Open Sans"/>
                        </a:rPr>
                        <a:t>2</a:t>
                      </a:r>
                      <a:r>
                        <a:rPr lang="es-ES" sz="800" dirty="0">
                          <a:latin typeface="Open Sans"/>
                          <a:ea typeface="Open Sans"/>
                          <a:cs typeface="Open Sans"/>
                          <a:sym typeface="Open Sans"/>
                        </a:rPr>
                        <a:t>/año</a:t>
                      </a:r>
                      <a:endParaRPr sz="800" dirty="0">
                        <a:latin typeface="Open Sans"/>
                        <a:ea typeface="Open Sans"/>
                        <a:cs typeface="Open Sans"/>
                        <a:sym typeface="Open Sans"/>
                      </a:endParaRPr>
                    </a:p>
                  </a:txBody>
                  <a:tcPr marL="9525" marR="9525" marT="9525" marB="9525" anchor="b" horzOverflow="overflow">
                    <a:lnL w="12700">
                      <a:miter lim="400000"/>
                    </a:lnL>
                    <a:lnR w="12700">
                      <a:miter lim="400000"/>
                    </a:lnR>
                    <a:lnT w="12700">
                      <a:miter lim="400000"/>
                    </a:lnT>
                    <a:lnB w="12700">
                      <a:miter lim="400000"/>
                    </a:lnB>
                    <a:solidFill>
                      <a:srgbClr val="FFFFFF"/>
                    </a:solidFill>
                  </a:tcPr>
                </a:tc>
                <a:tc>
                  <a:txBody>
                    <a:bodyPr/>
                    <a:lstStyle/>
                    <a:p>
                      <a:pPr>
                        <a:defRPr sz="800">
                          <a:latin typeface="Calibri"/>
                          <a:ea typeface="Calibri"/>
                          <a:cs typeface="Calibri"/>
                          <a:sym typeface="Calibri"/>
                        </a:defRPr>
                      </a:pPr>
                      <a:endParaRPr/>
                    </a:p>
                  </a:txBody>
                  <a:tcPr marL="9525" marR="9525" marT="9525" marB="9525" anchor="b" horzOverflow="overflow">
                    <a:lnL w="12700">
                      <a:miter lim="400000"/>
                    </a:lnL>
                    <a:lnR w="12700">
                      <a:miter lim="400000"/>
                    </a:lnR>
                    <a:lnT w="12700">
                      <a:miter lim="400000"/>
                    </a:lnT>
                    <a:lnB w="12700">
                      <a:miter lim="400000"/>
                    </a:lnB>
                    <a:noFill/>
                  </a:tcPr>
                </a:tc>
                <a:tc>
                  <a:txBody>
                    <a:bodyPr/>
                    <a:lstStyle/>
                    <a:p>
                      <a:pPr>
                        <a:defRPr sz="800">
                          <a:latin typeface="Calibri"/>
                          <a:ea typeface="Calibri"/>
                          <a:cs typeface="Calibri"/>
                          <a:sym typeface="Calibri"/>
                        </a:defRPr>
                      </a:pPr>
                      <a:endParaRPr dirty="0"/>
                    </a:p>
                  </a:txBody>
                  <a:tcPr marL="9525" marR="9525" marT="9525" marB="9525" anchor="b"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1"/>
                  </a:ext>
                </a:extLst>
              </a:tr>
            </a:tbl>
          </a:graphicData>
        </a:graphic>
      </p:graphicFrame>
      <p:pic>
        <p:nvPicPr>
          <p:cNvPr id="607" name="image1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3414" y="909490"/>
            <a:ext cx="2092037" cy="813385"/>
          </a:xfrm>
          <a:prstGeom prst="rect">
            <a:avLst/>
          </a:prstGeom>
          <a:ln w="12700">
            <a:miter lim="400000"/>
          </a:ln>
        </p:spPr>
      </p:pic>
      <p:pic>
        <p:nvPicPr>
          <p:cNvPr id="608" name="image1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737" y="926969"/>
            <a:ext cx="2088691" cy="813385"/>
          </a:xfrm>
          <a:prstGeom prst="rect">
            <a:avLst/>
          </a:prstGeom>
          <a:ln w="12700">
            <a:miter lim="400000"/>
          </a:ln>
        </p:spPr>
      </p:pic>
      <p:pic>
        <p:nvPicPr>
          <p:cNvPr id="609" name="image15.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2763" y="902894"/>
            <a:ext cx="2091034" cy="836414"/>
          </a:xfrm>
          <a:prstGeom prst="rect">
            <a:avLst/>
          </a:prstGeom>
          <a:ln w="12700">
            <a:miter lim="400000"/>
          </a:ln>
        </p:spPr>
      </p:pic>
      <p:graphicFrame>
        <p:nvGraphicFramePr>
          <p:cNvPr id="610" name="Table 610"/>
          <p:cNvGraphicFramePr/>
          <p:nvPr>
            <p:extLst>
              <p:ext uri="{D42A27DB-BD31-4B8C-83A1-F6EECF244321}">
                <p14:modId xmlns:p14="http://schemas.microsoft.com/office/powerpoint/2010/main" val="3057169520"/>
              </p:ext>
            </p:extLst>
          </p:nvPr>
        </p:nvGraphicFramePr>
        <p:xfrm>
          <a:off x="3488601" y="1821119"/>
          <a:ext cx="8450713" cy="4239663"/>
        </p:xfrm>
        <a:graphic>
          <a:graphicData uri="http://schemas.openxmlformats.org/drawingml/2006/table">
            <a:tbl>
              <a:tblPr/>
              <a:tblGrid>
                <a:gridCol w="1194485">
                  <a:extLst>
                    <a:ext uri="{9D8B030D-6E8A-4147-A177-3AD203B41FA5}">
                      <a16:colId xmlns:a16="http://schemas.microsoft.com/office/drawing/2014/main" val="20000"/>
                    </a:ext>
                  </a:extLst>
                </a:gridCol>
                <a:gridCol w="658643">
                  <a:extLst>
                    <a:ext uri="{9D8B030D-6E8A-4147-A177-3AD203B41FA5}">
                      <a16:colId xmlns:a16="http://schemas.microsoft.com/office/drawing/2014/main" val="20001"/>
                    </a:ext>
                  </a:extLst>
                </a:gridCol>
                <a:gridCol w="2199195">
                  <a:extLst>
                    <a:ext uri="{9D8B030D-6E8A-4147-A177-3AD203B41FA5}">
                      <a16:colId xmlns:a16="http://schemas.microsoft.com/office/drawing/2014/main" val="20002"/>
                    </a:ext>
                  </a:extLst>
                </a:gridCol>
                <a:gridCol w="2199195">
                  <a:extLst>
                    <a:ext uri="{9D8B030D-6E8A-4147-A177-3AD203B41FA5}">
                      <a16:colId xmlns:a16="http://schemas.microsoft.com/office/drawing/2014/main" val="20003"/>
                    </a:ext>
                  </a:extLst>
                </a:gridCol>
                <a:gridCol w="2199195">
                  <a:extLst>
                    <a:ext uri="{9D8B030D-6E8A-4147-A177-3AD203B41FA5}">
                      <a16:colId xmlns:a16="http://schemas.microsoft.com/office/drawing/2014/main" val="20004"/>
                    </a:ext>
                  </a:extLst>
                </a:gridCol>
              </a:tblGrid>
              <a:tr h="200025">
                <a:tc>
                  <a:txBody>
                    <a:bodyPr/>
                    <a:lstStyle/>
                    <a:p>
                      <a:r>
                        <a:rPr sz="900" dirty="0">
                          <a:latin typeface="Open Sans Light"/>
                          <a:ea typeface="Open Sans Light"/>
                          <a:cs typeface="Open Sans Light"/>
                          <a:sym typeface="Open Sans Light"/>
                        </a:rPr>
                        <a:t> </a:t>
                      </a:r>
                    </a:p>
                  </a:txBody>
                  <a:tcPr marL="9525" marR="9525" marT="9525" marB="9525" anchor="b" horzOverflow="overflow">
                    <a:lnL w="12700">
                      <a:miter lim="400000"/>
                    </a:lnL>
                    <a:lnR w="12700">
                      <a:miter lim="400000"/>
                    </a:lnR>
                    <a:lnT w="6350">
                      <a:solidFill>
                        <a:srgbClr val="000000"/>
                      </a:solidFill>
                    </a:lnT>
                    <a:lnB w="6350">
                      <a:solidFill>
                        <a:srgbClr val="000000"/>
                      </a:solidFill>
                    </a:lnB>
                    <a:solidFill>
                      <a:srgbClr val="F2F2F2"/>
                    </a:solidFill>
                  </a:tcPr>
                </a:tc>
                <a:tc>
                  <a:txBody>
                    <a:bodyPr/>
                    <a:lstStyle/>
                    <a:p>
                      <a:r>
                        <a:rPr sz="900">
                          <a:latin typeface="Open Sans Light"/>
                          <a:ea typeface="Open Sans Light"/>
                          <a:cs typeface="Open Sans Light"/>
                          <a:sym typeface="Open Sans Light"/>
                        </a:rPr>
                        <a:t> </a:t>
                      </a:r>
                    </a:p>
                  </a:txBody>
                  <a:tcPr marL="9525" marR="9525" marT="9525" marB="9525" anchor="b" horzOverflow="overflow">
                    <a:lnL w="12700">
                      <a:miter lim="400000"/>
                    </a:lnL>
                    <a:lnR w="6350">
                      <a:solidFill>
                        <a:srgbClr val="000000"/>
                      </a:solidFill>
                    </a:lnR>
                    <a:lnT w="6350">
                      <a:solidFill>
                        <a:srgbClr val="000000"/>
                      </a:solidFill>
                    </a:lnT>
                    <a:lnB w="6350">
                      <a:solidFill>
                        <a:srgbClr val="000000"/>
                      </a:solidFill>
                    </a:lnB>
                    <a:solidFill>
                      <a:srgbClr val="F2F2F2"/>
                    </a:solidFill>
                  </a:tcPr>
                </a:tc>
                <a:tc>
                  <a:txBody>
                    <a:bodyPr/>
                    <a:lstStyle/>
                    <a:p>
                      <a:pPr algn="ctr"/>
                      <a:r>
                        <a:rPr lang="es-ES" sz="1000" b="1" dirty="0">
                          <a:latin typeface="Open Sans"/>
                          <a:ea typeface="Open Sans"/>
                          <a:cs typeface="Open Sans"/>
                          <a:sym typeface="Open Sans"/>
                        </a:rPr>
                        <a:t>Opción</a:t>
                      </a:r>
                      <a:r>
                        <a:rPr sz="1000" b="1" dirty="0">
                          <a:latin typeface="Open Sans"/>
                          <a:ea typeface="Open Sans"/>
                          <a:cs typeface="Open Sans"/>
                          <a:sym typeface="Open Sans"/>
                        </a:rPr>
                        <a:t> 1</a:t>
                      </a:r>
                    </a:p>
                  </a:txBody>
                  <a:tcPr marL="9525" marR="9525" marT="9525" marB="9525" anchor="b" horzOverflow="overflow">
                    <a:lnL w="6350">
                      <a:solidFill>
                        <a:srgbClr val="000000"/>
                      </a:solidFill>
                    </a:lnL>
                    <a:lnR w="6350">
                      <a:solidFill>
                        <a:srgbClr val="000000"/>
                      </a:solidFill>
                    </a:lnR>
                    <a:lnT w="6350">
                      <a:solidFill>
                        <a:srgbClr val="000000"/>
                      </a:solidFill>
                    </a:lnT>
                    <a:lnB w="6350">
                      <a:solidFill>
                        <a:srgbClr val="000000"/>
                      </a:solidFill>
                    </a:lnB>
                    <a:solidFill>
                      <a:srgbClr val="F2F2F2"/>
                    </a:solidFill>
                  </a:tcPr>
                </a:tc>
                <a:tc>
                  <a:txBody>
                    <a:bodyPr/>
                    <a:lstStyle/>
                    <a:p>
                      <a:pPr algn="ctr"/>
                      <a:r>
                        <a:rPr lang="es-ES" sz="1000" b="1" dirty="0">
                          <a:latin typeface="Open Sans"/>
                          <a:ea typeface="Open Sans"/>
                          <a:cs typeface="Open Sans"/>
                          <a:sym typeface="Open Sans"/>
                        </a:rPr>
                        <a:t>Opción</a:t>
                      </a:r>
                      <a:r>
                        <a:rPr sz="1000" b="1" dirty="0">
                          <a:latin typeface="Open Sans"/>
                          <a:ea typeface="Open Sans"/>
                          <a:cs typeface="Open Sans"/>
                          <a:sym typeface="Open Sans"/>
                        </a:rPr>
                        <a:t> 2</a:t>
                      </a:r>
                    </a:p>
                  </a:txBody>
                  <a:tcPr marL="9525" marR="9525" marT="9525" marB="9525" anchor="b" horzOverflow="overflow">
                    <a:lnL w="6350">
                      <a:solidFill>
                        <a:srgbClr val="000000"/>
                      </a:solidFill>
                    </a:lnL>
                    <a:lnR w="6350">
                      <a:solidFill>
                        <a:srgbClr val="000000"/>
                      </a:solidFill>
                    </a:lnR>
                    <a:lnT w="6350">
                      <a:solidFill>
                        <a:srgbClr val="000000"/>
                      </a:solidFill>
                    </a:lnT>
                    <a:lnB w="6350">
                      <a:solidFill>
                        <a:srgbClr val="000000"/>
                      </a:solidFill>
                    </a:lnB>
                    <a:solidFill>
                      <a:srgbClr val="F2F2F2"/>
                    </a:solidFill>
                  </a:tcPr>
                </a:tc>
                <a:tc>
                  <a:txBody>
                    <a:bodyPr/>
                    <a:lstStyle/>
                    <a:p>
                      <a:pPr algn="ctr"/>
                      <a:r>
                        <a:rPr lang="es-ES" sz="1000" b="1" dirty="0">
                          <a:latin typeface="Open Sans"/>
                          <a:ea typeface="Open Sans"/>
                          <a:cs typeface="Open Sans"/>
                          <a:sym typeface="Open Sans"/>
                        </a:rPr>
                        <a:t>Opción</a:t>
                      </a:r>
                      <a:r>
                        <a:rPr sz="1000" b="1" dirty="0">
                          <a:latin typeface="Open Sans"/>
                          <a:ea typeface="Open Sans"/>
                          <a:cs typeface="Open Sans"/>
                          <a:sym typeface="Open Sans"/>
                        </a:rPr>
                        <a:t> 3</a:t>
                      </a:r>
                    </a:p>
                  </a:txBody>
                  <a:tcPr marL="9525" marR="9525" marT="9525" marB="9525" anchor="b" horzOverflow="overflow">
                    <a:lnL w="6350">
                      <a:solidFill>
                        <a:srgbClr val="000000"/>
                      </a:solidFill>
                    </a:lnL>
                    <a:lnR w="6350">
                      <a:solidFill>
                        <a:srgbClr val="000000"/>
                      </a:solidFill>
                    </a:lnR>
                    <a:lnT w="6350">
                      <a:solidFill>
                        <a:srgbClr val="000000"/>
                      </a:solidFill>
                    </a:lnT>
                    <a:lnB w="6350">
                      <a:solidFill>
                        <a:srgbClr val="000000"/>
                      </a:solidFill>
                    </a:lnB>
                    <a:solidFill>
                      <a:srgbClr val="F2F2F2"/>
                    </a:solidFill>
                  </a:tcPr>
                </a:tc>
                <a:extLst>
                  <a:ext uri="{0D108BD9-81ED-4DB2-BD59-A6C34878D82A}">
                    <a16:rowId xmlns:a16="http://schemas.microsoft.com/office/drawing/2014/main" val="10000"/>
                  </a:ext>
                </a:extLst>
              </a:tr>
              <a:tr h="190500">
                <a:tc>
                  <a:txBody>
                    <a:bodyPr/>
                    <a:lstStyle/>
                    <a:p>
                      <a:pPr algn="r"/>
                      <a:r>
                        <a:rPr lang="es-ES" sz="900" dirty="0">
                          <a:latin typeface="Open Sans"/>
                          <a:ea typeface="Open Sans"/>
                          <a:cs typeface="Open Sans"/>
                          <a:sym typeface="Open Sans"/>
                        </a:rPr>
                        <a:t>Radiación Solar Anual</a:t>
                      </a:r>
                      <a:endParaRPr sz="900" dirty="0">
                        <a:latin typeface="Open Sans"/>
                        <a:ea typeface="Open Sans"/>
                        <a:cs typeface="Open Sans"/>
                        <a:sym typeface="Open Sans"/>
                      </a:endParaRPr>
                    </a:p>
                  </a:txBody>
                  <a:tcPr marL="9525" marR="9525" marT="9525" marB="9525" anchor="b" horzOverflow="overflow">
                    <a:lnL w="12700">
                      <a:miter lim="400000"/>
                    </a:lnL>
                    <a:lnR w="12700">
                      <a:miter lim="400000"/>
                    </a:lnR>
                    <a:lnT w="6350">
                      <a:solidFill>
                        <a:srgbClr val="000000"/>
                      </a:solidFill>
                    </a:lnT>
                    <a:lnB w="6350">
                      <a:solidFill>
                        <a:srgbClr val="000000"/>
                      </a:solidFill>
                      <a:prstDash val="dot"/>
                    </a:lnB>
                    <a:solidFill>
                      <a:srgbClr val="FFFFFF"/>
                    </a:solidFill>
                  </a:tcPr>
                </a:tc>
                <a:tc>
                  <a:txBody>
                    <a:bodyPr/>
                    <a:lstStyle/>
                    <a:p>
                      <a:pPr algn="l"/>
                      <a:r>
                        <a:rPr lang="es-ES" sz="900" dirty="0">
                          <a:latin typeface="Open Sans Light"/>
                          <a:ea typeface="Open Sans Light"/>
                          <a:cs typeface="Open Sans Light"/>
                          <a:sym typeface="Open Sans Light"/>
                        </a:rPr>
                        <a:t> </a:t>
                      </a:r>
                      <a:r>
                        <a:rPr sz="900" dirty="0">
                          <a:latin typeface="Open Sans Light"/>
                          <a:ea typeface="Open Sans Light"/>
                          <a:cs typeface="Open Sans Light"/>
                          <a:sym typeface="Open Sans Light"/>
                        </a:rPr>
                        <a:t>(kWh/m</a:t>
                      </a:r>
                      <a:r>
                        <a:rPr sz="900" baseline="30000" dirty="0">
                          <a:latin typeface="Open Sans Light"/>
                          <a:ea typeface="Open Sans Light"/>
                          <a:cs typeface="Open Sans Light"/>
                          <a:sym typeface="Open Sans Light"/>
                        </a:rPr>
                        <a:t>2</a:t>
                      </a:r>
                      <a:r>
                        <a:rPr sz="900" dirty="0">
                          <a:latin typeface="Open Sans Light"/>
                          <a:ea typeface="Open Sans Light"/>
                          <a:cs typeface="Open Sans Light"/>
                          <a:sym typeface="Open Sans Light"/>
                        </a:rPr>
                        <a:t>)</a:t>
                      </a:r>
                    </a:p>
                  </a:txBody>
                  <a:tcPr marL="9525" marR="9525" marT="9525" marB="9525" anchor="b" horzOverflow="overflow">
                    <a:lnL w="12700">
                      <a:miter lim="400000"/>
                    </a:lnL>
                    <a:lnR w="6350">
                      <a:solidFill>
                        <a:srgbClr val="000000"/>
                      </a:solidFill>
                    </a:lnR>
                    <a:lnT w="6350">
                      <a:solidFill>
                        <a:srgbClr val="000000"/>
                      </a:solidFill>
                    </a:lnT>
                    <a:lnB w="6350">
                      <a:solidFill>
                        <a:srgbClr val="000000"/>
                      </a:solidFill>
                      <a:prstDash val="dot"/>
                    </a:lnB>
                    <a:solidFill>
                      <a:srgbClr val="FFFFFF"/>
                    </a:solidFill>
                  </a:tcPr>
                </a:tc>
                <a:tc>
                  <a:txBody>
                    <a:bodyPr/>
                    <a:lstStyle/>
                    <a:p>
                      <a:pPr algn="ctr"/>
                      <a:r>
                        <a:rPr sz="1000" dirty="0">
                          <a:latin typeface="Open Sans Light"/>
                          <a:ea typeface="Open Sans Light"/>
                          <a:cs typeface="Open Sans Light"/>
                          <a:sym typeface="Open Sans Light"/>
                        </a:rPr>
                        <a:t>1847</a:t>
                      </a:r>
                    </a:p>
                  </a:txBody>
                  <a:tcPr marL="9525" marR="9525" marT="9525" marB="9525" anchor="b" horzOverflow="overflow">
                    <a:lnL w="6350">
                      <a:solidFill>
                        <a:srgbClr val="000000"/>
                      </a:solidFill>
                    </a:lnL>
                    <a:lnR w="6350">
                      <a:solidFill>
                        <a:srgbClr val="000000"/>
                      </a:solidFill>
                    </a:lnR>
                    <a:lnT w="6350">
                      <a:solidFill>
                        <a:srgbClr val="000000"/>
                      </a:solidFill>
                    </a:lnT>
                    <a:lnB w="6350">
                      <a:solidFill>
                        <a:srgbClr val="000000"/>
                      </a:solidFill>
                      <a:prstDash val="dot"/>
                    </a:lnB>
                    <a:solidFill>
                      <a:srgbClr val="FFFFFF"/>
                    </a:solidFill>
                  </a:tcPr>
                </a:tc>
                <a:tc>
                  <a:txBody>
                    <a:bodyPr/>
                    <a:lstStyle/>
                    <a:p>
                      <a:pPr algn="ctr"/>
                      <a:r>
                        <a:rPr sz="1000">
                          <a:latin typeface="Open Sans Light"/>
                          <a:ea typeface="Open Sans Light"/>
                          <a:cs typeface="Open Sans Light"/>
                          <a:sym typeface="Open Sans Light"/>
                        </a:rPr>
                        <a:t>1787</a:t>
                      </a:r>
                    </a:p>
                  </a:txBody>
                  <a:tcPr marL="9525" marR="9525" marT="9525" marB="9525" anchor="b" horzOverflow="overflow">
                    <a:lnL w="6350">
                      <a:solidFill>
                        <a:srgbClr val="000000"/>
                      </a:solidFill>
                    </a:lnL>
                    <a:lnR w="6350">
                      <a:solidFill>
                        <a:srgbClr val="000000"/>
                      </a:solidFill>
                    </a:lnR>
                    <a:lnT w="6350">
                      <a:solidFill>
                        <a:srgbClr val="000000"/>
                      </a:solidFill>
                    </a:lnT>
                    <a:lnB w="6350">
                      <a:solidFill>
                        <a:srgbClr val="000000"/>
                      </a:solidFill>
                      <a:prstDash val="dot"/>
                    </a:lnB>
                    <a:solidFill>
                      <a:srgbClr val="FFFFFF"/>
                    </a:solidFill>
                  </a:tcPr>
                </a:tc>
                <a:tc>
                  <a:txBody>
                    <a:bodyPr/>
                    <a:lstStyle/>
                    <a:p>
                      <a:pPr algn="ctr"/>
                      <a:r>
                        <a:rPr sz="1000" dirty="0">
                          <a:latin typeface="Open Sans Light"/>
                          <a:ea typeface="Open Sans Light"/>
                          <a:cs typeface="Open Sans Light"/>
                          <a:sym typeface="Open Sans Light"/>
                        </a:rPr>
                        <a:t>1657 (</a:t>
                      </a:r>
                      <a:r>
                        <a:rPr lang="es-ES" sz="1000" dirty="0">
                          <a:latin typeface="Open Sans Light"/>
                          <a:ea typeface="Open Sans Light"/>
                          <a:cs typeface="Open Sans Light"/>
                          <a:sym typeface="Open Sans Light"/>
                        </a:rPr>
                        <a:t>Cara Oeste</a:t>
                      </a:r>
                      <a:r>
                        <a:rPr sz="1000" dirty="0">
                          <a:latin typeface="Open Sans Light"/>
                          <a:ea typeface="Open Sans Light"/>
                          <a:cs typeface="Open Sans Light"/>
                          <a:sym typeface="Open Sans Light"/>
                        </a:rPr>
                        <a:t>) / 1632 (Est</a:t>
                      </a:r>
                      <a:r>
                        <a:rPr lang="es-ES" sz="1000" dirty="0">
                          <a:latin typeface="Open Sans Light"/>
                          <a:ea typeface="Open Sans Light"/>
                          <a:cs typeface="Open Sans Light"/>
                          <a:sym typeface="Open Sans Light"/>
                        </a:rPr>
                        <a:t>e</a:t>
                      </a:r>
                      <a:r>
                        <a:rPr sz="1000" dirty="0">
                          <a:latin typeface="Open Sans Light"/>
                          <a:ea typeface="Open Sans Light"/>
                          <a:cs typeface="Open Sans Light"/>
                          <a:sym typeface="Open Sans Light"/>
                        </a:rPr>
                        <a:t>)</a:t>
                      </a:r>
                    </a:p>
                  </a:txBody>
                  <a:tcPr marL="9525" marR="9525" marT="9525" marB="9525" anchor="b" horzOverflow="overflow">
                    <a:lnL w="6350">
                      <a:solidFill>
                        <a:srgbClr val="000000"/>
                      </a:solidFill>
                    </a:lnL>
                    <a:lnR w="6350">
                      <a:solidFill>
                        <a:srgbClr val="000000"/>
                      </a:solidFill>
                    </a:lnR>
                    <a:lnT w="6350">
                      <a:solidFill>
                        <a:srgbClr val="000000"/>
                      </a:solidFill>
                    </a:lnT>
                    <a:lnB w="6350">
                      <a:solidFill>
                        <a:srgbClr val="000000"/>
                      </a:solidFill>
                      <a:prstDash val="dot"/>
                    </a:lnB>
                    <a:solidFill>
                      <a:srgbClr val="FFFFFF"/>
                    </a:solidFill>
                  </a:tcPr>
                </a:tc>
                <a:extLst>
                  <a:ext uri="{0D108BD9-81ED-4DB2-BD59-A6C34878D82A}">
                    <a16:rowId xmlns:a16="http://schemas.microsoft.com/office/drawing/2014/main" val="10001"/>
                  </a:ext>
                </a:extLst>
              </a:tr>
              <a:tr h="200025">
                <a:tc>
                  <a:txBody>
                    <a:bodyPr/>
                    <a:lstStyle/>
                    <a:p>
                      <a:pPr algn="r"/>
                      <a:r>
                        <a:rPr lang="es-ES" sz="900" dirty="0">
                          <a:latin typeface="Open Sans"/>
                          <a:ea typeface="Open Sans"/>
                          <a:cs typeface="Open Sans"/>
                          <a:sym typeface="Open Sans"/>
                        </a:rPr>
                        <a:t>Eficiencia del Panel FV</a:t>
                      </a:r>
                      <a:endParaRPr sz="900" dirty="0">
                        <a:latin typeface="Open Sans"/>
                        <a:ea typeface="Open Sans"/>
                        <a:cs typeface="Open Sans"/>
                        <a:sym typeface="Open Sans"/>
                      </a:endParaRPr>
                    </a:p>
                  </a:txBody>
                  <a:tcPr marL="9525" marR="9525" marT="9525" marB="9525" anchor="b" horzOverflow="overflow">
                    <a:lnL w="12700">
                      <a:miter lim="400000"/>
                    </a:lnL>
                    <a:lnR w="12700">
                      <a:miter lim="400000"/>
                    </a:lnR>
                    <a:lnT w="6350">
                      <a:solidFill>
                        <a:srgbClr val="000000"/>
                      </a:solidFill>
                      <a:prstDash val="dot"/>
                    </a:lnT>
                    <a:lnB w="6350">
                      <a:solidFill>
                        <a:srgbClr val="000000"/>
                      </a:solidFill>
                      <a:prstDash val="dot"/>
                    </a:lnB>
                    <a:solidFill>
                      <a:srgbClr val="F2F2F2"/>
                    </a:solidFill>
                  </a:tcPr>
                </a:tc>
                <a:tc>
                  <a:txBody>
                    <a:bodyPr/>
                    <a:lstStyle/>
                    <a:p>
                      <a:pPr algn="l"/>
                      <a:r>
                        <a:rPr sz="900" dirty="0">
                          <a:latin typeface="Open Sans Light"/>
                          <a:ea typeface="Open Sans Light"/>
                          <a:cs typeface="Open Sans Light"/>
                          <a:sym typeface="Open Sans Light"/>
                        </a:rPr>
                        <a:t> (%)</a:t>
                      </a:r>
                    </a:p>
                  </a:txBody>
                  <a:tcPr marL="9525" marR="9525" marT="9525" marB="9525" anchor="b" horzOverflow="overflow">
                    <a:lnL w="12700">
                      <a:miter lim="400000"/>
                    </a:lnL>
                    <a:lnR w="6350">
                      <a:solidFill>
                        <a:srgbClr val="000000"/>
                      </a:solidFill>
                    </a:lnR>
                    <a:lnT w="6350">
                      <a:solidFill>
                        <a:srgbClr val="000000"/>
                      </a:solidFill>
                      <a:prstDash val="dot"/>
                    </a:lnT>
                    <a:lnB w="6350">
                      <a:solidFill>
                        <a:srgbClr val="000000"/>
                      </a:solidFill>
                      <a:prstDash val="dot"/>
                    </a:lnB>
                    <a:solidFill>
                      <a:srgbClr val="F2F2F2"/>
                    </a:solidFill>
                  </a:tcPr>
                </a:tc>
                <a:tc>
                  <a:txBody>
                    <a:bodyPr/>
                    <a:lstStyle/>
                    <a:p>
                      <a:pPr algn="ctr"/>
                      <a:r>
                        <a:rPr sz="1000">
                          <a:latin typeface="Open Sans Light"/>
                          <a:ea typeface="Open Sans Light"/>
                          <a:cs typeface="Open Sans Light"/>
                          <a:sym typeface="Open Sans Light"/>
                        </a:rPr>
                        <a:t>19%</a:t>
                      </a:r>
                    </a:p>
                  </a:txBody>
                  <a:tcPr marL="9525" marR="9525" marT="9525" marB="9525" anchor="b" horzOverflow="overflow">
                    <a:lnL w="6350">
                      <a:solidFill>
                        <a:srgbClr val="000000"/>
                      </a:solidFill>
                    </a:lnL>
                    <a:lnR w="6350">
                      <a:solidFill>
                        <a:srgbClr val="000000"/>
                      </a:solidFill>
                    </a:lnR>
                    <a:lnT w="6350">
                      <a:solidFill>
                        <a:srgbClr val="000000"/>
                      </a:solidFill>
                      <a:prstDash val="dot"/>
                    </a:lnT>
                    <a:lnB w="6350">
                      <a:solidFill>
                        <a:srgbClr val="000000"/>
                      </a:solidFill>
                      <a:prstDash val="dot"/>
                    </a:lnB>
                    <a:solidFill>
                      <a:srgbClr val="F2F2F2"/>
                    </a:solidFill>
                  </a:tcPr>
                </a:tc>
                <a:tc>
                  <a:txBody>
                    <a:bodyPr/>
                    <a:lstStyle/>
                    <a:p>
                      <a:pPr algn="ctr"/>
                      <a:r>
                        <a:rPr sz="1000">
                          <a:latin typeface="Open Sans Light"/>
                          <a:ea typeface="Open Sans Light"/>
                          <a:cs typeface="Open Sans Light"/>
                          <a:sym typeface="Open Sans Light"/>
                        </a:rPr>
                        <a:t>19%</a:t>
                      </a:r>
                    </a:p>
                  </a:txBody>
                  <a:tcPr marL="9525" marR="9525" marT="9525" marB="9525" anchor="b" horzOverflow="overflow">
                    <a:lnL w="6350">
                      <a:solidFill>
                        <a:srgbClr val="000000"/>
                      </a:solidFill>
                    </a:lnL>
                    <a:lnR w="6350">
                      <a:solidFill>
                        <a:srgbClr val="000000"/>
                      </a:solidFill>
                    </a:lnR>
                    <a:lnT w="6350">
                      <a:solidFill>
                        <a:srgbClr val="000000"/>
                      </a:solidFill>
                      <a:prstDash val="dot"/>
                    </a:lnT>
                    <a:lnB w="6350">
                      <a:solidFill>
                        <a:srgbClr val="000000"/>
                      </a:solidFill>
                      <a:prstDash val="dot"/>
                    </a:lnB>
                    <a:solidFill>
                      <a:srgbClr val="F2F2F2"/>
                    </a:solidFill>
                  </a:tcPr>
                </a:tc>
                <a:tc>
                  <a:txBody>
                    <a:bodyPr/>
                    <a:lstStyle/>
                    <a:p>
                      <a:pPr algn="ctr"/>
                      <a:r>
                        <a:rPr sz="1000">
                          <a:latin typeface="Open Sans Light"/>
                          <a:ea typeface="Open Sans Light"/>
                          <a:cs typeface="Open Sans Light"/>
                          <a:sym typeface="Open Sans Light"/>
                        </a:rPr>
                        <a:t>19%</a:t>
                      </a:r>
                    </a:p>
                  </a:txBody>
                  <a:tcPr marL="9525" marR="9525" marT="9525" marB="9525" anchor="b" horzOverflow="overflow">
                    <a:lnL w="6350">
                      <a:solidFill>
                        <a:srgbClr val="000000"/>
                      </a:solidFill>
                    </a:lnL>
                    <a:lnR w="6350">
                      <a:solidFill>
                        <a:srgbClr val="000000"/>
                      </a:solidFill>
                    </a:lnR>
                    <a:lnT w="6350">
                      <a:solidFill>
                        <a:srgbClr val="000000"/>
                      </a:solidFill>
                      <a:prstDash val="dot"/>
                    </a:lnT>
                    <a:lnB w="6350">
                      <a:solidFill>
                        <a:srgbClr val="000000"/>
                      </a:solidFill>
                      <a:prstDash val="dot"/>
                    </a:lnB>
                    <a:solidFill>
                      <a:srgbClr val="F2F2F2"/>
                    </a:solidFill>
                  </a:tcPr>
                </a:tc>
                <a:extLst>
                  <a:ext uri="{0D108BD9-81ED-4DB2-BD59-A6C34878D82A}">
                    <a16:rowId xmlns:a16="http://schemas.microsoft.com/office/drawing/2014/main" val="10002"/>
                  </a:ext>
                </a:extLst>
              </a:tr>
              <a:tr h="200025">
                <a:tc>
                  <a:txBody>
                    <a:bodyPr/>
                    <a:lstStyle/>
                    <a:p>
                      <a:pPr algn="r"/>
                      <a:r>
                        <a:rPr lang="es-ES" sz="900" dirty="0">
                          <a:latin typeface="Open Sans"/>
                          <a:ea typeface="Open Sans"/>
                          <a:cs typeface="Open Sans"/>
                          <a:sym typeface="Open Sans"/>
                        </a:rPr>
                        <a:t>Pérdidas del Sistema</a:t>
                      </a:r>
                      <a:r>
                        <a:rPr sz="900" dirty="0">
                          <a:latin typeface="Open Sans"/>
                          <a:ea typeface="Open Sans"/>
                          <a:cs typeface="Open Sans"/>
                          <a:sym typeface="Open Sans"/>
                        </a:rPr>
                        <a:t> </a:t>
                      </a:r>
                    </a:p>
                  </a:txBody>
                  <a:tcPr marL="9525" marR="9525" marT="9525" marB="9525" anchor="b" horzOverflow="overflow">
                    <a:lnL w="12700">
                      <a:miter lim="400000"/>
                    </a:lnL>
                    <a:lnR w="12700">
                      <a:miter lim="400000"/>
                    </a:lnR>
                    <a:lnT w="6350">
                      <a:solidFill>
                        <a:srgbClr val="000000"/>
                      </a:solidFill>
                      <a:prstDash val="dot"/>
                    </a:lnT>
                    <a:lnB w="6350">
                      <a:solidFill>
                        <a:srgbClr val="000000"/>
                      </a:solidFill>
                      <a:prstDash val="dot"/>
                    </a:lnB>
                    <a:solidFill>
                      <a:srgbClr val="FFFFFF"/>
                    </a:solidFill>
                  </a:tcPr>
                </a:tc>
                <a:tc>
                  <a:txBody>
                    <a:bodyPr/>
                    <a:lstStyle/>
                    <a:p>
                      <a:r>
                        <a:rPr sz="900">
                          <a:latin typeface="Open Sans Light"/>
                          <a:ea typeface="Open Sans Light"/>
                          <a:cs typeface="Open Sans Light"/>
                          <a:sym typeface="Open Sans Light"/>
                        </a:rPr>
                        <a:t> (%)</a:t>
                      </a:r>
                    </a:p>
                  </a:txBody>
                  <a:tcPr marL="9525" marR="9525" marT="9525" marB="9525" anchor="b" horzOverflow="overflow">
                    <a:lnL w="12700">
                      <a:miter lim="400000"/>
                    </a:lnL>
                    <a:lnR w="6350">
                      <a:solidFill>
                        <a:srgbClr val="000000"/>
                      </a:solidFill>
                    </a:lnR>
                    <a:lnT w="6350">
                      <a:solidFill>
                        <a:srgbClr val="000000"/>
                      </a:solidFill>
                      <a:prstDash val="dot"/>
                    </a:lnT>
                    <a:lnB w="6350">
                      <a:solidFill>
                        <a:srgbClr val="000000"/>
                      </a:solidFill>
                      <a:prstDash val="dot"/>
                    </a:lnB>
                    <a:solidFill>
                      <a:srgbClr val="FFFFFF"/>
                    </a:solidFill>
                  </a:tcPr>
                </a:tc>
                <a:tc>
                  <a:txBody>
                    <a:bodyPr/>
                    <a:lstStyle/>
                    <a:p>
                      <a:pPr algn="ctr"/>
                      <a:r>
                        <a:rPr sz="1000">
                          <a:latin typeface="Open Sans Light"/>
                          <a:ea typeface="Open Sans Light"/>
                          <a:cs typeface="Open Sans Light"/>
                          <a:sym typeface="Open Sans Light"/>
                        </a:rPr>
                        <a:t>15%</a:t>
                      </a:r>
                    </a:p>
                  </a:txBody>
                  <a:tcPr marL="9525" marR="9525" marT="9525" marB="9525" anchor="b" horzOverflow="overflow">
                    <a:lnL w="6350">
                      <a:solidFill>
                        <a:srgbClr val="000000"/>
                      </a:solidFill>
                    </a:lnL>
                    <a:lnR w="6350">
                      <a:solidFill>
                        <a:srgbClr val="000000"/>
                      </a:solidFill>
                    </a:lnR>
                    <a:lnT w="6350">
                      <a:solidFill>
                        <a:srgbClr val="000000"/>
                      </a:solidFill>
                      <a:prstDash val="dot"/>
                    </a:lnT>
                    <a:lnB w="6350">
                      <a:solidFill>
                        <a:srgbClr val="000000"/>
                      </a:solidFill>
                      <a:prstDash val="dot"/>
                    </a:lnB>
                    <a:solidFill>
                      <a:srgbClr val="FFFFFF"/>
                    </a:solidFill>
                  </a:tcPr>
                </a:tc>
                <a:tc>
                  <a:txBody>
                    <a:bodyPr/>
                    <a:lstStyle/>
                    <a:p>
                      <a:pPr algn="ctr"/>
                      <a:r>
                        <a:rPr sz="1000">
                          <a:latin typeface="Open Sans Light"/>
                          <a:ea typeface="Open Sans Light"/>
                          <a:cs typeface="Open Sans Light"/>
                          <a:sym typeface="Open Sans Light"/>
                        </a:rPr>
                        <a:t>15%</a:t>
                      </a:r>
                    </a:p>
                  </a:txBody>
                  <a:tcPr marL="9525" marR="9525" marT="9525" marB="9525" anchor="b" horzOverflow="overflow">
                    <a:lnL w="6350">
                      <a:solidFill>
                        <a:srgbClr val="000000"/>
                      </a:solidFill>
                    </a:lnL>
                    <a:lnR w="6350">
                      <a:solidFill>
                        <a:srgbClr val="000000"/>
                      </a:solidFill>
                    </a:lnR>
                    <a:lnT w="6350">
                      <a:solidFill>
                        <a:srgbClr val="000000"/>
                      </a:solidFill>
                      <a:prstDash val="dot"/>
                    </a:lnT>
                    <a:lnB w="6350">
                      <a:solidFill>
                        <a:srgbClr val="000000"/>
                      </a:solidFill>
                      <a:prstDash val="dot"/>
                    </a:lnB>
                    <a:solidFill>
                      <a:srgbClr val="FFFFFF"/>
                    </a:solidFill>
                  </a:tcPr>
                </a:tc>
                <a:tc>
                  <a:txBody>
                    <a:bodyPr/>
                    <a:lstStyle/>
                    <a:p>
                      <a:pPr algn="ctr"/>
                      <a:r>
                        <a:rPr sz="1000">
                          <a:latin typeface="Open Sans Light"/>
                          <a:ea typeface="Open Sans Light"/>
                          <a:cs typeface="Open Sans Light"/>
                          <a:sym typeface="Open Sans Light"/>
                        </a:rPr>
                        <a:t>15%</a:t>
                      </a:r>
                    </a:p>
                  </a:txBody>
                  <a:tcPr marL="9525" marR="9525" marT="9525" marB="9525" anchor="b" horzOverflow="overflow">
                    <a:lnL w="6350">
                      <a:solidFill>
                        <a:srgbClr val="000000"/>
                      </a:solidFill>
                    </a:lnL>
                    <a:lnR w="6350">
                      <a:solidFill>
                        <a:srgbClr val="000000"/>
                      </a:solidFill>
                    </a:lnR>
                    <a:lnT w="6350">
                      <a:solidFill>
                        <a:srgbClr val="000000"/>
                      </a:solidFill>
                      <a:prstDash val="dot"/>
                    </a:lnT>
                    <a:lnB w="6350">
                      <a:solidFill>
                        <a:srgbClr val="000000"/>
                      </a:solidFill>
                      <a:prstDash val="dot"/>
                    </a:lnB>
                    <a:solidFill>
                      <a:srgbClr val="FFFFFF"/>
                    </a:solidFill>
                  </a:tcPr>
                </a:tc>
                <a:extLst>
                  <a:ext uri="{0D108BD9-81ED-4DB2-BD59-A6C34878D82A}">
                    <a16:rowId xmlns:a16="http://schemas.microsoft.com/office/drawing/2014/main" val="10003"/>
                  </a:ext>
                </a:extLst>
              </a:tr>
              <a:tr h="207413">
                <a:tc>
                  <a:txBody>
                    <a:bodyPr/>
                    <a:lstStyle/>
                    <a:p>
                      <a:pPr algn="r"/>
                      <a:r>
                        <a:rPr lang="es-ES" sz="900" dirty="0">
                          <a:latin typeface="Open Sans"/>
                          <a:ea typeface="Open Sans"/>
                          <a:cs typeface="Open Sans"/>
                          <a:sym typeface="Open Sans"/>
                        </a:rPr>
                        <a:t>Pérdidas del Inversor</a:t>
                      </a:r>
                      <a:endParaRPr sz="900" dirty="0">
                        <a:latin typeface="Open Sans"/>
                        <a:ea typeface="Open Sans"/>
                        <a:cs typeface="Open Sans"/>
                        <a:sym typeface="Open Sans"/>
                      </a:endParaRPr>
                    </a:p>
                  </a:txBody>
                  <a:tcPr marL="9525" marR="9525" marT="9525" marB="9525" anchor="b" horzOverflow="overflow">
                    <a:lnL w="12700">
                      <a:miter lim="400000"/>
                    </a:lnL>
                    <a:lnR w="12700">
                      <a:miter lim="400000"/>
                    </a:lnR>
                    <a:lnT w="6350">
                      <a:solidFill>
                        <a:srgbClr val="000000"/>
                      </a:solidFill>
                      <a:prstDash val="dot"/>
                    </a:lnT>
                    <a:lnB w="6350">
                      <a:solidFill>
                        <a:srgbClr val="000000"/>
                      </a:solidFill>
                      <a:prstDash val="dot"/>
                    </a:lnB>
                    <a:solidFill>
                      <a:srgbClr val="F2F2F2"/>
                    </a:solidFill>
                  </a:tcPr>
                </a:tc>
                <a:tc>
                  <a:txBody>
                    <a:bodyPr/>
                    <a:lstStyle/>
                    <a:p>
                      <a:r>
                        <a:rPr sz="900" dirty="0">
                          <a:latin typeface="Open Sans Light"/>
                          <a:ea typeface="Open Sans Light"/>
                          <a:cs typeface="Open Sans Light"/>
                          <a:sym typeface="Open Sans Light"/>
                        </a:rPr>
                        <a:t> (%)</a:t>
                      </a:r>
                    </a:p>
                  </a:txBody>
                  <a:tcPr marL="9525" marR="9525" marT="9525" marB="9525" anchor="b" horzOverflow="overflow">
                    <a:lnL w="12700">
                      <a:miter lim="400000"/>
                    </a:lnL>
                    <a:lnR w="6350">
                      <a:solidFill>
                        <a:srgbClr val="000000"/>
                      </a:solidFill>
                    </a:lnR>
                    <a:lnT w="6350">
                      <a:solidFill>
                        <a:srgbClr val="000000"/>
                      </a:solidFill>
                      <a:prstDash val="dot"/>
                    </a:lnT>
                    <a:lnB w="6350">
                      <a:solidFill>
                        <a:srgbClr val="000000"/>
                      </a:solidFill>
                      <a:prstDash val="dot"/>
                    </a:lnB>
                    <a:solidFill>
                      <a:srgbClr val="F2F2F2"/>
                    </a:solidFill>
                  </a:tcPr>
                </a:tc>
                <a:tc>
                  <a:txBody>
                    <a:bodyPr/>
                    <a:lstStyle/>
                    <a:p>
                      <a:pPr algn="ctr"/>
                      <a:r>
                        <a:rPr sz="1000">
                          <a:latin typeface="Open Sans Light"/>
                          <a:ea typeface="Open Sans Light"/>
                          <a:cs typeface="Open Sans Light"/>
                          <a:sym typeface="Open Sans Light"/>
                        </a:rPr>
                        <a:t>4%</a:t>
                      </a:r>
                    </a:p>
                  </a:txBody>
                  <a:tcPr marL="9525" marR="9525" marT="9525" marB="9525" anchor="b" horzOverflow="overflow">
                    <a:lnL w="6350">
                      <a:solidFill>
                        <a:srgbClr val="000000"/>
                      </a:solidFill>
                    </a:lnL>
                    <a:lnR w="6350">
                      <a:solidFill>
                        <a:srgbClr val="000000"/>
                      </a:solidFill>
                    </a:lnR>
                    <a:lnT w="6350">
                      <a:solidFill>
                        <a:srgbClr val="000000"/>
                      </a:solidFill>
                      <a:prstDash val="dot"/>
                    </a:lnT>
                    <a:lnB w="6350">
                      <a:solidFill>
                        <a:srgbClr val="000000"/>
                      </a:solidFill>
                      <a:prstDash val="dot"/>
                    </a:lnB>
                    <a:solidFill>
                      <a:srgbClr val="F2F2F2"/>
                    </a:solidFill>
                  </a:tcPr>
                </a:tc>
                <a:tc>
                  <a:txBody>
                    <a:bodyPr/>
                    <a:lstStyle/>
                    <a:p>
                      <a:pPr algn="ctr"/>
                      <a:r>
                        <a:rPr sz="1000">
                          <a:latin typeface="Open Sans Light"/>
                          <a:ea typeface="Open Sans Light"/>
                          <a:cs typeface="Open Sans Light"/>
                          <a:sym typeface="Open Sans Light"/>
                        </a:rPr>
                        <a:t>4%</a:t>
                      </a:r>
                    </a:p>
                  </a:txBody>
                  <a:tcPr marL="9525" marR="9525" marT="9525" marB="9525" anchor="b" horzOverflow="overflow">
                    <a:lnL w="6350">
                      <a:solidFill>
                        <a:srgbClr val="000000"/>
                      </a:solidFill>
                    </a:lnL>
                    <a:lnR w="6350">
                      <a:solidFill>
                        <a:srgbClr val="000000"/>
                      </a:solidFill>
                    </a:lnR>
                    <a:lnT w="6350">
                      <a:solidFill>
                        <a:srgbClr val="000000"/>
                      </a:solidFill>
                      <a:prstDash val="dot"/>
                    </a:lnT>
                    <a:lnB w="6350">
                      <a:solidFill>
                        <a:srgbClr val="000000"/>
                      </a:solidFill>
                      <a:prstDash val="dot"/>
                    </a:lnB>
                    <a:solidFill>
                      <a:srgbClr val="F2F2F2"/>
                    </a:solidFill>
                  </a:tcPr>
                </a:tc>
                <a:tc>
                  <a:txBody>
                    <a:bodyPr/>
                    <a:lstStyle/>
                    <a:p>
                      <a:pPr algn="ctr"/>
                      <a:r>
                        <a:rPr sz="1000">
                          <a:latin typeface="Open Sans Light"/>
                          <a:ea typeface="Open Sans Light"/>
                          <a:cs typeface="Open Sans Light"/>
                          <a:sym typeface="Open Sans Light"/>
                        </a:rPr>
                        <a:t>4%</a:t>
                      </a:r>
                    </a:p>
                  </a:txBody>
                  <a:tcPr marL="9525" marR="9525" marT="9525" marB="9525" anchor="b" horzOverflow="overflow">
                    <a:lnL w="6350">
                      <a:solidFill>
                        <a:srgbClr val="000000"/>
                      </a:solidFill>
                    </a:lnL>
                    <a:lnR w="6350">
                      <a:solidFill>
                        <a:srgbClr val="000000"/>
                      </a:solidFill>
                    </a:lnR>
                    <a:lnT w="6350">
                      <a:solidFill>
                        <a:srgbClr val="000000"/>
                      </a:solidFill>
                      <a:prstDash val="dot"/>
                    </a:lnT>
                    <a:lnB w="6350">
                      <a:solidFill>
                        <a:srgbClr val="000000"/>
                      </a:solidFill>
                      <a:prstDash val="dot"/>
                    </a:lnB>
                    <a:solidFill>
                      <a:srgbClr val="F2F2F2"/>
                    </a:solidFill>
                  </a:tcPr>
                </a:tc>
                <a:extLst>
                  <a:ext uri="{0D108BD9-81ED-4DB2-BD59-A6C34878D82A}">
                    <a16:rowId xmlns:a16="http://schemas.microsoft.com/office/drawing/2014/main" val="10004"/>
                  </a:ext>
                </a:extLst>
              </a:tr>
              <a:tr h="431800">
                <a:tc>
                  <a:txBody>
                    <a:bodyPr/>
                    <a:lstStyle/>
                    <a:p>
                      <a:pPr algn="r"/>
                      <a:r>
                        <a:rPr lang="es-ES" sz="900" dirty="0">
                          <a:latin typeface="Open Sans"/>
                          <a:ea typeface="Open Sans"/>
                          <a:cs typeface="Open Sans"/>
                          <a:sym typeface="Open Sans"/>
                        </a:rPr>
                        <a:t>Área de paneles F</a:t>
                      </a:r>
                      <a:r>
                        <a:rPr sz="900" dirty="0">
                          <a:latin typeface="Open Sans"/>
                          <a:ea typeface="Open Sans"/>
                          <a:cs typeface="Open Sans"/>
                          <a:sym typeface="Open Sans"/>
                        </a:rPr>
                        <a:t>V (55-68% </a:t>
                      </a:r>
                      <a:r>
                        <a:rPr lang="es-ES" sz="900" dirty="0">
                          <a:latin typeface="Open Sans"/>
                          <a:ea typeface="Open Sans"/>
                          <a:cs typeface="Open Sans"/>
                          <a:sym typeface="Open Sans"/>
                        </a:rPr>
                        <a:t>Cubierta</a:t>
                      </a:r>
                      <a:r>
                        <a:rPr sz="900" dirty="0">
                          <a:latin typeface="Open Sans"/>
                          <a:ea typeface="Open Sans"/>
                          <a:cs typeface="Open Sans"/>
                          <a:sym typeface="Open Sans"/>
                        </a:rPr>
                        <a:t> </a:t>
                      </a:r>
                      <a:r>
                        <a:rPr lang="es-ES" sz="900" dirty="0">
                          <a:latin typeface="Open Sans"/>
                          <a:ea typeface="Open Sans"/>
                          <a:cs typeface="Open Sans"/>
                          <a:sym typeface="Open Sans"/>
                        </a:rPr>
                        <a:t>Utilizada</a:t>
                      </a:r>
                      <a:r>
                        <a:rPr sz="900" dirty="0">
                          <a:latin typeface="Open Sans"/>
                          <a:ea typeface="Open Sans"/>
                          <a:cs typeface="Open Sans"/>
                          <a:sym typeface="Open Sans"/>
                        </a:rPr>
                        <a:t>*)</a:t>
                      </a:r>
                    </a:p>
                  </a:txBody>
                  <a:tcPr marL="9525" marR="9525" marT="9525" marB="9525" anchor="b" horzOverflow="overflow">
                    <a:lnL w="12700">
                      <a:miter lim="400000"/>
                    </a:lnL>
                    <a:lnR w="12700">
                      <a:miter lim="400000"/>
                    </a:lnR>
                    <a:lnT w="6350">
                      <a:solidFill>
                        <a:srgbClr val="000000"/>
                      </a:solidFill>
                      <a:prstDash val="dot"/>
                    </a:lnT>
                    <a:lnB w="6350">
                      <a:solidFill>
                        <a:srgbClr val="000000"/>
                      </a:solidFill>
                      <a:prstDash val="dot"/>
                    </a:lnB>
                    <a:solidFill>
                      <a:srgbClr val="FFFFFF"/>
                    </a:solidFill>
                  </a:tcPr>
                </a:tc>
                <a:tc>
                  <a:txBody>
                    <a:bodyPr/>
                    <a:lstStyle/>
                    <a:p>
                      <a:r>
                        <a:rPr sz="900" dirty="0">
                          <a:latin typeface="Open Sans Light"/>
                          <a:ea typeface="Open Sans Light"/>
                          <a:cs typeface="Open Sans Light"/>
                          <a:sym typeface="Open Sans Light"/>
                        </a:rPr>
                        <a:t>(m</a:t>
                      </a:r>
                      <a:r>
                        <a:rPr sz="900" baseline="30000" dirty="0">
                          <a:latin typeface="Open Sans Light"/>
                          <a:ea typeface="Open Sans Light"/>
                          <a:cs typeface="Open Sans Light"/>
                          <a:sym typeface="Open Sans Light"/>
                        </a:rPr>
                        <a:t>2</a:t>
                      </a:r>
                      <a:r>
                        <a:rPr sz="900" dirty="0">
                          <a:latin typeface="Open Sans Light"/>
                          <a:ea typeface="Open Sans Light"/>
                          <a:cs typeface="Open Sans Light"/>
                          <a:sym typeface="Open Sans Light"/>
                        </a:rPr>
                        <a:t>)</a:t>
                      </a:r>
                    </a:p>
                  </a:txBody>
                  <a:tcPr marL="9525" marR="9525" marT="9525" marB="9525" anchor="b" horzOverflow="overflow">
                    <a:lnL w="12700">
                      <a:miter lim="400000"/>
                    </a:lnL>
                    <a:lnR w="6350">
                      <a:solidFill>
                        <a:srgbClr val="000000"/>
                      </a:solidFill>
                    </a:lnR>
                    <a:lnT w="6350">
                      <a:solidFill>
                        <a:srgbClr val="000000"/>
                      </a:solidFill>
                      <a:prstDash val="dot"/>
                    </a:lnT>
                    <a:lnB w="6350">
                      <a:solidFill>
                        <a:srgbClr val="000000"/>
                      </a:solidFill>
                      <a:prstDash val="dot"/>
                    </a:lnB>
                    <a:solidFill>
                      <a:srgbClr val="FFFFFF"/>
                    </a:solidFill>
                  </a:tcPr>
                </a:tc>
                <a:tc>
                  <a:txBody>
                    <a:bodyPr/>
                    <a:lstStyle/>
                    <a:p>
                      <a:pPr algn="ctr"/>
                      <a:r>
                        <a:rPr sz="1000">
                          <a:latin typeface="Open Sans Light"/>
                          <a:ea typeface="Open Sans Light"/>
                          <a:cs typeface="Open Sans Light"/>
                          <a:sym typeface="Open Sans Light"/>
                        </a:rPr>
                        <a:t> 620 -713 </a:t>
                      </a:r>
                    </a:p>
                  </a:txBody>
                  <a:tcPr marL="9525" marR="9525" marT="9525" marB="9525" anchor="b" horzOverflow="overflow">
                    <a:lnL w="6350">
                      <a:solidFill>
                        <a:srgbClr val="000000"/>
                      </a:solidFill>
                    </a:lnL>
                    <a:lnR w="6350">
                      <a:solidFill>
                        <a:srgbClr val="000000"/>
                      </a:solidFill>
                    </a:lnR>
                    <a:lnT w="6350">
                      <a:solidFill>
                        <a:srgbClr val="000000"/>
                      </a:solidFill>
                      <a:prstDash val="dot"/>
                    </a:lnT>
                    <a:lnB w="6350">
                      <a:solidFill>
                        <a:srgbClr val="000000"/>
                      </a:solidFill>
                      <a:prstDash val="dot"/>
                    </a:lnB>
                    <a:solidFill>
                      <a:srgbClr val="FFFFFF"/>
                    </a:solidFill>
                  </a:tcPr>
                </a:tc>
                <a:tc>
                  <a:txBody>
                    <a:bodyPr/>
                    <a:lstStyle/>
                    <a:p>
                      <a:pPr algn="ctr"/>
                      <a:r>
                        <a:rPr sz="1000" dirty="0">
                          <a:latin typeface="Open Sans Light"/>
                          <a:ea typeface="Open Sans Light"/>
                          <a:cs typeface="Open Sans Light"/>
                          <a:sym typeface="Open Sans Light"/>
                        </a:rPr>
                        <a:t> 884 -1</a:t>
                      </a:r>
                      <a:r>
                        <a:rPr lang="es-ES" sz="1000" dirty="0">
                          <a:latin typeface="Open Sans Light"/>
                          <a:ea typeface="Open Sans Light"/>
                          <a:cs typeface="Open Sans Light"/>
                          <a:sym typeface="Open Sans Light"/>
                        </a:rPr>
                        <a:t>.</a:t>
                      </a:r>
                      <a:r>
                        <a:rPr sz="1000" dirty="0">
                          <a:latin typeface="Open Sans Light"/>
                          <a:ea typeface="Open Sans Light"/>
                          <a:cs typeface="Open Sans Light"/>
                          <a:sym typeface="Open Sans Light"/>
                        </a:rPr>
                        <a:t>078 </a:t>
                      </a:r>
                    </a:p>
                  </a:txBody>
                  <a:tcPr marL="9525" marR="9525" marT="9525" marB="9525" anchor="b" horzOverflow="overflow">
                    <a:lnL w="6350">
                      <a:solidFill>
                        <a:srgbClr val="000000"/>
                      </a:solidFill>
                    </a:lnL>
                    <a:lnR w="6350">
                      <a:solidFill>
                        <a:srgbClr val="000000"/>
                      </a:solidFill>
                    </a:lnR>
                    <a:lnT w="6350">
                      <a:solidFill>
                        <a:srgbClr val="000000"/>
                      </a:solidFill>
                      <a:prstDash val="dot"/>
                    </a:lnT>
                    <a:lnB w="6350">
                      <a:solidFill>
                        <a:srgbClr val="000000"/>
                      </a:solidFill>
                      <a:prstDash val="dot"/>
                    </a:lnB>
                    <a:solidFill>
                      <a:srgbClr val="FFFFFF"/>
                    </a:solidFill>
                  </a:tcPr>
                </a:tc>
                <a:tc>
                  <a:txBody>
                    <a:bodyPr/>
                    <a:lstStyle/>
                    <a:p>
                      <a:pPr algn="ctr"/>
                      <a:r>
                        <a:rPr sz="1000" dirty="0">
                          <a:latin typeface="Open Sans Light"/>
                          <a:ea typeface="Open Sans Light"/>
                          <a:cs typeface="Open Sans Light"/>
                          <a:sym typeface="Open Sans Light"/>
                        </a:rPr>
                        <a:t> 1</a:t>
                      </a:r>
                      <a:r>
                        <a:rPr lang="es-ES" sz="1000" dirty="0">
                          <a:latin typeface="Open Sans Light"/>
                          <a:ea typeface="Open Sans Light"/>
                          <a:cs typeface="Open Sans Light"/>
                          <a:sym typeface="Open Sans Light"/>
                        </a:rPr>
                        <a:t>.</a:t>
                      </a:r>
                      <a:r>
                        <a:rPr sz="1000" dirty="0">
                          <a:latin typeface="Open Sans Light"/>
                          <a:ea typeface="Open Sans Light"/>
                          <a:cs typeface="Open Sans Light"/>
                          <a:sym typeface="Open Sans Light"/>
                        </a:rPr>
                        <a:t>178 -1</a:t>
                      </a:r>
                      <a:r>
                        <a:rPr lang="es-ES" sz="1000" dirty="0">
                          <a:latin typeface="Open Sans Light"/>
                          <a:ea typeface="Open Sans Light"/>
                          <a:cs typeface="Open Sans Light"/>
                          <a:sym typeface="Open Sans Light"/>
                        </a:rPr>
                        <a:t>.</a:t>
                      </a:r>
                      <a:r>
                        <a:rPr sz="1000" dirty="0">
                          <a:latin typeface="Open Sans Light"/>
                          <a:ea typeface="Open Sans Light"/>
                          <a:cs typeface="Open Sans Light"/>
                          <a:sym typeface="Open Sans Light"/>
                        </a:rPr>
                        <a:t>430 </a:t>
                      </a:r>
                    </a:p>
                  </a:txBody>
                  <a:tcPr marL="9525" marR="9525" marT="9525" marB="9525" anchor="b" horzOverflow="overflow">
                    <a:lnL w="6350">
                      <a:solidFill>
                        <a:srgbClr val="000000"/>
                      </a:solidFill>
                    </a:lnL>
                    <a:lnR w="6350">
                      <a:solidFill>
                        <a:srgbClr val="000000"/>
                      </a:solidFill>
                    </a:lnR>
                    <a:lnT w="6350">
                      <a:solidFill>
                        <a:srgbClr val="000000"/>
                      </a:solidFill>
                      <a:prstDash val="dot"/>
                    </a:lnT>
                    <a:lnB w="6350">
                      <a:solidFill>
                        <a:srgbClr val="000000"/>
                      </a:solidFill>
                      <a:prstDash val="dot"/>
                    </a:lnB>
                    <a:solidFill>
                      <a:srgbClr val="FFFFFF"/>
                    </a:solidFill>
                  </a:tcPr>
                </a:tc>
                <a:extLst>
                  <a:ext uri="{0D108BD9-81ED-4DB2-BD59-A6C34878D82A}">
                    <a16:rowId xmlns:a16="http://schemas.microsoft.com/office/drawing/2014/main" val="10005"/>
                  </a:ext>
                </a:extLst>
              </a:tr>
              <a:tr h="200025">
                <a:tc>
                  <a:txBody>
                    <a:bodyPr/>
                    <a:lstStyle/>
                    <a:p>
                      <a:pPr algn="r"/>
                      <a:r>
                        <a:rPr lang="es-ES" sz="900" dirty="0">
                          <a:latin typeface="Open Sans"/>
                          <a:ea typeface="Open Sans"/>
                          <a:cs typeface="Open Sans"/>
                          <a:sym typeface="Open Sans"/>
                        </a:rPr>
                        <a:t>Potencia del sistema en CC</a:t>
                      </a:r>
                      <a:endParaRPr sz="900" dirty="0">
                        <a:latin typeface="Open Sans"/>
                        <a:ea typeface="Open Sans"/>
                        <a:cs typeface="Open Sans"/>
                        <a:sym typeface="Open Sans"/>
                      </a:endParaRPr>
                    </a:p>
                  </a:txBody>
                  <a:tcPr marL="9525" marR="9525" marT="9525" marB="9525" anchor="b" horzOverflow="overflow">
                    <a:lnL w="12700">
                      <a:miter lim="400000"/>
                    </a:lnL>
                    <a:lnR w="12700">
                      <a:miter lim="400000"/>
                    </a:lnR>
                    <a:lnT w="6350">
                      <a:solidFill>
                        <a:srgbClr val="000000"/>
                      </a:solidFill>
                      <a:prstDash val="dot"/>
                    </a:lnT>
                    <a:lnB w="6350">
                      <a:solidFill>
                        <a:srgbClr val="000000"/>
                      </a:solidFill>
                      <a:prstDash val="dot"/>
                    </a:lnB>
                    <a:solidFill>
                      <a:srgbClr val="F2F2F2"/>
                    </a:solidFill>
                  </a:tcPr>
                </a:tc>
                <a:tc>
                  <a:txBody>
                    <a:bodyPr/>
                    <a:lstStyle/>
                    <a:p>
                      <a:r>
                        <a:rPr sz="900">
                          <a:latin typeface="Open Sans Light"/>
                          <a:ea typeface="Open Sans Light"/>
                          <a:cs typeface="Open Sans Light"/>
                          <a:sym typeface="Open Sans Light"/>
                        </a:rPr>
                        <a:t> (kW)</a:t>
                      </a:r>
                    </a:p>
                  </a:txBody>
                  <a:tcPr marL="9525" marR="9525" marT="9525" marB="9525" anchor="b" horzOverflow="overflow">
                    <a:lnL w="12700">
                      <a:miter lim="400000"/>
                    </a:lnL>
                    <a:lnR w="6350">
                      <a:solidFill>
                        <a:srgbClr val="000000"/>
                      </a:solidFill>
                    </a:lnR>
                    <a:lnT w="6350">
                      <a:solidFill>
                        <a:srgbClr val="000000"/>
                      </a:solidFill>
                      <a:prstDash val="dot"/>
                    </a:lnT>
                    <a:lnB w="6350">
                      <a:solidFill>
                        <a:srgbClr val="000000"/>
                      </a:solidFill>
                      <a:prstDash val="dot"/>
                    </a:lnB>
                    <a:solidFill>
                      <a:srgbClr val="F2F2F2"/>
                    </a:solidFill>
                  </a:tcPr>
                </a:tc>
                <a:tc>
                  <a:txBody>
                    <a:bodyPr/>
                    <a:lstStyle/>
                    <a:p>
                      <a:pPr algn="ctr"/>
                      <a:r>
                        <a:rPr sz="1000" dirty="0">
                          <a:latin typeface="Open Sans Light"/>
                          <a:ea typeface="Open Sans Light"/>
                          <a:cs typeface="Open Sans Light"/>
                          <a:sym typeface="Open Sans Light"/>
                        </a:rPr>
                        <a:t> 118-136 </a:t>
                      </a:r>
                    </a:p>
                  </a:txBody>
                  <a:tcPr marL="9525" marR="9525" marT="9525" marB="9525" anchor="b" horzOverflow="overflow">
                    <a:lnL w="6350">
                      <a:solidFill>
                        <a:srgbClr val="000000"/>
                      </a:solidFill>
                    </a:lnL>
                    <a:lnR w="6350">
                      <a:solidFill>
                        <a:srgbClr val="000000"/>
                      </a:solidFill>
                    </a:lnR>
                    <a:lnT w="6350">
                      <a:solidFill>
                        <a:srgbClr val="000000"/>
                      </a:solidFill>
                      <a:prstDash val="dot"/>
                    </a:lnT>
                    <a:lnB w="6350">
                      <a:solidFill>
                        <a:srgbClr val="000000"/>
                      </a:solidFill>
                      <a:prstDash val="dot"/>
                    </a:lnB>
                    <a:solidFill>
                      <a:srgbClr val="F2F2F2"/>
                    </a:solidFill>
                  </a:tcPr>
                </a:tc>
                <a:tc>
                  <a:txBody>
                    <a:bodyPr/>
                    <a:lstStyle/>
                    <a:p>
                      <a:pPr algn="ctr"/>
                      <a:r>
                        <a:rPr sz="1000" dirty="0">
                          <a:latin typeface="Open Sans Light"/>
                          <a:ea typeface="Open Sans Light"/>
                          <a:cs typeface="Open Sans Light"/>
                          <a:sym typeface="Open Sans Light"/>
                        </a:rPr>
                        <a:t> 168-205 </a:t>
                      </a:r>
                    </a:p>
                  </a:txBody>
                  <a:tcPr marL="9525" marR="9525" marT="9525" marB="9525" anchor="b" horzOverflow="overflow">
                    <a:lnL w="6350">
                      <a:solidFill>
                        <a:srgbClr val="000000"/>
                      </a:solidFill>
                    </a:lnL>
                    <a:lnR w="6350">
                      <a:solidFill>
                        <a:srgbClr val="000000"/>
                      </a:solidFill>
                    </a:lnR>
                    <a:lnT w="6350">
                      <a:solidFill>
                        <a:srgbClr val="000000"/>
                      </a:solidFill>
                      <a:prstDash val="dot"/>
                    </a:lnT>
                    <a:lnB w="6350">
                      <a:solidFill>
                        <a:srgbClr val="000000"/>
                      </a:solidFill>
                      <a:prstDash val="dot"/>
                    </a:lnB>
                    <a:solidFill>
                      <a:srgbClr val="F2F2F2"/>
                    </a:solidFill>
                  </a:tcPr>
                </a:tc>
                <a:tc>
                  <a:txBody>
                    <a:bodyPr/>
                    <a:lstStyle/>
                    <a:p>
                      <a:pPr algn="ctr"/>
                      <a:r>
                        <a:rPr sz="1000" dirty="0">
                          <a:latin typeface="Open Sans Light"/>
                          <a:ea typeface="Open Sans Light"/>
                          <a:cs typeface="Open Sans Light"/>
                          <a:sym typeface="Open Sans Light"/>
                        </a:rPr>
                        <a:t> 224-272 </a:t>
                      </a:r>
                    </a:p>
                  </a:txBody>
                  <a:tcPr marL="9525" marR="9525" marT="9525" marB="9525" anchor="b" horzOverflow="overflow">
                    <a:lnL w="6350">
                      <a:solidFill>
                        <a:srgbClr val="000000"/>
                      </a:solidFill>
                    </a:lnL>
                    <a:lnR w="6350">
                      <a:solidFill>
                        <a:srgbClr val="000000"/>
                      </a:solidFill>
                    </a:lnR>
                    <a:lnT w="6350">
                      <a:solidFill>
                        <a:srgbClr val="000000"/>
                      </a:solidFill>
                      <a:prstDash val="dot"/>
                    </a:lnT>
                    <a:lnB w="6350">
                      <a:solidFill>
                        <a:srgbClr val="000000"/>
                      </a:solidFill>
                      <a:prstDash val="dot"/>
                    </a:lnB>
                    <a:solidFill>
                      <a:srgbClr val="F2F2F2"/>
                    </a:solidFill>
                  </a:tcPr>
                </a:tc>
                <a:extLst>
                  <a:ext uri="{0D108BD9-81ED-4DB2-BD59-A6C34878D82A}">
                    <a16:rowId xmlns:a16="http://schemas.microsoft.com/office/drawing/2014/main" val="10006"/>
                  </a:ext>
                </a:extLst>
              </a:tr>
              <a:tr h="361950">
                <a:tc>
                  <a:txBody>
                    <a:bodyPr/>
                    <a:lstStyle/>
                    <a:p>
                      <a:pPr algn="r"/>
                      <a:r>
                        <a:rPr lang="es-ES" sz="900" dirty="0">
                          <a:latin typeface="Open Sans"/>
                          <a:ea typeface="Open Sans"/>
                          <a:cs typeface="Open Sans"/>
                          <a:sym typeface="Open Sans"/>
                        </a:rPr>
                        <a:t>Potencial de Generación FV </a:t>
                      </a:r>
                      <a:r>
                        <a:rPr sz="900" dirty="0" err="1">
                          <a:latin typeface="Open Sans"/>
                          <a:ea typeface="Open Sans"/>
                          <a:cs typeface="Open Sans"/>
                          <a:sym typeface="Open Sans"/>
                        </a:rPr>
                        <a:t>Anual</a:t>
                      </a:r>
                      <a:r>
                        <a:rPr sz="900" dirty="0">
                          <a:latin typeface="Open Sans"/>
                          <a:ea typeface="Open Sans"/>
                          <a:cs typeface="Open Sans"/>
                          <a:sym typeface="Open Sans"/>
                        </a:rPr>
                        <a:t> </a:t>
                      </a:r>
                    </a:p>
                  </a:txBody>
                  <a:tcPr marL="9525" marR="9525" marT="9525" marB="9525" anchor="b" horzOverflow="overflow">
                    <a:lnL w="12700">
                      <a:miter lim="400000"/>
                    </a:lnL>
                    <a:lnR w="12700">
                      <a:miter lim="400000"/>
                    </a:lnR>
                    <a:lnT w="6350">
                      <a:solidFill>
                        <a:srgbClr val="000000"/>
                      </a:solidFill>
                      <a:prstDash val="dot"/>
                    </a:lnT>
                    <a:lnB w="6350">
                      <a:solidFill>
                        <a:srgbClr val="000000"/>
                      </a:solidFill>
                      <a:prstDash val="dot"/>
                    </a:lnB>
                    <a:solidFill>
                      <a:srgbClr val="FFFFFF"/>
                    </a:solidFill>
                  </a:tcPr>
                </a:tc>
                <a:tc>
                  <a:txBody>
                    <a:bodyPr/>
                    <a:lstStyle/>
                    <a:p>
                      <a:r>
                        <a:rPr sz="900">
                          <a:latin typeface="Open Sans Light"/>
                          <a:ea typeface="Open Sans Light"/>
                          <a:cs typeface="Open Sans Light"/>
                          <a:sym typeface="Open Sans Light"/>
                        </a:rPr>
                        <a:t>(kWh/yr)</a:t>
                      </a:r>
                    </a:p>
                  </a:txBody>
                  <a:tcPr marL="9525" marR="9525" marT="9525" marB="9525" anchor="b" horzOverflow="overflow">
                    <a:lnL w="12700">
                      <a:miter lim="400000"/>
                    </a:lnL>
                    <a:lnR w="6350">
                      <a:solidFill>
                        <a:srgbClr val="000000"/>
                      </a:solidFill>
                    </a:lnR>
                    <a:lnT w="6350">
                      <a:solidFill>
                        <a:srgbClr val="000000"/>
                      </a:solidFill>
                      <a:prstDash val="dot"/>
                    </a:lnT>
                    <a:lnB w="6350">
                      <a:solidFill>
                        <a:srgbClr val="000000"/>
                      </a:solidFill>
                      <a:prstDash val="dot"/>
                    </a:lnB>
                    <a:solidFill>
                      <a:srgbClr val="FFFFFF"/>
                    </a:solidFill>
                  </a:tcPr>
                </a:tc>
                <a:tc>
                  <a:txBody>
                    <a:bodyPr/>
                    <a:lstStyle/>
                    <a:p>
                      <a:pPr algn="ctr"/>
                      <a:r>
                        <a:rPr sz="1000" dirty="0">
                          <a:latin typeface="Open Sans Light"/>
                          <a:ea typeface="Open Sans Light"/>
                          <a:cs typeface="Open Sans Light"/>
                          <a:sym typeface="Open Sans Light"/>
                        </a:rPr>
                        <a:t> 180</a:t>
                      </a:r>
                      <a:r>
                        <a:rPr lang="es-ES" sz="1000" dirty="0">
                          <a:latin typeface="Open Sans Light"/>
                          <a:ea typeface="Open Sans Light"/>
                          <a:cs typeface="Open Sans Light"/>
                          <a:sym typeface="Open Sans Light"/>
                        </a:rPr>
                        <a:t>.</a:t>
                      </a:r>
                      <a:r>
                        <a:rPr sz="1000" dirty="0">
                          <a:latin typeface="Open Sans Light"/>
                          <a:ea typeface="Open Sans Light"/>
                          <a:cs typeface="Open Sans Light"/>
                          <a:sym typeface="Open Sans Light"/>
                        </a:rPr>
                        <a:t>000 </a:t>
                      </a:r>
                      <a:r>
                        <a:rPr lang="es-ES" sz="1000" dirty="0">
                          <a:latin typeface="Open Sans Light"/>
                          <a:ea typeface="Open Sans Light"/>
                          <a:cs typeface="Open Sans Light"/>
                          <a:sym typeface="Open Sans Light"/>
                        </a:rPr>
                        <a:t>–</a:t>
                      </a:r>
                      <a:r>
                        <a:rPr sz="1000" dirty="0">
                          <a:latin typeface="Open Sans Light"/>
                          <a:ea typeface="Open Sans Light"/>
                          <a:cs typeface="Open Sans Light"/>
                          <a:sym typeface="Open Sans Light"/>
                        </a:rPr>
                        <a:t> 207</a:t>
                      </a:r>
                      <a:r>
                        <a:rPr lang="es-ES" sz="1000" dirty="0">
                          <a:latin typeface="Open Sans Light"/>
                          <a:ea typeface="Open Sans Light"/>
                          <a:cs typeface="Open Sans Light"/>
                          <a:sym typeface="Open Sans Light"/>
                        </a:rPr>
                        <a:t>.</a:t>
                      </a:r>
                      <a:r>
                        <a:rPr sz="1000" dirty="0">
                          <a:latin typeface="Open Sans Light"/>
                          <a:ea typeface="Open Sans Light"/>
                          <a:cs typeface="Open Sans Light"/>
                          <a:sym typeface="Open Sans Light"/>
                        </a:rPr>
                        <a:t>000 </a:t>
                      </a:r>
                    </a:p>
                  </a:txBody>
                  <a:tcPr marL="9525" marR="9525" marT="9525" marB="9525" anchor="b" horzOverflow="overflow">
                    <a:lnL w="6350">
                      <a:solidFill>
                        <a:srgbClr val="000000"/>
                      </a:solidFill>
                    </a:lnL>
                    <a:lnR w="6350">
                      <a:solidFill>
                        <a:srgbClr val="000000"/>
                      </a:solidFill>
                    </a:lnR>
                    <a:lnT w="6350">
                      <a:solidFill>
                        <a:srgbClr val="000000"/>
                      </a:solidFill>
                      <a:prstDash val="dot"/>
                    </a:lnT>
                    <a:lnB w="6350">
                      <a:solidFill>
                        <a:srgbClr val="000000"/>
                      </a:solidFill>
                      <a:prstDash val="dot"/>
                    </a:lnB>
                    <a:solidFill>
                      <a:srgbClr val="FFFFFF"/>
                    </a:solidFill>
                  </a:tcPr>
                </a:tc>
                <a:tc>
                  <a:txBody>
                    <a:bodyPr/>
                    <a:lstStyle/>
                    <a:p>
                      <a:pPr algn="ctr"/>
                      <a:r>
                        <a:rPr sz="1000" dirty="0">
                          <a:latin typeface="Open Sans Light"/>
                          <a:ea typeface="Open Sans Light"/>
                          <a:cs typeface="Open Sans Light"/>
                          <a:sym typeface="Open Sans Light"/>
                        </a:rPr>
                        <a:t> 248</a:t>
                      </a:r>
                      <a:r>
                        <a:rPr lang="es-ES" sz="1000" dirty="0">
                          <a:latin typeface="Open Sans Light"/>
                          <a:ea typeface="Open Sans Light"/>
                          <a:cs typeface="Open Sans Light"/>
                          <a:sym typeface="Open Sans Light"/>
                        </a:rPr>
                        <a:t>.</a:t>
                      </a:r>
                      <a:r>
                        <a:rPr sz="1000" dirty="0">
                          <a:latin typeface="Open Sans Light"/>
                          <a:ea typeface="Open Sans Light"/>
                          <a:cs typeface="Open Sans Light"/>
                          <a:sym typeface="Open Sans Light"/>
                        </a:rPr>
                        <a:t>000 </a:t>
                      </a:r>
                      <a:r>
                        <a:rPr lang="es-ES" sz="1000" dirty="0">
                          <a:latin typeface="Open Sans Light"/>
                          <a:ea typeface="Open Sans Light"/>
                          <a:cs typeface="Open Sans Light"/>
                          <a:sym typeface="Open Sans Light"/>
                        </a:rPr>
                        <a:t>–</a:t>
                      </a:r>
                      <a:r>
                        <a:rPr sz="1000" dirty="0">
                          <a:latin typeface="Open Sans Light"/>
                          <a:ea typeface="Open Sans Light"/>
                          <a:cs typeface="Open Sans Light"/>
                          <a:sym typeface="Open Sans Light"/>
                        </a:rPr>
                        <a:t> 299</a:t>
                      </a:r>
                      <a:r>
                        <a:rPr lang="es-ES" sz="1000" dirty="0">
                          <a:latin typeface="Open Sans Light"/>
                          <a:ea typeface="Open Sans Light"/>
                          <a:cs typeface="Open Sans Light"/>
                          <a:sym typeface="Open Sans Light"/>
                        </a:rPr>
                        <a:t>.</a:t>
                      </a:r>
                      <a:r>
                        <a:rPr sz="1000" dirty="0">
                          <a:latin typeface="Open Sans Light"/>
                          <a:ea typeface="Open Sans Light"/>
                          <a:cs typeface="Open Sans Light"/>
                          <a:sym typeface="Open Sans Light"/>
                        </a:rPr>
                        <a:t>000 </a:t>
                      </a:r>
                    </a:p>
                  </a:txBody>
                  <a:tcPr marL="9525" marR="9525" marT="9525" marB="9525" anchor="b" horzOverflow="overflow">
                    <a:lnL w="6350">
                      <a:solidFill>
                        <a:srgbClr val="000000"/>
                      </a:solidFill>
                    </a:lnL>
                    <a:lnR w="6350">
                      <a:solidFill>
                        <a:srgbClr val="000000"/>
                      </a:solidFill>
                    </a:lnR>
                    <a:lnT w="6350">
                      <a:solidFill>
                        <a:srgbClr val="000000"/>
                      </a:solidFill>
                      <a:prstDash val="dot"/>
                    </a:lnT>
                    <a:lnB w="6350">
                      <a:solidFill>
                        <a:srgbClr val="000000"/>
                      </a:solidFill>
                      <a:prstDash val="dot"/>
                    </a:lnB>
                    <a:solidFill>
                      <a:srgbClr val="FFFFFF"/>
                    </a:solidFill>
                  </a:tcPr>
                </a:tc>
                <a:tc>
                  <a:txBody>
                    <a:bodyPr/>
                    <a:lstStyle/>
                    <a:p>
                      <a:pPr algn="ctr"/>
                      <a:r>
                        <a:rPr sz="1000" dirty="0">
                          <a:latin typeface="Open Sans Light"/>
                          <a:ea typeface="Open Sans Light"/>
                          <a:cs typeface="Open Sans Light"/>
                          <a:sym typeface="Open Sans Light"/>
                        </a:rPr>
                        <a:t> 304</a:t>
                      </a:r>
                      <a:r>
                        <a:rPr lang="es-ES" sz="1000" dirty="0">
                          <a:latin typeface="Open Sans Light"/>
                          <a:ea typeface="Open Sans Light"/>
                          <a:cs typeface="Open Sans Light"/>
                          <a:sym typeface="Open Sans Light"/>
                        </a:rPr>
                        <a:t>.</a:t>
                      </a:r>
                      <a:r>
                        <a:rPr sz="1000" dirty="0">
                          <a:latin typeface="Open Sans Light"/>
                          <a:ea typeface="Open Sans Light"/>
                          <a:cs typeface="Open Sans Light"/>
                          <a:sym typeface="Open Sans Light"/>
                        </a:rPr>
                        <a:t>000 </a:t>
                      </a:r>
                      <a:r>
                        <a:rPr lang="es-ES" sz="1000" dirty="0">
                          <a:latin typeface="Open Sans Light"/>
                          <a:ea typeface="Open Sans Light"/>
                          <a:cs typeface="Open Sans Light"/>
                          <a:sym typeface="Open Sans Light"/>
                        </a:rPr>
                        <a:t>–</a:t>
                      </a:r>
                      <a:r>
                        <a:rPr sz="1000" dirty="0">
                          <a:latin typeface="Open Sans Light"/>
                          <a:ea typeface="Open Sans Light"/>
                          <a:cs typeface="Open Sans Light"/>
                          <a:sym typeface="Open Sans Light"/>
                        </a:rPr>
                        <a:t> 365</a:t>
                      </a:r>
                      <a:r>
                        <a:rPr lang="es-ES" sz="1000" dirty="0">
                          <a:latin typeface="Open Sans Light"/>
                          <a:ea typeface="Open Sans Light"/>
                          <a:cs typeface="Open Sans Light"/>
                          <a:sym typeface="Open Sans Light"/>
                        </a:rPr>
                        <a:t>.</a:t>
                      </a:r>
                      <a:r>
                        <a:rPr sz="1000" dirty="0">
                          <a:latin typeface="Open Sans Light"/>
                          <a:ea typeface="Open Sans Light"/>
                          <a:cs typeface="Open Sans Light"/>
                          <a:sym typeface="Open Sans Light"/>
                        </a:rPr>
                        <a:t>000 </a:t>
                      </a:r>
                    </a:p>
                  </a:txBody>
                  <a:tcPr marL="9525" marR="9525" marT="9525" marB="9525" anchor="b" horzOverflow="overflow">
                    <a:lnL w="6350">
                      <a:solidFill>
                        <a:srgbClr val="000000"/>
                      </a:solidFill>
                    </a:lnL>
                    <a:lnR w="6350">
                      <a:solidFill>
                        <a:srgbClr val="000000"/>
                      </a:solidFill>
                    </a:lnR>
                    <a:lnT w="6350">
                      <a:solidFill>
                        <a:srgbClr val="000000"/>
                      </a:solidFill>
                      <a:prstDash val="dot"/>
                    </a:lnT>
                    <a:lnB w="6350">
                      <a:solidFill>
                        <a:srgbClr val="000000"/>
                      </a:solidFill>
                      <a:prstDash val="dot"/>
                    </a:lnB>
                    <a:solidFill>
                      <a:srgbClr val="FFFFFF"/>
                    </a:solidFill>
                  </a:tcPr>
                </a:tc>
                <a:extLst>
                  <a:ext uri="{0D108BD9-81ED-4DB2-BD59-A6C34878D82A}">
                    <a16:rowId xmlns:a16="http://schemas.microsoft.com/office/drawing/2014/main" val="10007"/>
                  </a:ext>
                </a:extLst>
              </a:tr>
              <a:tr h="361950">
                <a:tc>
                  <a:txBody>
                    <a:bodyPr/>
                    <a:lstStyle/>
                    <a:p>
                      <a:pPr algn="r"/>
                      <a:r>
                        <a:rPr lang="es-ES" sz="900" dirty="0">
                          <a:latin typeface="Open Sans"/>
                          <a:ea typeface="Open Sans"/>
                          <a:cs typeface="Open Sans"/>
                          <a:sym typeface="Open Sans"/>
                        </a:rPr>
                        <a:t>Potencial de Generación FV Anual </a:t>
                      </a:r>
                      <a:r>
                        <a:rPr sz="900" dirty="0">
                          <a:latin typeface="Open Sans"/>
                          <a:ea typeface="Open Sans"/>
                          <a:cs typeface="Open Sans"/>
                          <a:sym typeface="Open Sans"/>
                        </a:rPr>
                        <a:t> (EUI**)</a:t>
                      </a:r>
                    </a:p>
                  </a:txBody>
                  <a:tcPr marL="9525" marR="9525" marT="9525" marB="9525" anchor="b" horzOverflow="overflow">
                    <a:lnL w="12700">
                      <a:miter lim="400000"/>
                    </a:lnL>
                    <a:lnR w="12700">
                      <a:miter lim="400000"/>
                    </a:lnR>
                    <a:lnT w="6350">
                      <a:solidFill>
                        <a:srgbClr val="000000"/>
                      </a:solidFill>
                      <a:prstDash val="dot"/>
                    </a:lnT>
                    <a:lnB w="6350">
                      <a:solidFill>
                        <a:srgbClr val="000000"/>
                      </a:solidFill>
                      <a:prstDash val="dot"/>
                    </a:lnB>
                    <a:solidFill>
                      <a:srgbClr val="F2F2F2"/>
                    </a:solidFill>
                  </a:tcPr>
                </a:tc>
                <a:tc>
                  <a:txBody>
                    <a:bodyPr/>
                    <a:lstStyle/>
                    <a:p>
                      <a:r>
                        <a:rPr sz="900">
                          <a:latin typeface="Open Sans Light"/>
                          <a:ea typeface="Open Sans Light"/>
                          <a:cs typeface="Open Sans Light"/>
                          <a:sym typeface="Open Sans Light"/>
                        </a:rPr>
                        <a:t>(kBtu/ft2/yr)</a:t>
                      </a:r>
                    </a:p>
                  </a:txBody>
                  <a:tcPr marL="9525" marR="9525" marT="9525" marB="9525" anchor="b" horzOverflow="overflow">
                    <a:lnL w="12700">
                      <a:miter lim="400000"/>
                    </a:lnL>
                    <a:lnR w="6350">
                      <a:solidFill>
                        <a:srgbClr val="000000"/>
                      </a:solidFill>
                    </a:lnR>
                    <a:lnT w="6350">
                      <a:solidFill>
                        <a:srgbClr val="000000"/>
                      </a:solidFill>
                      <a:prstDash val="dot"/>
                    </a:lnT>
                    <a:lnB w="6350">
                      <a:solidFill>
                        <a:srgbClr val="000000"/>
                      </a:solidFill>
                      <a:prstDash val="dot"/>
                    </a:lnB>
                    <a:solidFill>
                      <a:srgbClr val="F2F2F2"/>
                    </a:solidFill>
                  </a:tcPr>
                </a:tc>
                <a:tc>
                  <a:txBody>
                    <a:bodyPr/>
                    <a:lstStyle/>
                    <a:p>
                      <a:pPr algn="ctr"/>
                      <a:r>
                        <a:rPr sz="1000" b="1" dirty="0">
                          <a:latin typeface="Open Sans ExtraBold"/>
                          <a:ea typeface="Open Sans ExtraBold"/>
                          <a:cs typeface="Open Sans ExtraBold"/>
                          <a:sym typeface="Open Sans ExtraBold"/>
                        </a:rPr>
                        <a:t> 9 -10 </a:t>
                      </a:r>
                    </a:p>
                  </a:txBody>
                  <a:tcPr marL="9525" marR="9525" marT="9525" marB="9525" anchor="b" horzOverflow="overflow">
                    <a:lnL w="6350">
                      <a:solidFill>
                        <a:srgbClr val="000000"/>
                      </a:solidFill>
                    </a:lnL>
                    <a:lnR w="6350">
                      <a:solidFill>
                        <a:srgbClr val="000000"/>
                      </a:solidFill>
                    </a:lnR>
                    <a:lnT w="6350">
                      <a:solidFill>
                        <a:srgbClr val="000000"/>
                      </a:solidFill>
                      <a:prstDash val="dot"/>
                    </a:lnT>
                    <a:lnB w="6350">
                      <a:solidFill>
                        <a:srgbClr val="000000"/>
                      </a:solidFill>
                      <a:prstDash val="dot"/>
                    </a:lnB>
                    <a:solidFill>
                      <a:srgbClr val="F2F2F2"/>
                    </a:solidFill>
                  </a:tcPr>
                </a:tc>
                <a:tc>
                  <a:txBody>
                    <a:bodyPr/>
                    <a:lstStyle/>
                    <a:p>
                      <a:pPr algn="ctr"/>
                      <a:r>
                        <a:rPr sz="1000" b="1">
                          <a:latin typeface="Open Sans ExtraBold"/>
                          <a:ea typeface="Open Sans ExtraBold"/>
                          <a:cs typeface="Open Sans ExtraBold"/>
                          <a:sym typeface="Open Sans ExtraBold"/>
                        </a:rPr>
                        <a:t> 12 -15 </a:t>
                      </a:r>
                    </a:p>
                  </a:txBody>
                  <a:tcPr marL="9525" marR="9525" marT="9525" marB="9525" anchor="b" horzOverflow="overflow">
                    <a:lnL w="6350">
                      <a:solidFill>
                        <a:srgbClr val="000000"/>
                      </a:solidFill>
                    </a:lnL>
                    <a:lnR w="6350">
                      <a:solidFill>
                        <a:srgbClr val="000000"/>
                      </a:solidFill>
                    </a:lnR>
                    <a:lnT w="6350">
                      <a:solidFill>
                        <a:srgbClr val="000000"/>
                      </a:solidFill>
                      <a:prstDash val="dot"/>
                    </a:lnT>
                    <a:lnB w="6350">
                      <a:solidFill>
                        <a:srgbClr val="000000"/>
                      </a:solidFill>
                      <a:prstDash val="dot"/>
                    </a:lnB>
                    <a:solidFill>
                      <a:srgbClr val="F2F2F2"/>
                    </a:solidFill>
                  </a:tcPr>
                </a:tc>
                <a:tc>
                  <a:txBody>
                    <a:bodyPr/>
                    <a:lstStyle/>
                    <a:p>
                      <a:pPr algn="ctr"/>
                      <a:r>
                        <a:rPr sz="1000" b="1">
                          <a:latin typeface="Open Sans ExtraBold"/>
                          <a:ea typeface="Open Sans ExtraBold"/>
                          <a:cs typeface="Open Sans ExtraBold"/>
                          <a:sym typeface="Open Sans ExtraBold"/>
                        </a:rPr>
                        <a:t> 15 -18 </a:t>
                      </a:r>
                    </a:p>
                  </a:txBody>
                  <a:tcPr marL="9525" marR="9525" marT="9525" marB="9525" anchor="b" horzOverflow="overflow">
                    <a:lnL w="6350">
                      <a:solidFill>
                        <a:srgbClr val="000000"/>
                      </a:solidFill>
                    </a:lnL>
                    <a:lnR w="6350">
                      <a:solidFill>
                        <a:srgbClr val="000000"/>
                      </a:solidFill>
                    </a:lnR>
                    <a:lnT w="6350">
                      <a:solidFill>
                        <a:srgbClr val="000000"/>
                      </a:solidFill>
                      <a:prstDash val="dot"/>
                    </a:lnT>
                    <a:lnB w="6350">
                      <a:solidFill>
                        <a:srgbClr val="000000"/>
                      </a:solidFill>
                      <a:prstDash val="dot"/>
                    </a:lnB>
                    <a:solidFill>
                      <a:srgbClr val="F2F2F2"/>
                    </a:solidFill>
                  </a:tcPr>
                </a:tc>
                <a:extLst>
                  <a:ext uri="{0D108BD9-81ED-4DB2-BD59-A6C34878D82A}">
                    <a16:rowId xmlns:a16="http://schemas.microsoft.com/office/drawing/2014/main" val="10008"/>
                  </a:ext>
                </a:extLst>
              </a:tr>
              <a:tr h="1724025">
                <a:tc>
                  <a:txBody>
                    <a:bodyPr/>
                    <a:lstStyle/>
                    <a:p>
                      <a:pPr algn="r"/>
                      <a:r>
                        <a:rPr lang="es-ES" sz="900" dirty="0">
                          <a:latin typeface="Open Sans"/>
                          <a:ea typeface="Open Sans"/>
                          <a:cs typeface="Open Sans"/>
                          <a:sym typeface="Open Sans"/>
                        </a:rPr>
                        <a:t>Disposición esquemática</a:t>
                      </a:r>
                      <a:endParaRPr sz="900" dirty="0">
                        <a:latin typeface="Open Sans"/>
                        <a:ea typeface="Open Sans"/>
                        <a:cs typeface="Open Sans"/>
                        <a:sym typeface="Open Sans"/>
                      </a:endParaRPr>
                    </a:p>
                  </a:txBody>
                  <a:tcPr marL="9525" marR="9525" marT="9525" marB="9525" anchor="b" horzOverflow="overflow">
                    <a:lnL w="12700">
                      <a:miter lim="400000"/>
                    </a:lnL>
                    <a:lnR w="12700">
                      <a:miter lim="400000"/>
                    </a:lnR>
                    <a:lnT w="6350">
                      <a:solidFill>
                        <a:srgbClr val="000000"/>
                      </a:solidFill>
                      <a:prstDash val="dot"/>
                    </a:lnT>
                    <a:lnB w="6350">
                      <a:solidFill>
                        <a:srgbClr val="000000"/>
                      </a:solidFill>
                      <a:prstDash val="dot"/>
                    </a:lnB>
                    <a:solidFill>
                      <a:srgbClr val="FFFFFF"/>
                    </a:solidFill>
                  </a:tcPr>
                </a:tc>
                <a:tc>
                  <a:txBody>
                    <a:bodyPr/>
                    <a:lstStyle/>
                    <a:p>
                      <a:r>
                        <a:rPr sz="900">
                          <a:latin typeface="Open Sans Light"/>
                          <a:ea typeface="Open Sans Light"/>
                          <a:cs typeface="Open Sans Light"/>
                          <a:sym typeface="Open Sans Light"/>
                        </a:rPr>
                        <a:t> </a:t>
                      </a:r>
                    </a:p>
                  </a:txBody>
                  <a:tcPr marL="9525" marR="9525" marT="9525" marB="9525" anchor="b" horzOverflow="overflow">
                    <a:lnL w="12700">
                      <a:miter lim="400000"/>
                    </a:lnL>
                    <a:lnR w="6350">
                      <a:solidFill>
                        <a:srgbClr val="000000"/>
                      </a:solidFill>
                    </a:lnR>
                    <a:lnT w="6350">
                      <a:solidFill>
                        <a:srgbClr val="000000"/>
                      </a:solidFill>
                      <a:prstDash val="dot"/>
                    </a:lnT>
                    <a:lnB w="6350">
                      <a:solidFill>
                        <a:srgbClr val="000000"/>
                      </a:solidFill>
                      <a:prstDash val="dot"/>
                    </a:lnB>
                    <a:solidFill>
                      <a:srgbClr val="FFFFFF"/>
                    </a:solidFill>
                  </a:tcPr>
                </a:tc>
                <a:tc>
                  <a:txBody>
                    <a:bodyPr/>
                    <a:lstStyle/>
                    <a:p>
                      <a:pPr algn="ctr"/>
                      <a:r>
                        <a:rPr sz="900">
                          <a:latin typeface="Open Sans Light"/>
                          <a:ea typeface="Open Sans Light"/>
                          <a:cs typeface="Open Sans Light"/>
                          <a:sym typeface="Open Sans Light"/>
                        </a:rPr>
                        <a:t> </a:t>
                      </a:r>
                    </a:p>
                  </a:txBody>
                  <a:tcPr marL="9525" marR="9525" marT="9525" marB="9525" anchor="b" horzOverflow="overflow">
                    <a:lnL w="6350">
                      <a:solidFill>
                        <a:srgbClr val="000000"/>
                      </a:solidFill>
                    </a:lnL>
                    <a:lnR w="6350">
                      <a:solidFill>
                        <a:srgbClr val="000000"/>
                      </a:solidFill>
                    </a:lnR>
                    <a:lnT w="6350">
                      <a:solidFill>
                        <a:srgbClr val="000000"/>
                      </a:solidFill>
                      <a:prstDash val="dot"/>
                    </a:lnT>
                    <a:lnB w="6350">
                      <a:solidFill>
                        <a:srgbClr val="000000"/>
                      </a:solidFill>
                      <a:prstDash val="dot"/>
                    </a:lnB>
                    <a:solidFill>
                      <a:srgbClr val="FFFFFF"/>
                    </a:solidFill>
                  </a:tcPr>
                </a:tc>
                <a:tc>
                  <a:txBody>
                    <a:bodyPr/>
                    <a:lstStyle/>
                    <a:p>
                      <a:pPr algn="ctr"/>
                      <a:r>
                        <a:rPr sz="900" dirty="0">
                          <a:latin typeface="Open Sans Light"/>
                          <a:ea typeface="Open Sans Light"/>
                          <a:cs typeface="Open Sans Light"/>
                          <a:sym typeface="Open Sans Light"/>
                        </a:rPr>
                        <a:t> </a:t>
                      </a:r>
                    </a:p>
                  </a:txBody>
                  <a:tcPr marL="9525" marR="9525" marT="9525" marB="9525" anchor="b" horzOverflow="overflow">
                    <a:lnL w="6350">
                      <a:solidFill>
                        <a:srgbClr val="000000"/>
                      </a:solidFill>
                    </a:lnL>
                    <a:lnR w="6350">
                      <a:solidFill>
                        <a:srgbClr val="000000"/>
                      </a:solidFill>
                    </a:lnR>
                    <a:lnT w="6350">
                      <a:solidFill>
                        <a:srgbClr val="000000"/>
                      </a:solidFill>
                      <a:prstDash val="dot"/>
                    </a:lnT>
                    <a:lnB w="6350">
                      <a:solidFill>
                        <a:srgbClr val="000000"/>
                      </a:solidFill>
                      <a:prstDash val="dot"/>
                    </a:lnB>
                    <a:solidFill>
                      <a:srgbClr val="FFFFFF"/>
                    </a:solidFill>
                  </a:tcPr>
                </a:tc>
                <a:tc>
                  <a:txBody>
                    <a:bodyPr/>
                    <a:lstStyle/>
                    <a:p>
                      <a:pPr algn="ctr"/>
                      <a:r>
                        <a:rPr sz="900" dirty="0">
                          <a:latin typeface="Open Sans Light"/>
                          <a:ea typeface="Open Sans Light"/>
                          <a:cs typeface="Open Sans Light"/>
                          <a:sym typeface="Open Sans Light"/>
                        </a:rPr>
                        <a:t> </a:t>
                      </a:r>
                    </a:p>
                  </a:txBody>
                  <a:tcPr marL="9525" marR="9525" marT="9525" marB="9525" anchor="b" horzOverflow="overflow">
                    <a:lnL w="6350">
                      <a:solidFill>
                        <a:srgbClr val="000000"/>
                      </a:solidFill>
                    </a:lnL>
                    <a:lnR w="6350">
                      <a:solidFill>
                        <a:srgbClr val="000000"/>
                      </a:solidFill>
                    </a:lnR>
                    <a:lnT w="6350">
                      <a:solidFill>
                        <a:srgbClr val="000000"/>
                      </a:solidFill>
                      <a:prstDash val="dot"/>
                    </a:lnT>
                    <a:lnB w="6350">
                      <a:solidFill>
                        <a:srgbClr val="000000"/>
                      </a:solidFill>
                      <a:prstDash val="dot"/>
                    </a:lnB>
                    <a:solidFill>
                      <a:srgbClr val="FFFFFF"/>
                    </a:solidFill>
                  </a:tcPr>
                </a:tc>
                <a:extLst>
                  <a:ext uri="{0D108BD9-81ED-4DB2-BD59-A6C34878D82A}">
                    <a16:rowId xmlns:a16="http://schemas.microsoft.com/office/drawing/2014/main" val="10009"/>
                  </a:ext>
                </a:extLst>
              </a:tr>
            </a:tbl>
          </a:graphicData>
        </a:graphic>
      </p:graphicFrame>
      <p:pic>
        <p:nvPicPr>
          <p:cNvPr id="611" name="image16.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27365" y="1343296"/>
            <a:ext cx="3008788" cy="3221041"/>
          </a:xfrm>
          <a:prstGeom prst="rect">
            <a:avLst/>
          </a:prstGeom>
          <a:ln w="12700">
            <a:miter lim="400000"/>
          </a:ln>
        </p:spPr>
      </p:pic>
      <p:grpSp>
        <p:nvGrpSpPr>
          <p:cNvPr id="616" name="Group 616"/>
          <p:cNvGrpSpPr/>
          <p:nvPr/>
        </p:nvGrpSpPr>
        <p:grpSpPr>
          <a:xfrm>
            <a:off x="287782" y="4549380"/>
            <a:ext cx="3424359" cy="415496"/>
            <a:chOff x="0" y="0"/>
            <a:chExt cx="3424358" cy="415495"/>
          </a:xfrm>
        </p:grpSpPr>
        <p:pic>
          <p:nvPicPr>
            <p:cNvPr id="612" name="image17.jpe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72885" y="65258"/>
              <a:ext cx="1829370" cy="122049"/>
            </a:xfrm>
            <a:prstGeom prst="rect">
              <a:avLst/>
            </a:prstGeom>
            <a:ln w="12700" cap="flat">
              <a:noFill/>
              <a:miter lim="400000"/>
            </a:ln>
            <a:effectLst/>
          </p:spPr>
        </p:pic>
        <p:sp>
          <p:nvSpPr>
            <p:cNvPr id="613" name="Shape 613"/>
            <p:cNvSpPr/>
            <p:nvPr/>
          </p:nvSpPr>
          <p:spPr>
            <a:xfrm>
              <a:off x="0" y="0"/>
              <a:ext cx="1454372" cy="41549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defRPr sz="700">
                  <a:latin typeface="Open Sans"/>
                  <a:ea typeface="Open Sans"/>
                  <a:cs typeface="Open Sans"/>
                  <a:sym typeface="Open Sans"/>
                </a:defRPr>
              </a:pPr>
              <a:r>
                <a:rPr lang="es-ES" dirty="0"/>
                <a:t>RADIACIÓN SOLAR ANUAL ACUMULADA</a:t>
              </a:r>
            </a:p>
            <a:p>
              <a:pPr>
                <a:defRPr sz="700">
                  <a:latin typeface="Open Sans"/>
                  <a:ea typeface="Open Sans"/>
                  <a:cs typeface="Open Sans"/>
                  <a:sym typeface="Open Sans"/>
                </a:defRPr>
              </a:pPr>
              <a:r>
                <a:rPr lang="es-ES" dirty="0"/>
                <a:t>(</a:t>
              </a:r>
              <a:r>
                <a:rPr lang="es-ES" dirty="0" err="1"/>
                <a:t>kWh</a:t>
              </a:r>
              <a:r>
                <a:rPr lang="es-ES" dirty="0"/>
                <a:t>/m²)</a:t>
              </a:r>
            </a:p>
          </p:txBody>
        </p:sp>
        <p:sp>
          <p:nvSpPr>
            <p:cNvPr id="614" name="Shape 614"/>
            <p:cNvSpPr/>
            <p:nvPr/>
          </p:nvSpPr>
          <p:spPr>
            <a:xfrm>
              <a:off x="2672396" y="164992"/>
              <a:ext cx="751962" cy="2184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800">
                  <a:latin typeface="Open Sans Light"/>
                  <a:ea typeface="Open Sans Light"/>
                  <a:cs typeface="Open Sans Light"/>
                  <a:sym typeface="Open Sans Light"/>
                </a:defRPr>
              </a:lvl1pPr>
            </a:lstStyle>
            <a:p>
              <a:r>
                <a:rPr lang="es-ES" dirty="0"/>
                <a:t>1850</a:t>
              </a:r>
            </a:p>
          </p:txBody>
        </p:sp>
        <p:sp>
          <p:nvSpPr>
            <p:cNvPr id="615" name="Shape 615"/>
            <p:cNvSpPr/>
            <p:nvPr/>
          </p:nvSpPr>
          <p:spPr>
            <a:xfrm>
              <a:off x="1082149" y="176295"/>
              <a:ext cx="409185" cy="2184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800">
                  <a:latin typeface="Open Sans Light"/>
                  <a:ea typeface="Open Sans Light"/>
                  <a:cs typeface="Open Sans Light"/>
                  <a:sym typeface="Open Sans Light"/>
                </a:defRPr>
              </a:lvl1pPr>
            </a:lstStyle>
            <a:p>
              <a:r>
                <a:rPr lang="es-ES" dirty="0"/>
                <a:t>0</a:t>
              </a:r>
            </a:p>
          </p:txBody>
        </p:sp>
      </p:grpSp>
      <p:sp>
        <p:nvSpPr>
          <p:cNvPr id="617" name="Shape 617"/>
          <p:cNvSpPr/>
          <p:nvPr/>
        </p:nvSpPr>
        <p:spPr>
          <a:xfrm>
            <a:off x="1484768" y="4320496"/>
            <a:ext cx="732756"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b="1">
                <a:latin typeface="Open Sans"/>
                <a:ea typeface="Open Sans"/>
                <a:cs typeface="Open Sans"/>
                <a:sym typeface="Open Sans"/>
              </a:defRPr>
            </a:lvl1pPr>
          </a:lstStyle>
          <a:p>
            <a:pPr algn="ctr"/>
            <a:r>
              <a:rPr lang="es-ES" dirty="0"/>
              <a:t>SUR</a:t>
            </a:r>
          </a:p>
        </p:txBody>
      </p:sp>
      <p:sp>
        <p:nvSpPr>
          <p:cNvPr id="618" name="Shape 618"/>
          <p:cNvSpPr/>
          <p:nvPr/>
        </p:nvSpPr>
        <p:spPr>
          <a:xfrm>
            <a:off x="400425" y="209089"/>
            <a:ext cx="7782994" cy="52322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b="1">
                <a:latin typeface="Open Sans"/>
                <a:ea typeface="Open Sans"/>
                <a:cs typeface="Open Sans"/>
                <a:sym typeface="Open Sans"/>
              </a:defRPr>
            </a:pPr>
            <a:r>
              <a:rPr lang="es-ES" dirty="0"/>
              <a:t>Potencial de Generación de Energía Fotovoltaica (FV) en Cubierta</a:t>
            </a:r>
          </a:p>
          <a:p>
            <a:pPr>
              <a:defRPr sz="1000">
                <a:latin typeface="Open Sans"/>
                <a:ea typeface="Open Sans"/>
                <a:cs typeface="Open Sans"/>
                <a:sym typeface="Open Sans"/>
              </a:defRPr>
            </a:pPr>
            <a:r>
              <a:rPr lang="es-ES" dirty="0"/>
              <a:t>Factores Climáticos Clave: Atlanta, Georgia</a:t>
            </a:r>
          </a:p>
        </p:txBody>
      </p:sp>
      <p:sp>
        <p:nvSpPr>
          <p:cNvPr id="619" name="Shape 619"/>
          <p:cNvSpPr/>
          <p:nvPr/>
        </p:nvSpPr>
        <p:spPr>
          <a:xfrm>
            <a:off x="5413714" y="1530562"/>
            <a:ext cx="2484838"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b="1">
                <a:solidFill>
                  <a:srgbClr val="FFFFFF"/>
                </a:solidFill>
                <a:latin typeface="Open Sans"/>
                <a:ea typeface="Open Sans"/>
                <a:cs typeface="Open Sans"/>
                <a:sym typeface="Open Sans"/>
              </a:defRPr>
            </a:lvl1pPr>
          </a:lstStyle>
          <a:p>
            <a:r>
              <a:rPr lang="es-ES" dirty="0"/>
              <a:t>INCLINACIÓN DEL PANEL: 30 º</a:t>
            </a:r>
          </a:p>
        </p:txBody>
      </p:sp>
      <p:sp>
        <p:nvSpPr>
          <p:cNvPr id="620" name="Shape 620"/>
          <p:cNvSpPr/>
          <p:nvPr/>
        </p:nvSpPr>
        <p:spPr>
          <a:xfrm>
            <a:off x="7598023" y="1551511"/>
            <a:ext cx="2484837"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b="1">
                <a:solidFill>
                  <a:srgbClr val="FFFFFF"/>
                </a:solidFill>
                <a:latin typeface="Open Sans"/>
                <a:ea typeface="Open Sans"/>
                <a:cs typeface="Open Sans"/>
                <a:sym typeface="Open Sans"/>
              </a:defRPr>
            </a:lvl1pPr>
          </a:lstStyle>
          <a:p>
            <a:r>
              <a:rPr lang="es-ES" dirty="0"/>
              <a:t>INCLINACIÓN DEL PANEL: 10 º</a:t>
            </a:r>
          </a:p>
        </p:txBody>
      </p:sp>
      <p:pic>
        <p:nvPicPr>
          <p:cNvPr id="621" name="image18.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01552" y="4389173"/>
            <a:ext cx="2123592" cy="1415729"/>
          </a:xfrm>
          <a:prstGeom prst="rect">
            <a:avLst/>
          </a:prstGeom>
          <a:ln w="12700">
            <a:miter lim="400000"/>
          </a:ln>
        </p:spPr>
      </p:pic>
      <p:pic>
        <p:nvPicPr>
          <p:cNvPr id="622" name="image19.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83113" y="4395720"/>
            <a:ext cx="2123592" cy="1415729"/>
          </a:xfrm>
          <a:prstGeom prst="rect">
            <a:avLst/>
          </a:prstGeom>
          <a:ln w="12700">
            <a:miter lim="400000"/>
          </a:ln>
        </p:spPr>
      </p:pic>
      <p:pic>
        <p:nvPicPr>
          <p:cNvPr id="623" name="image20.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780627" y="4388289"/>
            <a:ext cx="2123591" cy="1415729"/>
          </a:xfrm>
          <a:prstGeom prst="rect">
            <a:avLst/>
          </a:prstGeom>
          <a:ln w="12700">
            <a:miter lim="400000"/>
          </a:ln>
        </p:spPr>
      </p:pic>
      <p:sp>
        <p:nvSpPr>
          <p:cNvPr id="624" name="Shape 624"/>
          <p:cNvSpPr/>
          <p:nvPr/>
        </p:nvSpPr>
        <p:spPr>
          <a:xfrm>
            <a:off x="9802338" y="1528793"/>
            <a:ext cx="2484838" cy="24622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b="1">
                <a:solidFill>
                  <a:srgbClr val="FFFFFF"/>
                </a:solidFill>
                <a:latin typeface="Open Sans"/>
                <a:ea typeface="Open Sans"/>
                <a:cs typeface="Open Sans"/>
                <a:sym typeface="Open Sans"/>
              </a:defRPr>
            </a:lvl1pPr>
          </a:lstStyle>
          <a:p>
            <a:r>
              <a:rPr lang="es-ES" dirty="0"/>
              <a:t>PANELES DE INCL. DUAL E-O (8°) )</a:t>
            </a:r>
          </a:p>
        </p:txBody>
      </p:sp>
      <p:pic>
        <p:nvPicPr>
          <p:cNvPr id="625" name="image21.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445145" y="4299280"/>
            <a:ext cx="1448010" cy="1415730"/>
          </a:xfrm>
          <a:prstGeom prst="rect">
            <a:avLst/>
          </a:prstGeom>
          <a:ln w="12700">
            <a:miter lim="400000"/>
          </a:ln>
        </p:spPr>
      </p:pic>
    </p:spTree>
    <p:extLst>
      <p:ext uri="{BB962C8B-B14F-4D97-AF65-F5344CB8AC3E}">
        <p14:creationId xmlns:p14="http://schemas.microsoft.com/office/powerpoint/2010/main" val="237862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Shape 627"/>
          <p:cNvSpPr>
            <a:spLocks noGrp="1"/>
          </p:cNvSpPr>
          <p:nvPr>
            <p:ph type="body" idx="1"/>
          </p:nvPr>
        </p:nvSpPr>
        <p:spPr>
          <a:prstGeom prst="rect">
            <a:avLst/>
          </a:prstGeom>
        </p:spPr>
        <p:txBody>
          <a:bodyPr/>
          <a:lstStyle/>
          <a:p>
            <a:endParaRPr lang="es-ES" dirty="0"/>
          </a:p>
        </p:txBody>
      </p:sp>
      <p:grpSp>
        <p:nvGrpSpPr>
          <p:cNvPr id="4" name="3 Grupo"/>
          <p:cNvGrpSpPr/>
          <p:nvPr/>
        </p:nvGrpSpPr>
        <p:grpSpPr>
          <a:xfrm>
            <a:off x="56664" y="36643"/>
            <a:ext cx="12135336" cy="6821357"/>
            <a:chOff x="56664" y="36643"/>
            <a:chExt cx="12135336" cy="6821357"/>
          </a:xfrm>
        </p:grpSpPr>
        <p:grpSp>
          <p:nvGrpSpPr>
            <p:cNvPr id="14" name="13 Grupo"/>
            <p:cNvGrpSpPr/>
            <p:nvPr/>
          </p:nvGrpSpPr>
          <p:grpSpPr>
            <a:xfrm>
              <a:off x="56664" y="36643"/>
              <a:ext cx="12135336" cy="6821357"/>
              <a:chOff x="56664" y="36643"/>
              <a:chExt cx="12135336" cy="6821357"/>
            </a:xfrm>
          </p:grpSpPr>
          <p:grpSp>
            <p:nvGrpSpPr>
              <p:cNvPr id="13" name="12 Grupo"/>
              <p:cNvGrpSpPr/>
              <p:nvPr/>
            </p:nvGrpSpPr>
            <p:grpSpPr>
              <a:xfrm>
                <a:off x="56664" y="36643"/>
                <a:ext cx="12135336" cy="6821357"/>
                <a:chOff x="38100" y="-126089"/>
                <a:chExt cx="12135336" cy="6821357"/>
              </a:xfrm>
              <a:solidFill>
                <a:schemeClr val="bg1"/>
              </a:solidFill>
            </p:grpSpPr>
            <p:grpSp>
              <p:nvGrpSpPr>
                <p:cNvPr id="3" name="2 Grupo"/>
                <p:cNvGrpSpPr/>
                <p:nvPr/>
              </p:nvGrpSpPr>
              <p:grpSpPr>
                <a:xfrm>
                  <a:off x="38100" y="-126089"/>
                  <a:ext cx="12135336" cy="6821357"/>
                  <a:chOff x="38100" y="-126089"/>
                  <a:chExt cx="12135336" cy="6821357"/>
                </a:xfrm>
                <a:grpFill/>
              </p:grpSpPr>
              <p:pic>
                <p:nvPicPr>
                  <p:cNvPr id="628" name="image7.png"/>
                  <p:cNvPicPr>
                    <a:picLocks noChangeAspect="1"/>
                  </p:cNvPicPr>
                  <p:nvPr/>
                </p:nvPicPr>
                <p:blipFill>
                  <a:blip r:embed="rId2"/>
                  <a:stretch>
                    <a:fillRect/>
                  </a:stretch>
                </p:blipFill>
                <p:spPr>
                  <a:xfrm>
                    <a:off x="38100" y="-126089"/>
                    <a:ext cx="12135336" cy="6821357"/>
                  </a:xfrm>
                  <a:prstGeom prst="rect">
                    <a:avLst/>
                  </a:prstGeom>
                  <a:grpFill/>
                  <a:ln w="12700">
                    <a:miter lim="400000"/>
                  </a:ln>
                </p:spPr>
              </p:pic>
              <p:grpSp>
                <p:nvGrpSpPr>
                  <p:cNvPr id="2" name="1 Grupo"/>
                  <p:cNvGrpSpPr/>
                  <p:nvPr/>
                </p:nvGrpSpPr>
                <p:grpSpPr>
                  <a:xfrm>
                    <a:off x="477611" y="5938"/>
                    <a:ext cx="5171610" cy="1726455"/>
                    <a:chOff x="477611" y="5938"/>
                    <a:chExt cx="5171610" cy="1726455"/>
                  </a:xfrm>
                  <a:grpFill/>
                </p:grpSpPr>
                <p:sp>
                  <p:nvSpPr>
                    <p:cNvPr id="5" name="CuadroTexto 3"/>
                    <p:cNvSpPr txBox="1"/>
                    <p:nvPr/>
                  </p:nvSpPr>
                  <p:spPr>
                    <a:xfrm>
                      <a:off x="477612" y="5938"/>
                      <a:ext cx="5171609" cy="369332"/>
                    </a:xfrm>
                    <a:prstGeom prst="rect">
                      <a:avLst/>
                    </a:prstGeom>
                    <a:grpFill/>
                  </p:spPr>
                  <p:txBody>
                    <a:bodyPr wrap="square" lIns="72000" tIns="0" bIns="0" rtlCol="0">
                      <a:spAutoFit/>
                    </a:bodyPr>
                    <a:lstStyle/>
                    <a:p>
                      <a:r>
                        <a:rPr lang="es-ES" sz="2400" b="1" dirty="0"/>
                        <a:t>Diagrama Psicrométrico</a:t>
                      </a:r>
                    </a:p>
                  </p:txBody>
                </p:sp>
                <p:sp>
                  <p:nvSpPr>
                    <p:cNvPr id="6" name="CuadroTexto 3"/>
                    <p:cNvSpPr txBox="1"/>
                    <p:nvPr/>
                  </p:nvSpPr>
                  <p:spPr>
                    <a:xfrm>
                      <a:off x="477611" y="1056614"/>
                      <a:ext cx="5171609" cy="215444"/>
                    </a:xfrm>
                    <a:prstGeom prst="rect">
                      <a:avLst/>
                    </a:prstGeom>
                    <a:grpFill/>
                  </p:spPr>
                  <p:txBody>
                    <a:bodyPr wrap="square" lIns="72000" tIns="0" bIns="0" rtlCol="0">
                      <a:spAutoFit/>
                    </a:bodyPr>
                    <a:lstStyle/>
                    <a:p>
                      <a:r>
                        <a:rPr lang="es-ES" sz="1400" b="1" dirty="0"/>
                        <a:t>ASHRAE 55 Datos Método PMV (Voto Medio Previsto)</a:t>
                      </a:r>
                    </a:p>
                  </p:txBody>
                </p:sp>
                <p:sp>
                  <p:nvSpPr>
                    <p:cNvPr id="7" name="CuadroTexto 3"/>
                    <p:cNvSpPr txBox="1"/>
                    <p:nvPr/>
                  </p:nvSpPr>
                  <p:spPr>
                    <a:xfrm>
                      <a:off x="665639" y="1244642"/>
                      <a:ext cx="2397777" cy="169277"/>
                    </a:xfrm>
                    <a:prstGeom prst="rect">
                      <a:avLst/>
                    </a:prstGeom>
                    <a:grpFill/>
                  </p:spPr>
                  <p:txBody>
                    <a:bodyPr wrap="square" lIns="72000" tIns="0" bIns="0" rtlCol="0">
                      <a:spAutoFit/>
                    </a:bodyPr>
                    <a:lstStyle/>
                    <a:p>
                      <a:r>
                        <a:rPr lang="es-ES" sz="1100" b="1" dirty="0"/>
                        <a:t>clo: 0,61-1,0 (verano/invierno)</a:t>
                      </a:r>
                    </a:p>
                  </p:txBody>
                </p:sp>
                <p:sp>
                  <p:nvSpPr>
                    <p:cNvPr id="11" name="CuadroTexto 3"/>
                    <p:cNvSpPr txBox="1"/>
                    <p:nvPr/>
                  </p:nvSpPr>
                  <p:spPr>
                    <a:xfrm>
                      <a:off x="665639" y="1397042"/>
                      <a:ext cx="2397777" cy="169277"/>
                    </a:xfrm>
                    <a:prstGeom prst="rect">
                      <a:avLst/>
                    </a:prstGeom>
                    <a:grpFill/>
                  </p:spPr>
                  <p:txBody>
                    <a:bodyPr wrap="square" lIns="72000" tIns="0" bIns="0" rtlCol="0">
                      <a:spAutoFit/>
                    </a:bodyPr>
                    <a:lstStyle/>
                    <a:p>
                      <a:r>
                        <a:rPr lang="es-ES" sz="1100" b="1" dirty="0"/>
                        <a:t>met: 1,1 (teclear)</a:t>
                      </a:r>
                    </a:p>
                  </p:txBody>
                </p:sp>
                <p:sp>
                  <p:nvSpPr>
                    <p:cNvPr id="12" name="CuadroTexto 3"/>
                    <p:cNvSpPr txBox="1"/>
                    <p:nvPr/>
                  </p:nvSpPr>
                  <p:spPr>
                    <a:xfrm>
                      <a:off x="663663" y="1563116"/>
                      <a:ext cx="2397777" cy="169277"/>
                    </a:xfrm>
                    <a:prstGeom prst="rect">
                      <a:avLst/>
                    </a:prstGeom>
                    <a:grpFill/>
                  </p:spPr>
                  <p:txBody>
                    <a:bodyPr wrap="square" lIns="72000" tIns="0" bIns="0" rtlCol="0">
                      <a:spAutoFit/>
                    </a:bodyPr>
                    <a:lstStyle/>
                    <a:p>
                      <a:r>
                        <a:rPr lang="es-ES" sz="1100" b="1" dirty="0"/>
                        <a:t>velocidad del aire:  0,6 m/s (118 fpm)</a:t>
                      </a:r>
                    </a:p>
                  </p:txBody>
                </p:sp>
              </p:grpSp>
            </p:grpSp>
            <p:sp>
              <p:nvSpPr>
                <p:cNvPr id="15" name="CuadroTexto 5"/>
                <p:cNvSpPr txBox="1"/>
                <p:nvPr/>
              </p:nvSpPr>
              <p:spPr>
                <a:xfrm>
                  <a:off x="2460557" y="3378053"/>
                  <a:ext cx="2803835" cy="738664"/>
                </a:xfrm>
                <a:prstGeom prst="rect">
                  <a:avLst/>
                </a:prstGeom>
                <a:grpFill/>
              </p:spPr>
              <p:txBody>
                <a:bodyPr wrap="square" rtlCol="0">
                  <a:spAutoFit/>
                </a:bodyPr>
                <a:lstStyle/>
                <a:p>
                  <a:r>
                    <a:rPr lang="es-ES" sz="2800" b="1" dirty="0">
                      <a:solidFill>
                        <a:srgbClr val="419FF5"/>
                      </a:solidFill>
                    </a:rPr>
                    <a:t>23-30 %</a:t>
                  </a:r>
                </a:p>
                <a:p>
                  <a:r>
                    <a:rPr lang="es-ES" sz="1400" dirty="0">
                      <a:solidFill>
                        <a:srgbClr val="419FF5"/>
                      </a:solidFill>
                    </a:rPr>
                    <a:t>Horas dentro del rango de confort</a:t>
                  </a:r>
                </a:p>
              </p:txBody>
            </p:sp>
            <p:sp>
              <p:nvSpPr>
                <p:cNvPr id="16" name="CuadroTexto 6"/>
                <p:cNvSpPr txBox="1"/>
                <p:nvPr/>
              </p:nvSpPr>
              <p:spPr>
                <a:xfrm>
                  <a:off x="4114939" y="6043552"/>
                  <a:ext cx="4373554" cy="215444"/>
                </a:xfrm>
                <a:prstGeom prst="rect">
                  <a:avLst/>
                </a:prstGeom>
                <a:grpFill/>
              </p:spPr>
              <p:txBody>
                <a:bodyPr wrap="square" tIns="0" bIns="0" rtlCol="0">
                  <a:spAutoFit/>
                </a:bodyPr>
                <a:lstStyle/>
                <a:p>
                  <a:pPr algn="ctr"/>
                  <a:r>
                    <a:rPr lang="es-ES" sz="1400" b="1" dirty="0"/>
                    <a:t>Temperatura aire exterior (ºF)</a:t>
                  </a:r>
                </a:p>
              </p:txBody>
            </p:sp>
          </p:grpSp>
          <p:sp>
            <p:nvSpPr>
              <p:cNvPr id="19" name="CuadroTexto 7"/>
              <p:cNvSpPr txBox="1"/>
              <p:nvPr/>
            </p:nvSpPr>
            <p:spPr>
              <a:xfrm rot="16200000">
                <a:off x="9324214" y="1835418"/>
                <a:ext cx="2856442" cy="261610"/>
              </a:xfrm>
              <a:prstGeom prst="rect">
                <a:avLst/>
              </a:prstGeom>
              <a:solidFill>
                <a:schemeClr val="bg1"/>
              </a:solidFill>
            </p:spPr>
            <p:txBody>
              <a:bodyPr wrap="square" rtlCol="0">
                <a:spAutoFit/>
              </a:bodyPr>
              <a:lstStyle/>
              <a:p>
                <a:pPr algn="ctr"/>
                <a:r>
                  <a:rPr lang="es-ES" sz="1100" b="1" dirty="0"/>
                  <a:t>Humedad específica (lb agua/lb aire)</a:t>
                </a:r>
              </a:p>
            </p:txBody>
          </p:sp>
        </p:grpSp>
        <p:sp>
          <p:nvSpPr>
            <p:cNvPr id="17" name="CuadroTexto 3"/>
            <p:cNvSpPr txBox="1"/>
            <p:nvPr/>
          </p:nvSpPr>
          <p:spPr>
            <a:xfrm>
              <a:off x="682226" y="2044322"/>
              <a:ext cx="2397777" cy="169277"/>
            </a:xfrm>
            <a:prstGeom prst="rect">
              <a:avLst/>
            </a:prstGeom>
            <a:solidFill>
              <a:schemeClr val="bg1"/>
            </a:solidFill>
          </p:spPr>
          <p:txBody>
            <a:bodyPr wrap="square" lIns="72000" tIns="0" bIns="0" rtlCol="0">
              <a:spAutoFit/>
            </a:bodyPr>
            <a:lstStyle/>
            <a:p>
              <a:r>
                <a:rPr lang="es-ES" sz="1100" b="1" dirty="0" err="1"/>
                <a:t>hr</a:t>
              </a:r>
              <a:r>
                <a:rPr lang="es-ES" sz="1100" b="1" dirty="0"/>
                <a:t> límite superior: 60%</a:t>
              </a:r>
            </a:p>
          </p:txBody>
        </p:sp>
      </p:grpSp>
    </p:spTree>
    <p:extLst>
      <p:ext uri="{BB962C8B-B14F-4D97-AF65-F5344CB8AC3E}">
        <p14:creationId xmlns:p14="http://schemas.microsoft.com/office/powerpoint/2010/main" val="411149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3" name="image15.jpeg"/>
          <p:cNvPicPr>
            <a:picLocks noGrp="1" noChangeAspect="1"/>
          </p:cNvPicPr>
          <p:nvPr>
            <p:ph type="pic" idx="4294967295"/>
          </p:nvPr>
        </p:nvPicPr>
        <p:blipFill>
          <a:blip r:embed="rId2" cstate="email">
            <a:extLst>
              <a:ext uri="{28A0092B-C50C-407E-A947-70E740481C1C}">
                <a14:useLocalDpi xmlns:a14="http://schemas.microsoft.com/office/drawing/2010/main"/>
              </a:ext>
            </a:extLst>
          </a:blip>
          <a:stretch>
            <a:fillRect/>
          </a:stretch>
        </p:blipFill>
        <p:spPr>
          <a:xfrm>
            <a:off x="1908310" y="0"/>
            <a:ext cx="8375381" cy="6164896"/>
          </a:xfrm>
          <a:prstGeom prst="rect">
            <a:avLst/>
          </a:prstGeom>
        </p:spPr>
      </p:pic>
      <p:sp>
        <p:nvSpPr>
          <p:cNvPr id="3" name="Rectangle 2">
            <a:extLst>
              <a:ext uri="{FF2B5EF4-FFF2-40B4-BE49-F238E27FC236}">
                <a16:creationId xmlns:a16="http://schemas.microsoft.com/office/drawing/2014/main" id="{A19E4F09-722F-4042-A68E-4FBAC005BB58}"/>
              </a:ext>
            </a:extLst>
          </p:cNvPr>
          <p:cNvSpPr/>
          <p:nvPr/>
        </p:nvSpPr>
        <p:spPr>
          <a:xfrm>
            <a:off x="0" y="0"/>
            <a:ext cx="1908311" cy="931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8F51026-3219-2D4F-9DAF-0388D5132436}"/>
              </a:ext>
            </a:extLst>
          </p:cNvPr>
          <p:cNvSpPr/>
          <p:nvPr/>
        </p:nvSpPr>
        <p:spPr>
          <a:xfrm>
            <a:off x="10052538" y="0"/>
            <a:ext cx="1908311" cy="931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3"/>
          <p:cNvSpPr txBox="1"/>
          <p:nvPr/>
        </p:nvSpPr>
        <p:spPr>
          <a:xfrm>
            <a:off x="2305667" y="401246"/>
            <a:ext cx="1415941" cy="200055"/>
          </a:xfrm>
          <a:prstGeom prst="rect">
            <a:avLst/>
          </a:prstGeom>
          <a:solidFill>
            <a:schemeClr val="bg1"/>
          </a:solidFill>
        </p:spPr>
        <p:txBody>
          <a:bodyPr wrap="square" lIns="36000" tIns="0" rIns="0" bIns="0" rtlCol="0">
            <a:spAutoFit/>
          </a:bodyPr>
          <a:lstStyle/>
          <a:p>
            <a:r>
              <a:rPr lang="es-ES" sz="1300" b="1" dirty="0"/>
              <a:t>CUBIERTA </a:t>
            </a:r>
            <a:r>
              <a:rPr lang="es-ES" sz="1200" b="1" dirty="0"/>
              <a:t>ARBÓREA</a:t>
            </a:r>
          </a:p>
        </p:txBody>
      </p:sp>
      <p:sp>
        <p:nvSpPr>
          <p:cNvPr id="7" name="CuadroTexto 3"/>
          <p:cNvSpPr txBox="1"/>
          <p:nvPr/>
        </p:nvSpPr>
        <p:spPr>
          <a:xfrm>
            <a:off x="2686667" y="618886"/>
            <a:ext cx="1034941" cy="323165"/>
          </a:xfrm>
          <a:prstGeom prst="rect">
            <a:avLst/>
          </a:prstGeom>
          <a:solidFill>
            <a:schemeClr val="bg1"/>
          </a:solidFill>
        </p:spPr>
        <p:txBody>
          <a:bodyPr wrap="square" lIns="36000" tIns="0" rIns="0" bIns="0" rtlCol="0">
            <a:spAutoFit/>
          </a:bodyPr>
          <a:lstStyle/>
          <a:p>
            <a:r>
              <a:rPr lang="es-ES" sz="1050" dirty="0"/>
              <a:t>Cubierta arbórea existente</a:t>
            </a:r>
          </a:p>
        </p:txBody>
      </p:sp>
      <p:sp>
        <p:nvSpPr>
          <p:cNvPr id="8" name="CuadroTexto 3"/>
          <p:cNvSpPr txBox="1"/>
          <p:nvPr/>
        </p:nvSpPr>
        <p:spPr>
          <a:xfrm>
            <a:off x="2695810" y="977026"/>
            <a:ext cx="1034941" cy="161583"/>
          </a:xfrm>
          <a:prstGeom prst="rect">
            <a:avLst/>
          </a:prstGeom>
          <a:solidFill>
            <a:schemeClr val="bg1"/>
          </a:solidFill>
        </p:spPr>
        <p:txBody>
          <a:bodyPr wrap="square" lIns="36000" tIns="0" rIns="0" bIns="0" rtlCol="0">
            <a:spAutoFit/>
          </a:bodyPr>
          <a:lstStyle/>
          <a:p>
            <a:r>
              <a:rPr lang="es-ES" sz="1050" dirty="0"/>
              <a:t>Vista primaria</a:t>
            </a:r>
          </a:p>
        </p:txBody>
      </p:sp>
    </p:spTree>
    <p:extLst>
      <p:ext uri="{BB962C8B-B14F-4D97-AF65-F5344CB8AC3E}">
        <p14:creationId xmlns:p14="http://schemas.microsoft.com/office/powerpoint/2010/main" val="66159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70255-D94B-9044-BAC6-C540FEA53E16}"/>
              </a:ext>
            </a:extLst>
          </p:cNvPr>
          <p:cNvSpPr txBox="1">
            <a:spLocks/>
          </p:cNvSpPr>
          <p:nvPr/>
        </p:nvSpPr>
        <p:spPr>
          <a:xfrm>
            <a:off x="330200" y="75733"/>
            <a:ext cx="8909050" cy="8778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solidFill>
                  <a:schemeClr val="bg1"/>
                </a:solidFill>
              </a:rPr>
              <a:t>Diseño Regenerativo</a:t>
            </a:r>
          </a:p>
        </p:txBody>
      </p:sp>
      <p:grpSp>
        <p:nvGrpSpPr>
          <p:cNvPr id="4" name="50 Grupo"/>
          <p:cNvGrpSpPr/>
          <p:nvPr/>
        </p:nvGrpSpPr>
        <p:grpSpPr>
          <a:xfrm>
            <a:off x="667568" y="1122946"/>
            <a:ext cx="9791885" cy="5357069"/>
            <a:chOff x="-380138" y="1127499"/>
            <a:chExt cx="9980858" cy="6125704"/>
          </a:xfrm>
        </p:grpSpPr>
        <p:grpSp>
          <p:nvGrpSpPr>
            <p:cNvPr id="5" name="43 Grupo"/>
            <p:cNvGrpSpPr/>
            <p:nvPr/>
          </p:nvGrpSpPr>
          <p:grpSpPr>
            <a:xfrm>
              <a:off x="-380138" y="1127499"/>
              <a:ext cx="9624445" cy="6125704"/>
              <a:chOff x="-380138" y="1127499"/>
              <a:chExt cx="9624445" cy="6125704"/>
            </a:xfrm>
          </p:grpSpPr>
          <p:grpSp>
            <p:nvGrpSpPr>
              <p:cNvPr id="12" name="39 Grupo"/>
              <p:cNvGrpSpPr/>
              <p:nvPr/>
            </p:nvGrpSpPr>
            <p:grpSpPr>
              <a:xfrm>
                <a:off x="-380138" y="1127499"/>
                <a:ext cx="9624445" cy="6125704"/>
                <a:chOff x="-380138" y="1127499"/>
                <a:chExt cx="9624445" cy="6125704"/>
              </a:xfrm>
            </p:grpSpPr>
            <p:grpSp>
              <p:nvGrpSpPr>
                <p:cNvPr id="16" name="35 Grupo"/>
                <p:cNvGrpSpPr/>
                <p:nvPr/>
              </p:nvGrpSpPr>
              <p:grpSpPr>
                <a:xfrm>
                  <a:off x="-380138" y="1127499"/>
                  <a:ext cx="9624445" cy="6125704"/>
                  <a:chOff x="-380138" y="1127499"/>
                  <a:chExt cx="9624445" cy="6125704"/>
                </a:xfrm>
              </p:grpSpPr>
              <p:grpSp>
                <p:nvGrpSpPr>
                  <p:cNvPr id="20" name="28 Grupo"/>
                  <p:cNvGrpSpPr/>
                  <p:nvPr/>
                </p:nvGrpSpPr>
                <p:grpSpPr>
                  <a:xfrm>
                    <a:off x="-380138" y="1127499"/>
                    <a:ext cx="9624445" cy="6125704"/>
                    <a:chOff x="-380138" y="1122954"/>
                    <a:chExt cx="9624445" cy="6125704"/>
                  </a:xfrm>
                </p:grpSpPr>
                <p:grpSp>
                  <p:nvGrpSpPr>
                    <p:cNvPr id="26" name="21 Grupo"/>
                    <p:cNvGrpSpPr/>
                    <p:nvPr/>
                  </p:nvGrpSpPr>
                  <p:grpSpPr>
                    <a:xfrm>
                      <a:off x="-380138" y="1122954"/>
                      <a:ext cx="9624445" cy="6125704"/>
                      <a:chOff x="-380138" y="1122954"/>
                      <a:chExt cx="9624445" cy="6125704"/>
                    </a:xfrm>
                  </p:grpSpPr>
                  <p:pic>
                    <p:nvPicPr>
                      <p:cNvPr id="33" name="Regen_Design_Process_Dia.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0138" y="1122954"/>
                        <a:ext cx="9624445" cy="6125704"/>
                      </a:xfrm>
                      <a:prstGeom prst="rect">
                        <a:avLst/>
                      </a:prstGeom>
                      <a:ln w="12700">
                        <a:miter lim="400000"/>
                      </a:ln>
                    </p:spPr>
                  </p:pic>
                  <p:grpSp>
                    <p:nvGrpSpPr>
                      <p:cNvPr id="34" name="20 Grupo"/>
                      <p:cNvGrpSpPr/>
                      <p:nvPr/>
                    </p:nvGrpSpPr>
                    <p:grpSpPr>
                      <a:xfrm>
                        <a:off x="1238159" y="1211446"/>
                        <a:ext cx="6069053" cy="1357292"/>
                        <a:chOff x="1238159" y="1211446"/>
                        <a:chExt cx="6069053" cy="1357292"/>
                      </a:xfrm>
                    </p:grpSpPr>
                    <p:grpSp>
                      <p:nvGrpSpPr>
                        <p:cNvPr id="35" name="9 Grupo"/>
                        <p:cNvGrpSpPr/>
                        <p:nvPr/>
                      </p:nvGrpSpPr>
                      <p:grpSpPr>
                        <a:xfrm>
                          <a:off x="1238159" y="1651495"/>
                          <a:ext cx="1201026" cy="917243"/>
                          <a:chOff x="1238159" y="1651495"/>
                          <a:chExt cx="1201026" cy="917243"/>
                        </a:xfrm>
                      </p:grpSpPr>
                      <p:sp>
                        <p:nvSpPr>
                          <p:cNvPr id="37" name="CuadroTexto 3"/>
                          <p:cNvSpPr txBox="1"/>
                          <p:nvPr/>
                        </p:nvSpPr>
                        <p:spPr>
                          <a:xfrm>
                            <a:off x="1979658" y="1651495"/>
                            <a:ext cx="458082" cy="140775"/>
                          </a:xfrm>
                          <a:prstGeom prst="rect">
                            <a:avLst/>
                          </a:prstGeom>
                          <a:solidFill>
                            <a:schemeClr val="bg1"/>
                          </a:solidFill>
                        </p:spPr>
                        <p:txBody>
                          <a:bodyPr wrap="none" lIns="36000" tIns="0" rIns="36000" bIns="0" rtlCol="0">
                            <a:spAutoFit/>
                          </a:bodyPr>
                          <a:lstStyle/>
                          <a:p>
                            <a:pPr algn="r"/>
                            <a:r>
                              <a:rPr lang="es-ES" sz="800" b="1" dirty="0">
                                <a:solidFill>
                                  <a:srgbClr val="669900"/>
                                </a:solidFill>
                              </a:rPr>
                              <a:t>HABITAT</a:t>
                            </a:r>
                          </a:p>
                        </p:txBody>
                      </p:sp>
                      <p:sp>
                        <p:nvSpPr>
                          <p:cNvPr id="38" name="CuadroTexto 3"/>
                          <p:cNvSpPr txBox="1"/>
                          <p:nvPr/>
                        </p:nvSpPr>
                        <p:spPr>
                          <a:xfrm>
                            <a:off x="1976201" y="1792749"/>
                            <a:ext cx="462984" cy="140775"/>
                          </a:xfrm>
                          <a:prstGeom prst="rect">
                            <a:avLst/>
                          </a:prstGeom>
                          <a:solidFill>
                            <a:schemeClr val="bg1"/>
                          </a:solidFill>
                        </p:spPr>
                        <p:txBody>
                          <a:bodyPr wrap="none" lIns="36000" tIns="0" rIns="36000" bIns="0" rtlCol="0">
                            <a:spAutoFit/>
                          </a:bodyPr>
                          <a:lstStyle/>
                          <a:p>
                            <a:pPr algn="r"/>
                            <a:r>
                              <a:rPr lang="es-ES" sz="800" b="1" dirty="0">
                                <a:solidFill>
                                  <a:srgbClr val="669900"/>
                                </a:solidFill>
                              </a:rPr>
                              <a:t>ESPECIES</a:t>
                            </a:r>
                          </a:p>
                        </p:txBody>
                      </p:sp>
                      <p:sp>
                        <p:nvSpPr>
                          <p:cNvPr id="39" name="CuadroTexto 3"/>
                          <p:cNvSpPr txBox="1"/>
                          <p:nvPr/>
                        </p:nvSpPr>
                        <p:spPr>
                          <a:xfrm>
                            <a:off x="1972325" y="1936930"/>
                            <a:ext cx="465416" cy="140775"/>
                          </a:xfrm>
                          <a:prstGeom prst="rect">
                            <a:avLst/>
                          </a:prstGeom>
                          <a:solidFill>
                            <a:schemeClr val="bg1"/>
                          </a:solidFill>
                        </p:spPr>
                        <p:txBody>
                          <a:bodyPr wrap="square" lIns="36000" tIns="0" rIns="36000" bIns="0" rtlCol="0">
                            <a:spAutoFit/>
                          </a:bodyPr>
                          <a:lstStyle/>
                          <a:p>
                            <a:pPr algn="r"/>
                            <a:r>
                              <a:rPr lang="es-ES" sz="800" b="1" dirty="0">
                                <a:solidFill>
                                  <a:srgbClr val="669900"/>
                                </a:solidFill>
                              </a:rPr>
                              <a:t>CLIMA</a:t>
                            </a:r>
                          </a:p>
                        </p:txBody>
                      </p:sp>
                      <p:sp>
                        <p:nvSpPr>
                          <p:cNvPr id="40" name="CuadroTexto 3"/>
                          <p:cNvSpPr txBox="1"/>
                          <p:nvPr/>
                        </p:nvSpPr>
                        <p:spPr>
                          <a:xfrm>
                            <a:off x="1238162" y="2120202"/>
                            <a:ext cx="1199579" cy="140775"/>
                          </a:xfrm>
                          <a:prstGeom prst="rect">
                            <a:avLst/>
                          </a:prstGeom>
                          <a:solidFill>
                            <a:schemeClr val="bg1"/>
                          </a:solidFill>
                        </p:spPr>
                        <p:txBody>
                          <a:bodyPr wrap="square" lIns="36000" tIns="0" rIns="36000" bIns="0" rtlCol="0">
                            <a:spAutoFit/>
                          </a:bodyPr>
                          <a:lstStyle/>
                          <a:p>
                            <a:pPr algn="r"/>
                            <a:r>
                              <a:rPr lang="es-ES" sz="800" b="1" dirty="0">
                                <a:solidFill>
                                  <a:srgbClr val="669900"/>
                                </a:solidFill>
                              </a:rPr>
                              <a:t>CULTURAL + SOCIAL</a:t>
                            </a:r>
                          </a:p>
                        </p:txBody>
                      </p:sp>
                      <p:sp>
                        <p:nvSpPr>
                          <p:cNvPr id="41" name="CuadroTexto 3"/>
                          <p:cNvSpPr txBox="1"/>
                          <p:nvPr/>
                        </p:nvSpPr>
                        <p:spPr>
                          <a:xfrm>
                            <a:off x="1238161" y="2272601"/>
                            <a:ext cx="1199579" cy="140775"/>
                          </a:xfrm>
                          <a:prstGeom prst="rect">
                            <a:avLst/>
                          </a:prstGeom>
                          <a:solidFill>
                            <a:schemeClr val="bg1"/>
                          </a:solidFill>
                        </p:spPr>
                        <p:txBody>
                          <a:bodyPr wrap="square" lIns="36000" tIns="0" rIns="36000" bIns="0" rtlCol="0">
                            <a:spAutoFit/>
                          </a:bodyPr>
                          <a:lstStyle/>
                          <a:p>
                            <a:pPr algn="r"/>
                            <a:r>
                              <a:rPr lang="es-ES" sz="800" b="1" dirty="0">
                                <a:solidFill>
                                  <a:srgbClr val="669900"/>
                                </a:solidFill>
                              </a:rPr>
                              <a:t>LEGAL</a:t>
                            </a:r>
                          </a:p>
                        </p:txBody>
                      </p:sp>
                      <p:sp>
                        <p:nvSpPr>
                          <p:cNvPr id="42" name="CuadroTexto 3"/>
                          <p:cNvSpPr txBox="1"/>
                          <p:nvPr/>
                        </p:nvSpPr>
                        <p:spPr>
                          <a:xfrm>
                            <a:off x="1238159" y="2427963"/>
                            <a:ext cx="1199579" cy="140775"/>
                          </a:xfrm>
                          <a:prstGeom prst="rect">
                            <a:avLst/>
                          </a:prstGeom>
                          <a:solidFill>
                            <a:schemeClr val="bg1"/>
                          </a:solidFill>
                        </p:spPr>
                        <p:txBody>
                          <a:bodyPr wrap="square" lIns="36000" tIns="0" rIns="36000" bIns="0" rtlCol="0">
                            <a:spAutoFit/>
                          </a:bodyPr>
                          <a:lstStyle/>
                          <a:p>
                            <a:pPr algn="r"/>
                            <a:r>
                              <a:rPr lang="es-ES" sz="800" b="1" dirty="0">
                                <a:solidFill>
                                  <a:srgbClr val="669900"/>
                                </a:solidFill>
                              </a:rPr>
                              <a:t>FÍSICO</a:t>
                            </a:r>
                          </a:p>
                        </p:txBody>
                      </p:sp>
                    </p:grpSp>
                    <p:sp>
                      <p:nvSpPr>
                        <p:cNvPr id="36" name="CuadroTexto 35"/>
                        <p:cNvSpPr txBox="1"/>
                        <p:nvPr/>
                      </p:nvSpPr>
                      <p:spPr>
                        <a:xfrm>
                          <a:off x="3519348" y="1211446"/>
                          <a:ext cx="3787864" cy="422324"/>
                        </a:xfrm>
                        <a:prstGeom prst="rect">
                          <a:avLst/>
                        </a:prstGeom>
                        <a:solidFill>
                          <a:schemeClr val="bg1"/>
                        </a:solidFill>
                      </p:spPr>
                      <p:txBody>
                        <a:bodyPr wrap="none" rtlCol="0">
                          <a:spAutoFit/>
                        </a:bodyPr>
                        <a:lstStyle/>
                        <a:p>
                          <a:r>
                            <a:rPr lang="es-ES" b="1" dirty="0"/>
                            <a:t>PROCESO DE DISEÑO REGENERATIVO</a:t>
                          </a:r>
                        </a:p>
                      </p:txBody>
                    </p:sp>
                  </p:grpSp>
                </p:grpSp>
                <p:grpSp>
                  <p:nvGrpSpPr>
                    <p:cNvPr id="27" name="27 Grupo"/>
                    <p:cNvGrpSpPr/>
                    <p:nvPr/>
                  </p:nvGrpSpPr>
                  <p:grpSpPr>
                    <a:xfrm>
                      <a:off x="1140506" y="4658891"/>
                      <a:ext cx="1335857" cy="778307"/>
                      <a:chOff x="1140506" y="4658891"/>
                      <a:chExt cx="1335857" cy="778307"/>
                    </a:xfrm>
                  </p:grpSpPr>
                  <p:sp>
                    <p:nvSpPr>
                      <p:cNvPr id="28" name="CuadroTexto 3"/>
                      <p:cNvSpPr txBox="1"/>
                      <p:nvPr/>
                    </p:nvSpPr>
                    <p:spPr>
                      <a:xfrm>
                        <a:off x="1276784" y="4658891"/>
                        <a:ext cx="1199579" cy="140775"/>
                      </a:xfrm>
                      <a:prstGeom prst="rect">
                        <a:avLst/>
                      </a:prstGeom>
                      <a:solidFill>
                        <a:schemeClr val="bg1"/>
                      </a:solidFill>
                    </p:spPr>
                    <p:txBody>
                      <a:bodyPr wrap="square" lIns="36000" tIns="0" rIns="36000" bIns="0" rtlCol="0">
                        <a:spAutoFit/>
                      </a:bodyPr>
                      <a:lstStyle/>
                      <a:p>
                        <a:pPr algn="r"/>
                        <a:r>
                          <a:rPr lang="es-ES" sz="800" b="1" dirty="0">
                            <a:solidFill>
                              <a:srgbClr val="0070C0"/>
                            </a:solidFill>
                          </a:rPr>
                          <a:t>VISIÓN / OBJETIVO</a:t>
                        </a:r>
                      </a:p>
                    </p:txBody>
                  </p:sp>
                  <p:sp>
                    <p:nvSpPr>
                      <p:cNvPr id="29" name="CuadroTexto 3"/>
                      <p:cNvSpPr txBox="1"/>
                      <p:nvPr/>
                    </p:nvSpPr>
                    <p:spPr>
                      <a:xfrm>
                        <a:off x="1276783" y="4816383"/>
                        <a:ext cx="1199579" cy="140775"/>
                      </a:xfrm>
                      <a:prstGeom prst="rect">
                        <a:avLst/>
                      </a:prstGeom>
                      <a:solidFill>
                        <a:schemeClr val="bg1"/>
                      </a:solidFill>
                    </p:spPr>
                    <p:txBody>
                      <a:bodyPr wrap="square" lIns="36000" tIns="0" rIns="36000" bIns="0" rtlCol="0">
                        <a:spAutoFit/>
                      </a:bodyPr>
                      <a:lstStyle/>
                      <a:p>
                        <a:pPr algn="r"/>
                        <a:r>
                          <a:rPr lang="es-ES" sz="800" b="1" dirty="0">
                            <a:solidFill>
                              <a:srgbClr val="0070C0"/>
                            </a:solidFill>
                          </a:rPr>
                          <a:t>FUNCIÓN/ NECESIDADES</a:t>
                        </a:r>
                      </a:p>
                    </p:txBody>
                  </p:sp>
                  <p:sp>
                    <p:nvSpPr>
                      <p:cNvPr id="30" name="CuadroTexto 3"/>
                      <p:cNvSpPr txBox="1"/>
                      <p:nvPr/>
                    </p:nvSpPr>
                    <p:spPr>
                      <a:xfrm>
                        <a:off x="1276084" y="4977211"/>
                        <a:ext cx="1199579" cy="140775"/>
                      </a:xfrm>
                      <a:prstGeom prst="rect">
                        <a:avLst/>
                      </a:prstGeom>
                      <a:solidFill>
                        <a:schemeClr val="bg1"/>
                      </a:solidFill>
                    </p:spPr>
                    <p:txBody>
                      <a:bodyPr wrap="square" lIns="36000" tIns="0" rIns="36000" bIns="0" rtlCol="0">
                        <a:spAutoFit/>
                      </a:bodyPr>
                      <a:lstStyle/>
                      <a:p>
                        <a:pPr algn="r"/>
                        <a:r>
                          <a:rPr lang="es-ES" sz="800" b="1" dirty="0">
                            <a:solidFill>
                              <a:srgbClr val="0070C0"/>
                            </a:solidFill>
                          </a:rPr>
                          <a:t>CAMBIOS EN EL TIEMPO</a:t>
                        </a:r>
                      </a:p>
                    </p:txBody>
                  </p:sp>
                  <p:sp>
                    <p:nvSpPr>
                      <p:cNvPr id="31" name="CuadroTexto 3"/>
                      <p:cNvSpPr txBox="1"/>
                      <p:nvPr/>
                    </p:nvSpPr>
                    <p:spPr>
                      <a:xfrm>
                        <a:off x="1276083" y="5139971"/>
                        <a:ext cx="1199579" cy="140775"/>
                      </a:xfrm>
                      <a:prstGeom prst="rect">
                        <a:avLst/>
                      </a:prstGeom>
                      <a:solidFill>
                        <a:schemeClr val="bg1"/>
                      </a:solidFill>
                    </p:spPr>
                    <p:txBody>
                      <a:bodyPr wrap="square" lIns="36000" tIns="0" rIns="36000" bIns="0" rtlCol="0">
                        <a:spAutoFit/>
                      </a:bodyPr>
                      <a:lstStyle/>
                      <a:p>
                        <a:pPr algn="r"/>
                        <a:r>
                          <a:rPr lang="es-ES" sz="800" b="1" dirty="0">
                            <a:solidFill>
                              <a:srgbClr val="0070C0"/>
                            </a:solidFill>
                          </a:rPr>
                          <a:t>MARCA/ IMAGEN</a:t>
                        </a:r>
                      </a:p>
                    </p:txBody>
                  </p:sp>
                  <p:sp>
                    <p:nvSpPr>
                      <p:cNvPr id="32" name="CuadroTexto 3"/>
                      <p:cNvSpPr txBox="1"/>
                      <p:nvPr/>
                    </p:nvSpPr>
                    <p:spPr>
                      <a:xfrm>
                        <a:off x="1140506" y="5296423"/>
                        <a:ext cx="1335857" cy="140775"/>
                      </a:xfrm>
                      <a:prstGeom prst="rect">
                        <a:avLst/>
                      </a:prstGeom>
                      <a:solidFill>
                        <a:schemeClr val="bg1"/>
                      </a:solidFill>
                    </p:spPr>
                    <p:txBody>
                      <a:bodyPr wrap="square" lIns="36000" tIns="0" rIns="36000" bIns="0" rtlCol="0">
                        <a:spAutoFit/>
                      </a:bodyPr>
                      <a:lstStyle/>
                      <a:p>
                        <a:pPr algn="r"/>
                        <a:r>
                          <a:rPr lang="es-ES" sz="800" b="1" dirty="0">
                            <a:solidFill>
                              <a:srgbClr val="0070C0"/>
                            </a:solidFill>
                          </a:rPr>
                          <a:t>DESEOS DE LOS OCUPANTES</a:t>
                        </a:r>
                      </a:p>
                    </p:txBody>
                  </p:sp>
                </p:grpSp>
              </p:grpSp>
              <p:grpSp>
                <p:nvGrpSpPr>
                  <p:cNvPr id="21" name="34 Grupo"/>
                  <p:cNvGrpSpPr/>
                  <p:nvPr/>
                </p:nvGrpSpPr>
                <p:grpSpPr>
                  <a:xfrm>
                    <a:off x="1276784" y="6019766"/>
                    <a:ext cx="3372652" cy="794671"/>
                    <a:chOff x="1276784" y="6013907"/>
                    <a:chExt cx="3372652" cy="794671"/>
                  </a:xfrm>
                </p:grpSpPr>
                <p:sp>
                  <p:nvSpPr>
                    <p:cNvPr id="22" name="CuadroTexto 3"/>
                    <p:cNvSpPr txBox="1"/>
                    <p:nvPr/>
                  </p:nvSpPr>
                  <p:spPr>
                    <a:xfrm>
                      <a:off x="1276784" y="6214989"/>
                      <a:ext cx="1515754" cy="123178"/>
                    </a:xfrm>
                    <a:prstGeom prst="rect">
                      <a:avLst/>
                    </a:prstGeom>
                    <a:solidFill>
                      <a:schemeClr val="bg1"/>
                    </a:solidFill>
                  </p:spPr>
                  <p:txBody>
                    <a:bodyPr wrap="square" lIns="36000" tIns="0" rIns="36000" bIns="0" rtlCol="0">
                      <a:spAutoFit/>
                    </a:bodyPr>
                    <a:lstStyle/>
                    <a:p>
                      <a:pPr algn="r"/>
                      <a:r>
                        <a:rPr lang="es-ES" sz="7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FASES DE DISEÑO</a:t>
                      </a:r>
                    </a:p>
                  </p:txBody>
                </p:sp>
                <p:sp>
                  <p:nvSpPr>
                    <p:cNvPr id="23" name="CuadroTexto 3"/>
                    <p:cNvSpPr txBox="1"/>
                    <p:nvPr/>
                  </p:nvSpPr>
                  <p:spPr>
                    <a:xfrm>
                      <a:off x="2834236" y="6013907"/>
                      <a:ext cx="834517" cy="246356"/>
                    </a:xfrm>
                    <a:prstGeom prst="rect">
                      <a:avLst/>
                    </a:prstGeom>
                    <a:solidFill>
                      <a:schemeClr val="bg1"/>
                    </a:solidFill>
                  </p:spPr>
                  <p:txBody>
                    <a:bodyPr wrap="square" lIns="36000" tIns="0" rIns="36000" bIns="0" rtlCol="0">
                      <a:spAutoFit/>
                    </a:bodyPr>
                    <a:lstStyle/>
                    <a:p>
                      <a:r>
                        <a:rPr lang="es-ES" sz="7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DISEÑO CONCEPTUAL</a:t>
                      </a:r>
                    </a:p>
                  </p:txBody>
                </p:sp>
                <p:sp>
                  <p:nvSpPr>
                    <p:cNvPr id="24" name="CuadroTexto 3"/>
                    <p:cNvSpPr txBox="1"/>
                    <p:nvPr/>
                  </p:nvSpPr>
                  <p:spPr>
                    <a:xfrm>
                      <a:off x="2834236" y="6315867"/>
                      <a:ext cx="917239" cy="492711"/>
                    </a:xfrm>
                    <a:prstGeom prst="rect">
                      <a:avLst/>
                    </a:prstGeom>
                    <a:solidFill>
                      <a:schemeClr val="bg1"/>
                    </a:solidFill>
                  </p:spPr>
                  <p:txBody>
                    <a:bodyPr wrap="square" lIns="36000" tIns="0" rIns="36000" bIns="0" rtlCol="0">
                      <a:spAutoFit/>
                    </a:bodyPr>
                    <a:lstStyle/>
                    <a:p>
                      <a:r>
                        <a:rPr lang="es-ES" sz="7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Métricas, talleres, Idea de forma y sistemas, Análisis inicial</a:t>
                      </a:r>
                    </a:p>
                  </p:txBody>
                </p:sp>
                <p:sp>
                  <p:nvSpPr>
                    <p:cNvPr id="25" name="CuadroTexto 3"/>
                    <p:cNvSpPr txBox="1"/>
                    <p:nvPr/>
                  </p:nvSpPr>
                  <p:spPr>
                    <a:xfrm>
                      <a:off x="3814919" y="6013907"/>
                      <a:ext cx="834517" cy="246356"/>
                    </a:xfrm>
                    <a:prstGeom prst="rect">
                      <a:avLst/>
                    </a:prstGeom>
                    <a:solidFill>
                      <a:schemeClr val="bg1"/>
                    </a:solidFill>
                  </p:spPr>
                  <p:txBody>
                    <a:bodyPr wrap="square" lIns="36000" tIns="0" rIns="36000" bIns="0" rtlCol="0">
                      <a:spAutoFit/>
                    </a:bodyPr>
                    <a:lstStyle/>
                    <a:p>
                      <a:r>
                        <a:rPr lang="es-ES" sz="7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DISEÑO</a:t>
                      </a:r>
                      <a:r>
                        <a:rPr lang="es-ES" sz="700" b="1" dirty="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es-ES" sz="7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BÁSICO</a:t>
                      </a:r>
                    </a:p>
                  </p:txBody>
                </p:sp>
              </p:grpSp>
            </p:grpSp>
            <p:grpSp>
              <p:nvGrpSpPr>
                <p:cNvPr id="17" name="38 Grupo"/>
                <p:cNvGrpSpPr/>
                <p:nvPr/>
              </p:nvGrpSpPr>
              <p:grpSpPr>
                <a:xfrm>
                  <a:off x="3816589" y="6019766"/>
                  <a:ext cx="1991948" cy="670950"/>
                  <a:chOff x="3816589" y="6019766"/>
                  <a:chExt cx="1991948" cy="670950"/>
                </a:xfrm>
              </p:grpSpPr>
              <p:sp>
                <p:nvSpPr>
                  <p:cNvPr id="18" name="CuadroTexto 3"/>
                  <p:cNvSpPr txBox="1"/>
                  <p:nvPr/>
                </p:nvSpPr>
                <p:spPr>
                  <a:xfrm>
                    <a:off x="4974020" y="6019766"/>
                    <a:ext cx="834517" cy="246356"/>
                  </a:xfrm>
                  <a:prstGeom prst="rect">
                    <a:avLst/>
                  </a:prstGeom>
                  <a:solidFill>
                    <a:schemeClr val="bg1"/>
                  </a:solidFill>
                </p:spPr>
                <p:txBody>
                  <a:bodyPr wrap="square" lIns="36000" tIns="0" rIns="36000" bIns="0" rtlCol="0">
                    <a:spAutoFit/>
                  </a:bodyPr>
                  <a:lstStyle/>
                  <a:p>
                    <a:r>
                      <a:rPr lang="es-ES" sz="7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DESARROLLO DEL DISEÑO</a:t>
                    </a:r>
                  </a:p>
                </p:txBody>
              </p:sp>
              <p:sp>
                <p:nvSpPr>
                  <p:cNvPr id="19" name="CuadroTexto 3"/>
                  <p:cNvSpPr txBox="1"/>
                  <p:nvPr/>
                </p:nvSpPr>
                <p:spPr>
                  <a:xfrm>
                    <a:off x="3816589" y="6321183"/>
                    <a:ext cx="917238" cy="369533"/>
                  </a:xfrm>
                  <a:prstGeom prst="rect">
                    <a:avLst/>
                  </a:prstGeom>
                  <a:solidFill>
                    <a:schemeClr val="bg1"/>
                  </a:solidFill>
                </p:spPr>
                <p:txBody>
                  <a:bodyPr wrap="square" lIns="36000" tIns="0" rIns="36000" bIns="0" rtlCol="0">
                    <a:spAutoFit/>
                  </a:bodyPr>
                  <a:lstStyle/>
                  <a:p>
                    <a:r>
                      <a:rPr lang="es-ES" sz="7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Precisar diseño Sistemas e instalaciones</a:t>
                    </a:r>
                  </a:p>
                </p:txBody>
              </p:sp>
            </p:grpSp>
          </p:grpSp>
          <p:sp>
            <p:nvSpPr>
              <p:cNvPr id="13" name="CuadroTexto 3"/>
              <p:cNvSpPr txBox="1"/>
              <p:nvPr/>
            </p:nvSpPr>
            <p:spPr>
              <a:xfrm>
                <a:off x="4974019" y="6321182"/>
                <a:ext cx="1193417" cy="615889"/>
              </a:xfrm>
              <a:prstGeom prst="rect">
                <a:avLst/>
              </a:prstGeom>
              <a:solidFill>
                <a:schemeClr val="bg1"/>
              </a:solidFill>
            </p:spPr>
            <p:txBody>
              <a:bodyPr wrap="square" lIns="36000" tIns="0" rIns="36000" bIns="0" rtlCol="0">
                <a:spAutoFit/>
              </a:bodyPr>
              <a:lstStyle/>
              <a:p>
                <a:r>
                  <a:rPr lang="es-ES" sz="7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Detalle regenerativo</a:t>
                </a:r>
              </a:p>
              <a:p>
                <a:r>
                  <a:rPr lang="es-ES" sz="7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Sistemas e instalaciones</a:t>
                </a:r>
              </a:p>
              <a:p>
                <a:r>
                  <a:rPr lang="es-ES" sz="7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Monitorización Calificación LBC (¨Living Building Challenge¨)</a:t>
                </a:r>
              </a:p>
            </p:txBody>
          </p:sp>
          <p:sp>
            <p:nvSpPr>
              <p:cNvPr id="14" name="CuadroTexto 3"/>
              <p:cNvSpPr txBox="1"/>
              <p:nvPr/>
            </p:nvSpPr>
            <p:spPr>
              <a:xfrm>
                <a:off x="6209161" y="6010901"/>
                <a:ext cx="1134614" cy="246356"/>
              </a:xfrm>
              <a:prstGeom prst="rect">
                <a:avLst/>
              </a:prstGeom>
              <a:solidFill>
                <a:schemeClr val="bg1"/>
              </a:solidFill>
            </p:spPr>
            <p:txBody>
              <a:bodyPr wrap="square" lIns="36000" tIns="0" rIns="36000" bIns="0" rtlCol="0">
                <a:spAutoFit/>
              </a:bodyPr>
              <a:lstStyle/>
              <a:p>
                <a:r>
                  <a:rPr lang="es-ES" sz="7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DOCUMENTOS DE CONSTRUCCIÓN</a:t>
                </a:r>
              </a:p>
            </p:txBody>
          </p:sp>
          <p:sp>
            <p:nvSpPr>
              <p:cNvPr id="15" name="CuadroTexto 3"/>
              <p:cNvSpPr txBox="1"/>
              <p:nvPr/>
            </p:nvSpPr>
            <p:spPr>
              <a:xfrm>
                <a:off x="6207508" y="6316044"/>
                <a:ext cx="1193417" cy="246356"/>
              </a:xfrm>
              <a:prstGeom prst="rect">
                <a:avLst/>
              </a:prstGeom>
              <a:solidFill>
                <a:schemeClr val="bg1"/>
              </a:solidFill>
            </p:spPr>
            <p:txBody>
              <a:bodyPr wrap="square" lIns="36000" tIns="0" rIns="36000" bIns="0" rtlCol="0">
                <a:spAutoFit/>
              </a:bodyPr>
              <a:lstStyle/>
              <a:p>
                <a:r>
                  <a:rPr lang="es-ES" sz="7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Detalle de todos los sistemas e instalaciones</a:t>
                </a:r>
              </a:p>
            </p:txBody>
          </p:sp>
        </p:grpSp>
        <p:grpSp>
          <p:nvGrpSpPr>
            <p:cNvPr id="6" name="49 Grupo"/>
            <p:cNvGrpSpPr/>
            <p:nvPr/>
          </p:nvGrpSpPr>
          <p:grpSpPr>
            <a:xfrm>
              <a:off x="7714108" y="3450883"/>
              <a:ext cx="1886612" cy="773640"/>
              <a:chOff x="7714108" y="3450883"/>
              <a:chExt cx="1886612" cy="773640"/>
            </a:xfrm>
          </p:grpSpPr>
          <p:sp>
            <p:nvSpPr>
              <p:cNvPr id="7" name="CuadroTexto 3"/>
              <p:cNvSpPr txBox="1"/>
              <p:nvPr/>
            </p:nvSpPr>
            <p:spPr>
              <a:xfrm>
                <a:off x="7714108" y="3450883"/>
                <a:ext cx="1311447" cy="175968"/>
              </a:xfrm>
              <a:prstGeom prst="rect">
                <a:avLst/>
              </a:prstGeom>
              <a:solidFill>
                <a:schemeClr val="bg1"/>
              </a:solidFill>
            </p:spPr>
            <p:txBody>
              <a:bodyPr wrap="square" lIns="36000" tIns="0" rIns="36000" bIns="0" rtlCol="0">
                <a:spAutoFit/>
              </a:bodyPr>
              <a:lstStyle/>
              <a:p>
                <a:r>
                  <a:rPr lang="es-ES" sz="10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CONSTRUCCIÓN</a:t>
                </a:r>
              </a:p>
            </p:txBody>
          </p:sp>
          <p:sp>
            <p:nvSpPr>
              <p:cNvPr id="8" name="CuadroTexto 3"/>
              <p:cNvSpPr txBox="1"/>
              <p:nvPr/>
            </p:nvSpPr>
            <p:spPr>
              <a:xfrm>
                <a:off x="7714108" y="3636608"/>
                <a:ext cx="1193417" cy="123178"/>
              </a:xfrm>
              <a:prstGeom prst="rect">
                <a:avLst/>
              </a:prstGeom>
              <a:solidFill>
                <a:schemeClr val="bg1"/>
              </a:solidFill>
            </p:spPr>
            <p:txBody>
              <a:bodyPr wrap="square" lIns="36000" tIns="0" rIns="36000" bIns="0" rtlCol="0">
                <a:spAutoFit/>
              </a:bodyPr>
              <a:lstStyle/>
              <a:p>
                <a:r>
                  <a:rPr lang="es-ES" sz="7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TAMAÑO CORRECTO</a:t>
                </a:r>
              </a:p>
            </p:txBody>
          </p:sp>
          <p:sp>
            <p:nvSpPr>
              <p:cNvPr id="9" name="CuadroTexto 3"/>
              <p:cNvSpPr txBox="1"/>
              <p:nvPr/>
            </p:nvSpPr>
            <p:spPr>
              <a:xfrm>
                <a:off x="7714108" y="3793429"/>
                <a:ext cx="1886612" cy="123178"/>
              </a:xfrm>
              <a:prstGeom prst="rect">
                <a:avLst/>
              </a:prstGeom>
              <a:solidFill>
                <a:schemeClr val="bg1"/>
              </a:solidFill>
            </p:spPr>
            <p:txBody>
              <a:bodyPr wrap="square" lIns="36000" tIns="0" rIns="36000" bIns="0" rtlCol="0">
                <a:spAutoFit/>
              </a:bodyPr>
              <a:lstStyle/>
              <a:p>
                <a:r>
                  <a:rPr lang="es-ES" sz="7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 BASE AL EMPLAZAMIENTO</a:t>
                </a:r>
              </a:p>
            </p:txBody>
          </p:sp>
          <p:sp>
            <p:nvSpPr>
              <p:cNvPr id="10" name="CuadroTexto 3"/>
              <p:cNvSpPr txBox="1"/>
              <p:nvPr/>
            </p:nvSpPr>
            <p:spPr>
              <a:xfrm>
                <a:off x="7714108" y="3948776"/>
                <a:ext cx="1886612" cy="123178"/>
              </a:xfrm>
              <a:prstGeom prst="rect">
                <a:avLst/>
              </a:prstGeom>
              <a:solidFill>
                <a:schemeClr val="bg1"/>
              </a:solidFill>
            </p:spPr>
            <p:txBody>
              <a:bodyPr wrap="square" lIns="36000" tIns="0" rIns="36000" bIns="0" rtlCol="0">
                <a:spAutoFit/>
              </a:bodyPr>
              <a:lstStyle/>
              <a:p>
                <a:r>
                  <a:rPr lang="es-ES" sz="7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RESILIENCIA</a:t>
                </a:r>
              </a:p>
            </p:txBody>
          </p:sp>
          <p:sp>
            <p:nvSpPr>
              <p:cNvPr id="11" name="CuadroTexto 3"/>
              <p:cNvSpPr txBox="1"/>
              <p:nvPr/>
            </p:nvSpPr>
            <p:spPr>
              <a:xfrm>
                <a:off x="7714108" y="4101345"/>
                <a:ext cx="1886612" cy="123178"/>
              </a:xfrm>
              <a:prstGeom prst="rect">
                <a:avLst/>
              </a:prstGeom>
              <a:solidFill>
                <a:schemeClr val="bg1"/>
              </a:solidFill>
            </p:spPr>
            <p:txBody>
              <a:bodyPr wrap="square" lIns="36000" tIns="0" rIns="36000" bIns="0" rtlCol="0">
                <a:spAutoFit/>
              </a:bodyPr>
              <a:lstStyle/>
              <a:p>
                <a:r>
                  <a:rPr lang="es-ES" sz="7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PREPARADO PARA EL FUTURO</a:t>
                </a:r>
              </a:p>
            </p:txBody>
          </p:sp>
        </p:grpSp>
      </p:grpSp>
    </p:spTree>
    <p:extLst>
      <p:ext uri="{BB962C8B-B14F-4D97-AF65-F5344CB8AC3E}">
        <p14:creationId xmlns:p14="http://schemas.microsoft.com/office/powerpoint/2010/main" val="163331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FBAC-0500-4490-B835-3F105B9FE896}"/>
              </a:ext>
            </a:extLst>
          </p:cNvPr>
          <p:cNvSpPr>
            <a:spLocks noGrp="1"/>
          </p:cNvSpPr>
          <p:nvPr>
            <p:ph type="ctrTitle"/>
          </p:nvPr>
        </p:nvSpPr>
        <p:spPr>
          <a:xfrm>
            <a:off x="199834" y="-58737"/>
            <a:ext cx="7333080" cy="877887"/>
          </a:xfrm>
        </p:spPr>
        <p:txBody>
          <a:bodyPr/>
          <a:lstStyle/>
          <a:p>
            <a:r>
              <a:rPr lang="es-ES" sz="4400" dirty="0">
                <a:solidFill>
                  <a:schemeClr val="bg1"/>
                </a:solidFill>
              </a:rPr>
              <a:t> Sede actual de ASHRAE</a:t>
            </a:r>
          </a:p>
        </p:txBody>
      </p:sp>
      <p:sp>
        <p:nvSpPr>
          <p:cNvPr id="7" name="TextBox 6">
            <a:extLst>
              <a:ext uri="{FF2B5EF4-FFF2-40B4-BE49-F238E27FC236}">
                <a16:creationId xmlns:a16="http://schemas.microsoft.com/office/drawing/2014/main" id="{60CCA195-7724-493E-A70F-3B93490D8F96}"/>
              </a:ext>
            </a:extLst>
          </p:cNvPr>
          <p:cNvSpPr txBox="1"/>
          <p:nvPr/>
        </p:nvSpPr>
        <p:spPr>
          <a:xfrm>
            <a:off x="0" y="5242015"/>
            <a:ext cx="11132730" cy="156966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400" i="1" dirty="0">
                <a:solidFill>
                  <a:prstClr val="black"/>
                </a:solidFill>
                <a:latin typeface="Calibri" panose="020F0502020204030204"/>
              </a:rPr>
              <a:t>Ubicada en 1791 </a:t>
            </a:r>
            <a:r>
              <a:rPr lang="es-ES" sz="2400" i="1" dirty="0" err="1">
                <a:solidFill>
                  <a:prstClr val="black"/>
                </a:solidFill>
                <a:latin typeface="Calibri" panose="020F0502020204030204"/>
              </a:rPr>
              <a:t>Tullie</a:t>
            </a:r>
            <a:r>
              <a:rPr lang="es-ES" sz="2400" i="1" dirty="0">
                <a:solidFill>
                  <a:prstClr val="black"/>
                </a:solidFill>
                <a:latin typeface="Calibri" panose="020F0502020204030204"/>
              </a:rPr>
              <a:t> </a:t>
            </a:r>
            <a:r>
              <a:rPr lang="es-ES" sz="2400" i="1" dirty="0" err="1">
                <a:solidFill>
                  <a:prstClr val="black"/>
                </a:solidFill>
                <a:latin typeface="Calibri" panose="020F0502020204030204"/>
              </a:rPr>
              <a:t>Circle</a:t>
            </a:r>
            <a:r>
              <a:rPr lang="es-ES" sz="2400" i="1" dirty="0">
                <a:solidFill>
                  <a:prstClr val="black"/>
                </a:solidFill>
                <a:latin typeface="Calibri" panose="020F0502020204030204"/>
              </a:rPr>
              <a:t> NE, Atlanta, GA</a:t>
            </a:r>
            <a:endParaRPr kumimoji="0" lang="es-ES" sz="2400" b="0" i="1" u="none" strike="noStrike" kern="1200" cap="none" spc="0" normalizeH="0" baseline="0" noProof="0" dirty="0">
              <a:ln>
                <a:noFill/>
              </a:ln>
              <a:solidFill>
                <a:prstClr val="black"/>
              </a:solidFill>
              <a:effectLst/>
              <a:uLnTx/>
              <a:uFillTx/>
              <a:latin typeface="Calibri" panose="020F0502020204030204"/>
            </a:endParaRPr>
          </a:p>
          <a:p>
            <a:pPr marL="457200" lvl="0" indent="-457200">
              <a:buFont typeface="Arial" panose="020B0604020202020204" pitchFamily="34" charset="0"/>
              <a:buChar char="•"/>
              <a:defRPr/>
            </a:pPr>
            <a:r>
              <a:rPr lang="es-ES" sz="2400" i="1" dirty="0">
                <a:solidFill>
                  <a:prstClr val="black"/>
                </a:solidFill>
                <a:latin typeface="Calibri" panose="020F0502020204030204"/>
              </a:rPr>
              <a:t>Edificio de 3.250 m</a:t>
            </a:r>
            <a:r>
              <a:rPr lang="es-ES" sz="2400" i="1" baseline="30000" dirty="0">
                <a:solidFill>
                  <a:prstClr val="black"/>
                </a:solidFill>
                <a:latin typeface="Calibri" panose="020F0502020204030204"/>
              </a:rPr>
              <a:t>2</a:t>
            </a:r>
            <a:r>
              <a:rPr lang="es-ES" sz="2400" i="1" dirty="0">
                <a:solidFill>
                  <a:prstClr val="black"/>
                </a:solidFill>
                <a:latin typeface="Calibri" panose="020F0502020204030204"/>
              </a:rPr>
              <a:t>, en 2 alturas con un centro de formación en la primera planta</a:t>
            </a:r>
          </a:p>
          <a:p>
            <a:pPr marL="457200" lvl="0" indent="-457200">
              <a:buFont typeface="Arial" panose="020B0604020202020204" pitchFamily="34" charset="0"/>
              <a:buChar char="•"/>
              <a:defRPr/>
            </a:pPr>
            <a:r>
              <a:rPr lang="es-ES" sz="2400" i="1" dirty="0">
                <a:solidFill>
                  <a:prstClr val="black"/>
                </a:solidFill>
                <a:latin typeface="Calibri" panose="020F0502020204030204"/>
              </a:rPr>
              <a:t>Renovado en el año 2010 con Certificación LEED Platino </a:t>
            </a:r>
          </a:p>
          <a:p>
            <a:pPr marL="457200" indent="-457200">
              <a:buFont typeface="Arial" panose="020B0604020202020204" pitchFamily="34" charset="0"/>
              <a:buChar char="•"/>
              <a:defRPr/>
            </a:pPr>
            <a:r>
              <a:rPr lang="es-ES" sz="2400" i="1" dirty="0">
                <a:solidFill>
                  <a:prstClr val="black"/>
                </a:solidFill>
                <a:latin typeface="Calibri" panose="020F0502020204030204"/>
              </a:rPr>
              <a:t>Vendido </a:t>
            </a:r>
            <a:r>
              <a:rPr lang="es-ES" sz="2400" i="1" dirty="0">
                <a:solidFill>
                  <a:prstClr val="black"/>
                </a:solidFill>
              </a:rPr>
              <a:t>al </a:t>
            </a:r>
            <a:r>
              <a:rPr lang="es-ES" sz="2400" i="1" dirty="0" err="1">
                <a:solidFill>
                  <a:prstClr val="black"/>
                </a:solidFill>
              </a:rPr>
              <a:t>Children’s</a:t>
            </a:r>
            <a:r>
              <a:rPr lang="es-ES" sz="2400" i="1" dirty="0">
                <a:solidFill>
                  <a:prstClr val="black"/>
                </a:solidFill>
              </a:rPr>
              <a:t> </a:t>
            </a:r>
            <a:r>
              <a:rPr lang="es-ES" sz="2400" i="1" dirty="0" err="1">
                <a:solidFill>
                  <a:prstClr val="black"/>
                </a:solidFill>
              </a:rPr>
              <a:t>Healthcare</a:t>
            </a:r>
            <a:r>
              <a:rPr lang="es-ES" sz="2400" i="1" dirty="0">
                <a:solidFill>
                  <a:prstClr val="black"/>
                </a:solidFill>
              </a:rPr>
              <a:t> of Atlanta (“CHOA”) en el año</a:t>
            </a:r>
            <a:r>
              <a:rPr lang="es-ES" sz="2400" i="1" dirty="0">
                <a:solidFill>
                  <a:prstClr val="black"/>
                </a:solidFill>
                <a:latin typeface="Calibri" panose="020F0502020204030204"/>
              </a:rPr>
              <a:t> 2018</a:t>
            </a:r>
            <a:endParaRPr kumimoji="0" lang="es-ES" sz="2400" b="0" i="1" u="none" strike="noStrike" kern="1200" cap="none" spc="0" normalizeH="0" baseline="0" noProof="0" dirty="0">
              <a:ln>
                <a:noFill/>
              </a:ln>
              <a:solidFill>
                <a:prstClr val="black"/>
              </a:solidFill>
              <a:effectLst/>
              <a:uLnTx/>
              <a:uFillTx/>
              <a:latin typeface="Calibri" panose="020F0502020204030204"/>
            </a:endParaRPr>
          </a:p>
        </p:txBody>
      </p:sp>
      <p:pic>
        <p:nvPicPr>
          <p:cNvPr id="4" name="Picture 3" descr="A sign on the side of the road&#10;&#10;Description automatically generated">
            <a:extLst>
              <a:ext uri="{FF2B5EF4-FFF2-40B4-BE49-F238E27FC236}">
                <a16:creationId xmlns:a16="http://schemas.microsoft.com/office/drawing/2014/main" id="{5BF6A61F-DF08-4970-BB43-D783AC90D4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830" y="914400"/>
            <a:ext cx="5556170" cy="4232365"/>
          </a:xfrm>
          <a:prstGeom prst="rect">
            <a:avLst/>
          </a:prstGeom>
        </p:spPr>
      </p:pic>
      <p:pic>
        <p:nvPicPr>
          <p:cNvPr id="8" name="Picture 7" descr="An empty road with a building in the background&#10;&#10;Description automatically generated">
            <a:extLst>
              <a:ext uri="{FF2B5EF4-FFF2-40B4-BE49-F238E27FC236}">
                <a16:creationId xmlns:a16="http://schemas.microsoft.com/office/drawing/2014/main" id="{9835E84D-5FF5-481D-9BFF-AEDC49F9B9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8426" y="914400"/>
            <a:ext cx="5505070" cy="4232365"/>
          </a:xfrm>
          <a:prstGeom prst="rect">
            <a:avLst/>
          </a:prstGeom>
        </p:spPr>
      </p:pic>
    </p:spTree>
    <p:extLst>
      <p:ext uri="{BB962C8B-B14F-4D97-AF65-F5344CB8AC3E}">
        <p14:creationId xmlns:p14="http://schemas.microsoft.com/office/powerpoint/2010/main" val="94684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6" name="Shape 966"/>
          <p:cNvSpPr/>
          <p:nvPr/>
        </p:nvSpPr>
        <p:spPr>
          <a:xfrm>
            <a:off x="473881" y="177336"/>
            <a:ext cx="7782994" cy="52322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b="1">
                <a:latin typeface="Open Sans"/>
                <a:ea typeface="Open Sans"/>
                <a:cs typeface="Open Sans"/>
                <a:sym typeface="Open Sans"/>
              </a:defRPr>
            </a:pPr>
            <a:r>
              <a:rPr lang="es-ES" dirty="0"/>
              <a:t>Ruta hacia el Consumo Nulo de Energía (NZE)</a:t>
            </a:r>
          </a:p>
          <a:p>
            <a:pPr>
              <a:defRPr sz="1000">
                <a:latin typeface="Open Sans"/>
                <a:ea typeface="Open Sans"/>
                <a:cs typeface="Open Sans"/>
                <a:sym typeface="Open Sans"/>
              </a:defRPr>
            </a:pPr>
            <a:r>
              <a:rPr lang="es-ES" dirty="0"/>
              <a:t>Hipótesis del Modelo Energético</a:t>
            </a:r>
          </a:p>
        </p:txBody>
      </p:sp>
      <p:graphicFrame>
        <p:nvGraphicFramePr>
          <p:cNvPr id="967" name="Table 967"/>
          <p:cNvGraphicFramePr/>
          <p:nvPr>
            <p:extLst>
              <p:ext uri="{D42A27DB-BD31-4B8C-83A1-F6EECF244321}">
                <p14:modId xmlns:p14="http://schemas.microsoft.com/office/powerpoint/2010/main" val="514952589"/>
              </p:ext>
            </p:extLst>
          </p:nvPr>
        </p:nvGraphicFramePr>
        <p:xfrm>
          <a:off x="578656" y="4345756"/>
          <a:ext cx="11139462" cy="1705171"/>
        </p:xfrm>
        <a:graphic>
          <a:graphicData uri="http://schemas.openxmlformats.org/drawingml/2006/table">
            <a:tbl>
              <a:tblPr/>
              <a:tblGrid>
                <a:gridCol w="1519675">
                  <a:extLst>
                    <a:ext uri="{9D8B030D-6E8A-4147-A177-3AD203B41FA5}">
                      <a16:colId xmlns:a16="http://schemas.microsoft.com/office/drawing/2014/main" val="20000"/>
                    </a:ext>
                  </a:extLst>
                </a:gridCol>
                <a:gridCol w="532442">
                  <a:extLst>
                    <a:ext uri="{9D8B030D-6E8A-4147-A177-3AD203B41FA5}">
                      <a16:colId xmlns:a16="http://schemas.microsoft.com/office/drawing/2014/main" val="20001"/>
                    </a:ext>
                  </a:extLst>
                </a:gridCol>
                <a:gridCol w="532442">
                  <a:extLst>
                    <a:ext uri="{9D8B030D-6E8A-4147-A177-3AD203B41FA5}">
                      <a16:colId xmlns:a16="http://schemas.microsoft.com/office/drawing/2014/main" val="20002"/>
                    </a:ext>
                  </a:extLst>
                </a:gridCol>
                <a:gridCol w="532442">
                  <a:extLst>
                    <a:ext uri="{9D8B030D-6E8A-4147-A177-3AD203B41FA5}">
                      <a16:colId xmlns:a16="http://schemas.microsoft.com/office/drawing/2014/main" val="20003"/>
                    </a:ext>
                  </a:extLst>
                </a:gridCol>
                <a:gridCol w="687737">
                  <a:extLst>
                    <a:ext uri="{9D8B030D-6E8A-4147-A177-3AD203B41FA5}">
                      <a16:colId xmlns:a16="http://schemas.microsoft.com/office/drawing/2014/main" val="20004"/>
                    </a:ext>
                  </a:extLst>
                </a:gridCol>
                <a:gridCol w="687737">
                  <a:extLst>
                    <a:ext uri="{9D8B030D-6E8A-4147-A177-3AD203B41FA5}">
                      <a16:colId xmlns:a16="http://schemas.microsoft.com/office/drawing/2014/main" val="20005"/>
                    </a:ext>
                  </a:extLst>
                </a:gridCol>
                <a:gridCol w="532442">
                  <a:extLst>
                    <a:ext uri="{9D8B030D-6E8A-4147-A177-3AD203B41FA5}">
                      <a16:colId xmlns:a16="http://schemas.microsoft.com/office/drawing/2014/main" val="20006"/>
                    </a:ext>
                  </a:extLst>
                </a:gridCol>
                <a:gridCol w="532442">
                  <a:extLst>
                    <a:ext uri="{9D8B030D-6E8A-4147-A177-3AD203B41FA5}">
                      <a16:colId xmlns:a16="http://schemas.microsoft.com/office/drawing/2014/main" val="20007"/>
                    </a:ext>
                  </a:extLst>
                </a:gridCol>
                <a:gridCol w="532442">
                  <a:extLst>
                    <a:ext uri="{9D8B030D-6E8A-4147-A177-3AD203B41FA5}">
                      <a16:colId xmlns:a16="http://schemas.microsoft.com/office/drawing/2014/main" val="20008"/>
                    </a:ext>
                  </a:extLst>
                </a:gridCol>
                <a:gridCol w="499163">
                  <a:extLst>
                    <a:ext uri="{9D8B030D-6E8A-4147-A177-3AD203B41FA5}">
                      <a16:colId xmlns:a16="http://schemas.microsoft.com/office/drawing/2014/main" val="20009"/>
                    </a:ext>
                  </a:extLst>
                </a:gridCol>
                <a:gridCol w="632275">
                  <a:extLst>
                    <a:ext uri="{9D8B030D-6E8A-4147-A177-3AD203B41FA5}">
                      <a16:colId xmlns:a16="http://schemas.microsoft.com/office/drawing/2014/main" val="20010"/>
                    </a:ext>
                  </a:extLst>
                </a:gridCol>
                <a:gridCol w="632275">
                  <a:extLst>
                    <a:ext uri="{9D8B030D-6E8A-4147-A177-3AD203B41FA5}">
                      <a16:colId xmlns:a16="http://schemas.microsoft.com/office/drawing/2014/main" val="20011"/>
                    </a:ext>
                  </a:extLst>
                </a:gridCol>
                <a:gridCol w="632275">
                  <a:extLst>
                    <a:ext uri="{9D8B030D-6E8A-4147-A177-3AD203B41FA5}">
                      <a16:colId xmlns:a16="http://schemas.microsoft.com/office/drawing/2014/main" val="20012"/>
                    </a:ext>
                  </a:extLst>
                </a:gridCol>
                <a:gridCol w="632275">
                  <a:extLst>
                    <a:ext uri="{9D8B030D-6E8A-4147-A177-3AD203B41FA5}">
                      <a16:colId xmlns:a16="http://schemas.microsoft.com/office/drawing/2014/main" val="20013"/>
                    </a:ext>
                  </a:extLst>
                </a:gridCol>
                <a:gridCol w="632275">
                  <a:extLst>
                    <a:ext uri="{9D8B030D-6E8A-4147-A177-3AD203B41FA5}">
                      <a16:colId xmlns:a16="http://schemas.microsoft.com/office/drawing/2014/main" val="20014"/>
                    </a:ext>
                  </a:extLst>
                </a:gridCol>
                <a:gridCol w="532442">
                  <a:extLst>
                    <a:ext uri="{9D8B030D-6E8A-4147-A177-3AD203B41FA5}">
                      <a16:colId xmlns:a16="http://schemas.microsoft.com/office/drawing/2014/main" val="20015"/>
                    </a:ext>
                  </a:extLst>
                </a:gridCol>
                <a:gridCol w="127132">
                  <a:extLst>
                    <a:ext uri="{9D8B030D-6E8A-4147-A177-3AD203B41FA5}">
                      <a16:colId xmlns:a16="http://schemas.microsoft.com/office/drawing/2014/main" val="20016"/>
                    </a:ext>
                  </a:extLst>
                </a:gridCol>
                <a:gridCol w="729549">
                  <a:extLst>
                    <a:ext uri="{9D8B030D-6E8A-4147-A177-3AD203B41FA5}">
                      <a16:colId xmlns:a16="http://schemas.microsoft.com/office/drawing/2014/main" val="20017"/>
                    </a:ext>
                  </a:extLst>
                </a:gridCol>
              </a:tblGrid>
              <a:tr h="266558">
                <a:tc>
                  <a:txBody>
                    <a:bodyPr/>
                    <a:lstStyle/>
                    <a:p>
                      <a:pPr>
                        <a:defRPr sz="1600">
                          <a:solidFill>
                            <a:srgbClr val="404040"/>
                          </a:solidFill>
                          <a:latin typeface="Arial Narrow"/>
                          <a:ea typeface="Arial Narrow"/>
                          <a:cs typeface="Arial Narrow"/>
                          <a:sym typeface="Arial Narrow"/>
                        </a:defRPr>
                      </a:pPr>
                      <a:endParaRPr dirty="0"/>
                    </a:p>
                  </a:txBody>
                  <a:tcPr marL="6656" marR="6656" marT="6656" marB="6656" anchor="b" horzOverflow="overflow">
                    <a:lnL w="12700">
                      <a:miter lim="400000"/>
                    </a:lnL>
                    <a:lnR w="12700">
                      <a:miter lim="400000"/>
                    </a:lnR>
                    <a:lnT w="12700">
                      <a:miter lim="400000"/>
                    </a:lnT>
                    <a:lnB w="12700">
                      <a:miter lim="400000"/>
                    </a:lnB>
                    <a:noFill/>
                  </a:tcPr>
                </a:tc>
                <a:tc>
                  <a:txBody>
                    <a:bodyPr/>
                    <a:lstStyle/>
                    <a:p>
                      <a:pPr>
                        <a:defRPr sz="900">
                          <a:latin typeface="Arial Narrow"/>
                          <a:ea typeface="Arial Narrow"/>
                          <a:cs typeface="Arial Narrow"/>
                          <a:sym typeface="Arial Narrow"/>
                        </a:defRPr>
                      </a:pPr>
                      <a:endParaRPr/>
                    </a:p>
                  </a:txBody>
                  <a:tcPr marL="6656" marR="6656" marT="6656" marB="6656" anchor="b" horzOverflow="overflow">
                    <a:lnL w="12700">
                      <a:miter lim="400000"/>
                    </a:lnL>
                    <a:lnR w="12700">
                      <a:miter lim="400000"/>
                    </a:lnR>
                    <a:lnT w="12700">
                      <a:miter lim="400000"/>
                    </a:lnT>
                    <a:lnB w="12700">
                      <a:miter lim="400000"/>
                    </a:lnB>
                    <a:noFill/>
                  </a:tcPr>
                </a:tc>
                <a:tc>
                  <a:txBody>
                    <a:bodyPr/>
                    <a:lstStyle/>
                    <a:p>
                      <a:pPr>
                        <a:defRPr sz="900">
                          <a:latin typeface="Arial Narrow"/>
                          <a:ea typeface="Arial Narrow"/>
                          <a:cs typeface="Arial Narrow"/>
                          <a:sym typeface="Arial Narrow"/>
                        </a:defRPr>
                      </a:pPr>
                      <a:endParaRPr/>
                    </a:p>
                  </a:txBody>
                  <a:tcPr marL="6656" marR="6656" marT="6656" marB="6656" anchor="b" horzOverflow="overflow">
                    <a:lnL w="12700">
                      <a:miter lim="400000"/>
                    </a:lnL>
                    <a:lnR w="12700">
                      <a:miter lim="400000"/>
                    </a:lnR>
                    <a:lnT w="12700">
                      <a:miter lim="400000"/>
                    </a:lnT>
                    <a:lnB w="12700">
                      <a:miter lim="400000"/>
                    </a:lnB>
                    <a:noFill/>
                  </a:tcPr>
                </a:tc>
                <a:tc>
                  <a:txBody>
                    <a:bodyPr/>
                    <a:lstStyle/>
                    <a:p>
                      <a:pPr>
                        <a:defRPr sz="900">
                          <a:latin typeface="Arial Narrow"/>
                          <a:ea typeface="Arial Narrow"/>
                          <a:cs typeface="Arial Narrow"/>
                          <a:sym typeface="Arial Narrow"/>
                        </a:defRPr>
                      </a:pPr>
                      <a:endParaRPr/>
                    </a:p>
                  </a:txBody>
                  <a:tcPr marL="6656" marR="6656" marT="6656" marB="6656" anchor="b" horzOverflow="overflow">
                    <a:lnL w="12700">
                      <a:miter lim="400000"/>
                    </a:lnL>
                    <a:lnR w="12700">
                      <a:miter lim="400000"/>
                    </a:lnR>
                    <a:lnT w="12700">
                      <a:miter lim="400000"/>
                    </a:lnT>
                    <a:lnB w="12700">
                      <a:miter lim="400000"/>
                    </a:lnB>
                    <a:noFill/>
                  </a:tcPr>
                </a:tc>
                <a:tc>
                  <a:txBody>
                    <a:bodyPr/>
                    <a:lstStyle/>
                    <a:p>
                      <a:pPr>
                        <a:defRPr sz="900">
                          <a:latin typeface="Arial Narrow"/>
                          <a:ea typeface="Arial Narrow"/>
                          <a:cs typeface="Arial Narrow"/>
                          <a:sym typeface="Arial Narrow"/>
                        </a:defRPr>
                      </a:pPr>
                      <a:endParaRPr/>
                    </a:p>
                  </a:txBody>
                  <a:tcPr marL="6656" marR="6656" marT="6656" marB="6656" anchor="b" horzOverflow="overflow">
                    <a:lnL w="12700">
                      <a:miter lim="400000"/>
                    </a:lnL>
                    <a:lnR w="12700">
                      <a:miter lim="400000"/>
                    </a:lnR>
                    <a:lnT w="12700">
                      <a:miter lim="400000"/>
                    </a:lnT>
                    <a:lnB w="12700">
                      <a:miter lim="400000"/>
                    </a:lnB>
                    <a:noFill/>
                  </a:tcPr>
                </a:tc>
                <a:tc>
                  <a:txBody>
                    <a:bodyPr/>
                    <a:lstStyle/>
                    <a:p>
                      <a:pPr>
                        <a:defRPr sz="900">
                          <a:latin typeface="Arial Narrow"/>
                          <a:ea typeface="Arial Narrow"/>
                          <a:cs typeface="Arial Narrow"/>
                          <a:sym typeface="Arial Narrow"/>
                        </a:defRPr>
                      </a:pPr>
                      <a:endParaRPr/>
                    </a:p>
                  </a:txBody>
                  <a:tcPr marL="6656" marR="6656" marT="6656" marB="6656" anchor="b" horzOverflow="overflow">
                    <a:lnL w="12700">
                      <a:miter lim="400000"/>
                    </a:lnL>
                    <a:lnR w="12700">
                      <a:miter lim="400000"/>
                    </a:lnR>
                    <a:lnT w="12700">
                      <a:miter lim="400000"/>
                    </a:lnT>
                    <a:lnB w="12700">
                      <a:miter lim="400000"/>
                    </a:lnB>
                    <a:noFill/>
                  </a:tcPr>
                </a:tc>
                <a:tc>
                  <a:txBody>
                    <a:bodyPr/>
                    <a:lstStyle/>
                    <a:p>
                      <a:pPr>
                        <a:defRPr sz="900">
                          <a:latin typeface="Arial Narrow"/>
                          <a:ea typeface="Arial Narrow"/>
                          <a:cs typeface="Arial Narrow"/>
                          <a:sym typeface="Arial Narrow"/>
                        </a:defRPr>
                      </a:pPr>
                      <a:endParaRPr/>
                    </a:p>
                  </a:txBody>
                  <a:tcPr marL="6656" marR="6656" marT="6656" marB="6656" anchor="b" horzOverflow="overflow">
                    <a:lnL w="12700">
                      <a:miter lim="400000"/>
                    </a:lnL>
                    <a:lnR w="12700">
                      <a:miter lim="400000"/>
                    </a:lnR>
                    <a:lnT w="12700">
                      <a:miter lim="400000"/>
                    </a:lnT>
                    <a:lnB w="12700">
                      <a:miter lim="400000"/>
                    </a:lnB>
                    <a:noFill/>
                  </a:tcPr>
                </a:tc>
                <a:tc>
                  <a:txBody>
                    <a:bodyPr/>
                    <a:lstStyle/>
                    <a:p>
                      <a:pPr>
                        <a:defRPr sz="900">
                          <a:latin typeface="Arial Narrow"/>
                          <a:ea typeface="Arial Narrow"/>
                          <a:cs typeface="Arial Narrow"/>
                          <a:sym typeface="Arial Narrow"/>
                        </a:defRPr>
                      </a:pPr>
                      <a:endParaRPr/>
                    </a:p>
                  </a:txBody>
                  <a:tcPr marL="6656" marR="6656" marT="6656" marB="6656" anchor="b" horzOverflow="overflow">
                    <a:lnL w="12700">
                      <a:miter lim="400000"/>
                    </a:lnL>
                    <a:lnR w="12700">
                      <a:miter lim="400000"/>
                    </a:lnR>
                    <a:lnT w="12700">
                      <a:miter lim="400000"/>
                    </a:lnT>
                    <a:lnB w="12700">
                      <a:miter lim="400000"/>
                    </a:lnB>
                    <a:noFill/>
                  </a:tcPr>
                </a:tc>
                <a:tc>
                  <a:txBody>
                    <a:bodyPr/>
                    <a:lstStyle/>
                    <a:p>
                      <a:pPr>
                        <a:defRPr sz="900">
                          <a:latin typeface="Arial Narrow"/>
                          <a:ea typeface="Arial Narrow"/>
                          <a:cs typeface="Arial Narrow"/>
                          <a:sym typeface="Arial Narrow"/>
                        </a:defRPr>
                      </a:pPr>
                      <a:endParaRPr/>
                    </a:p>
                  </a:txBody>
                  <a:tcPr marL="6656" marR="6656" marT="6656" marB="6656" anchor="b" horzOverflow="overflow">
                    <a:lnL w="12700">
                      <a:miter lim="400000"/>
                    </a:lnL>
                    <a:lnR w="12700">
                      <a:miter lim="400000"/>
                    </a:lnR>
                    <a:lnT w="12700">
                      <a:miter lim="400000"/>
                    </a:lnT>
                    <a:lnB w="12700">
                      <a:miter lim="400000"/>
                    </a:lnB>
                    <a:noFill/>
                  </a:tcPr>
                </a:tc>
                <a:tc>
                  <a:txBody>
                    <a:bodyPr/>
                    <a:lstStyle/>
                    <a:p>
                      <a:pPr>
                        <a:defRPr sz="900">
                          <a:latin typeface="Arial Narrow"/>
                          <a:ea typeface="Arial Narrow"/>
                          <a:cs typeface="Arial Narrow"/>
                          <a:sym typeface="Arial Narrow"/>
                        </a:defRPr>
                      </a:pPr>
                      <a:endParaRPr/>
                    </a:p>
                  </a:txBody>
                  <a:tcPr marL="6656" marR="6656" marT="6656" marB="6656" anchor="b" horzOverflow="overflow">
                    <a:lnL w="12700">
                      <a:miter lim="400000"/>
                    </a:lnL>
                    <a:lnR w="12700">
                      <a:miter lim="400000"/>
                    </a:lnR>
                    <a:lnT w="12700">
                      <a:miter lim="400000"/>
                    </a:lnT>
                    <a:lnB w="12700">
                      <a:miter lim="400000"/>
                    </a:lnB>
                    <a:noFill/>
                  </a:tcPr>
                </a:tc>
                <a:tc>
                  <a:txBody>
                    <a:bodyPr/>
                    <a:lstStyle/>
                    <a:p>
                      <a:pPr>
                        <a:defRPr sz="900">
                          <a:latin typeface="Arial Narrow"/>
                          <a:ea typeface="Arial Narrow"/>
                          <a:cs typeface="Arial Narrow"/>
                          <a:sym typeface="Arial Narrow"/>
                        </a:defRPr>
                      </a:pPr>
                      <a:endParaRPr/>
                    </a:p>
                  </a:txBody>
                  <a:tcPr marL="6656" marR="6656" marT="6656" marB="6656" anchor="b" horzOverflow="overflow">
                    <a:lnL w="12700">
                      <a:miter lim="400000"/>
                    </a:lnL>
                    <a:lnR w="12700">
                      <a:miter lim="400000"/>
                    </a:lnR>
                    <a:lnT w="12700">
                      <a:miter lim="400000"/>
                    </a:lnT>
                    <a:lnB w="12700">
                      <a:miter lim="400000"/>
                    </a:lnB>
                    <a:noFill/>
                  </a:tcPr>
                </a:tc>
                <a:tc>
                  <a:txBody>
                    <a:bodyPr/>
                    <a:lstStyle/>
                    <a:p>
                      <a:pPr>
                        <a:defRPr sz="900">
                          <a:latin typeface="Arial Narrow"/>
                          <a:ea typeface="Arial Narrow"/>
                          <a:cs typeface="Arial Narrow"/>
                          <a:sym typeface="Arial Narrow"/>
                        </a:defRPr>
                      </a:pPr>
                      <a:endParaRPr/>
                    </a:p>
                  </a:txBody>
                  <a:tcPr marL="6656" marR="6656" marT="6656" marB="6656" anchor="b" horzOverflow="overflow">
                    <a:lnL w="12700">
                      <a:miter lim="400000"/>
                    </a:lnL>
                    <a:lnR w="12700">
                      <a:miter lim="400000"/>
                    </a:lnR>
                    <a:lnT w="12700">
                      <a:miter lim="400000"/>
                    </a:lnT>
                    <a:lnB w="12700">
                      <a:miter lim="400000"/>
                    </a:lnB>
                    <a:noFill/>
                  </a:tcPr>
                </a:tc>
                <a:tc>
                  <a:txBody>
                    <a:bodyPr/>
                    <a:lstStyle/>
                    <a:p>
                      <a:pPr>
                        <a:defRPr sz="900">
                          <a:latin typeface="Arial Narrow"/>
                          <a:ea typeface="Arial Narrow"/>
                          <a:cs typeface="Arial Narrow"/>
                          <a:sym typeface="Arial Narrow"/>
                        </a:defRPr>
                      </a:pPr>
                      <a:endParaRPr/>
                    </a:p>
                  </a:txBody>
                  <a:tcPr marL="6656" marR="6656" marT="6656" marB="6656" anchor="b" horzOverflow="overflow">
                    <a:lnL w="12700">
                      <a:miter lim="400000"/>
                    </a:lnL>
                    <a:lnR w="12700">
                      <a:miter lim="400000"/>
                    </a:lnR>
                    <a:lnT w="12700">
                      <a:miter lim="400000"/>
                    </a:lnT>
                    <a:lnB w="12700">
                      <a:miter lim="400000"/>
                    </a:lnB>
                    <a:noFill/>
                  </a:tcPr>
                </a:tc>
                <a:tc>
                  <a:txBody>
                    <a:bodyPr/>
                    <a:lstStyle/>
                    <a:p>
                      <a:pPr>
                        <a:defRPr sz="900">
                          <a:latin typeface="Arial Narrow"/>
                          <a:ea typeface="Arial Narrow"/>
                          <a:cs typeface="Arial Narrow"/>
                          <a:sym typeface="Arial Narrow"/>
                        </a:defRPr>
                      </a:pPr>
                      <a:endParaRPr/>
                    </a:p>
                  </a:txBody>
                  <a:tcPr marL="6656" marR="6656" marT="6656" marB="6656" anchor="b" horzOverflow="overflow">
                    <a:lnL w="12700">
                      <a:miter lim="400000"/>
                    </a:lnL>
                    <a:lnR w="12700">
                      <a:miter lim="400000"/>
                    </a:lnR>
                    <a:lnT w="12700">
                      <a:miter lim="400000"/>
                    </a:lnT>
                    <a:lnB w="12700">
                      <a:miter lim="400000"/>
                    </a:lnB>
                    <a:noFill/>
                  </a:tcPr>
                </a:tc>
                <a:tc>
                  <a:txBody>
                    <a:bodyPr/>
                    <a:lstStyle/>
                    <a:p>
                      <a:pPr>
                        <a:defRPr sz="900">
                          <a:latin typeface="Arial Narrow"/>
                          <a:ea typeface="Arial Narrow"/>
                          <a:cs typeface="Arial Narrow"/>
                          <a:sym typeface="Arial Narrow"/>
                        </a:defRPr>
                      </a:pPr>
                      <a:endParaRPr/>
                    </a:p>
                  </a:txBody>
                  <a:tcPr marL="6656" marR="6656" marT="6656" marB="6656" anchor="b" horzOverflow="overflow">
                    <a:lnL w="12700">
                      <a:miter lim="400000"/>
                    </a:lnL>
                    <a:lnR w="12700">
                      <a:miter lim="400000"/>
                    </a:lnR>
                    <a:lnT w="12700">
                      <a:miter lim="400000"/>
                    </a:lnT>
                    <a:lnB w="12700">
                      <a:miter lim="400000"/>
                    </a:lnB>
                    <a:noFill/>
                  </a:tcPr>
                </a:tc>
                <a:tc>
                  <a:txBody>
                    <a:bodyPr/>
                    <a:lstStyle/>
                    <a:p>
                      <a:pPr>
                        <a:defRPr sz="900">
                          <a:latin typeface="Arial Narrow"/>
                          <a:ea typeface="Arial Narrow"/>
                          <a:cs typeface="Arial Narrow"/>
                          <a:sym typeface="Arial Narrow"/>
                        </a:defRPr>
                      </a:pPr>
                      <a:endParaRPr/>
                    </a:p>
                  </a:txBody>
                  <a:tcPr marL="6656" marR="6656" marT="6656" marB="6656" anchor="b" horzOverflow="overflow">
                    <a:lnL w="12700">
                      <a:miter lim="400000"/>
                    </a:lnL>
                    <a:lnR w="12700">
                      <a:miter lim="400000"/>
                    </a:lnR>
                    <a:lnT w="12700">
                      <a:miter lim="400000"/>
                    </a:lnT>
                    <a:lnB w="12700">
                      <a:miter lim="400000"/>
                    </a:lnB>
                    <a:noFill/>
                  </a:tcPr>
                </a:tc>
                <a:tc gridSpan="2">
                  <a:txBody>
                    <a:bodyPr/>
                    <a:lstStyle/>
                    <a:p>
                      <a:pPr>
                        <a:defRPr sz="900">
                          <a:latin typeface="Arial Narrow"/>
                          <a:ea typeface="Arial Narrow"/>
                          <a:cs typeface="Arial Narrow"/>
                          <a:sym typeface="Arial Narrow"/>
                        </a:defRPr>
                      </a:pPr>
                      <a:endParaRPr/>
                    </a:p>
                  </a:txBody>
                  <a:tcPr marL="6656" marR="6656" marT="6656" marB="6656" anchor="b" horzOverflow="overflow">
                    <a:lnL w="12700">
                      <a:miter lim="400000"/>
                    </a:lnL>
                    <a:lnR w="12700">
                      <a:miter lim="400000"/>
                    </a:lnR>
                    <a:lnT w="12700">
                      <a:miter lim="400000"/>
                    </a:lnT>
                    <a:lnB w="12700">
                      <a:miter lim="400000"/>
                    </a:lnB>
                    <a:noFill/>
                  </a:tcPr>
                </a:tc>
                <a:tc hMerge="1">
                  <a:txBody>
                    <a:bodyPr/>
                    <a:lstStyle/>
                    <a:p>
                      <a:endParaRPr lang="en-US"/>
                    </a:p>
                  </a:txBody>
                  <a:tcPr/>
                </a:tc>
                <a:extLst>
                  <a:ext uri="{0D108BD9-81ED-4DB2-BD59-A6C34878D82A}">
                    <a16:rowId xmlns:a16="http://schemas.microsoft.com/office/drawing/2014/main" val="10000"/>
                  </a:ext>
                </a:extLst>
              </a:tr>
              <a:tr h="153078">
                <a:tc>
                  <a:txBody>
                    <a:bodyPr/>
                    <a:lstStyle/>
                    <a:p>
                      <a:pPr>
                        <a:defRPr sz="900">
                          <a:latin typeface="Arial Narrow"/>
                          <a:ea typeface="Arial Narrow"/>
                          <a:cs typeface="Arial Narrow"/>
                          <a:sym typeface="Arial Narrow"/>
                        </a:defRPr>
                      </a:pPr>
                      <a:endParaRPr/>
                    </a:p>
                  </a:txBody>
                  <a:tcPr marL="6656" marR="6656" marT="6656" marB="6656" anchor="b" horzOverflow="overflow">
                    <a:lnL w="12700">
                      <a:miter lim="400000"/>
                    </a:lnL>
                    <a:lnR w="12700">
                      <a:miter lim="400000"/>
                    </a:lnR>
                    <a:lnT w="12700">
                      <a:miter lim="400000"/>
                    </a:lnT>
                    <a:lnB w="12700">
                      <a:solidFill>
                        <a:srgbClr val="000000"/>
                      </a:solidFill>
                    </a:lnB>
                    <a:noFill/>
                  </a:tcPr>
                </a:tc>
                <a:tc>
                  <a:txBody>
                    <a:bodyPr/>
                    <a:lstStyle/>
                    <a:p>
                      <a:pPr>
                        <a:defRPr sz="900">
                          <a:latin typeface="Arial Narrow"/>
                          <a:ea typeface="Arial Narrow"/>
                          <a:cs typeface="Arial Narrow"/>
                          <a:sym typeface="Arial Narrow"/>
                        </a:defRPr>
                      </a:pPr>
                      <a:endParaRPr/>
                    </a:p>
                  </a:txBody>
                  <a:tcPr marL="6656" marR="6656" marT="6656" marB="6656" anchor="b" horzOverflow="overflow">
                    <a:lnL w="12700">
                      <a:miter lim="400000"/>
                    </a:lnL>
                    <a:lnR w="12700">
                      <a:miter lim="400000"/>
                    </a:lnR>
                    <a:lnT w="12700">
                      <a:miter lim="400000"/>
                    </a:lnT>
                    <a:lnB w="12700">
                      <a:solidFill>
                        <a:srgbClr val="000000"/>
                      </a:solidFill>
                    </a:lnB>
                    <a:noFill/>
                  </a:tcPr>
                </a:tc>
                <a:tc>
                  <a:txBody>
                    <a:bodyPr/>
                    <a:lstStyle/>
                    <a:p>
                      <a:pPr>
                        <a:defRPr sz="900">
                          <a:latin typeface="Arial Narrow"/>
                          <a:ea typeface="Arial Narrow"/>
                          <a:cs typeface="Arial Narrow"/>
                          <a:sym typeface="Arial Narrow"/>
                        </a:defRPr>
                      </a:pPr>
                      <a:endParaRPr/>
                    </a:p>
                  </a:txBody>
                  <a:tcPr marL="6656" marR="6656" marT="6656" marB="6656" anchor="b" horzOverflow="overflow">
                    <a:lnL w="12700">
                      <a:miter lim="400000"/>
                    </a:lnL>
                    <a:lnR w="12700">
                      <a:miter lim="400000"/>
                    </a:lnR>
                    <a:lnT w="12700">
                      <a:miter lim="400000"/>
                    </a:lnT>
                    <a:lnB w="12700">
                      <a:solidFill>
                        <a:srgbClr val="000000"/>
                      </a:solidFill>
                    </a:lnB>
                    <a:noFill/>
                  </a:tcPr>
                </a:tc>
                <a:tc>
                  <a:txBody>
                    <a:bodyPr/>
                    <a:lstStyle/>
                    <a:p>
                      <a:pPr>
                        <a:defRPr sz="900">
                          <a:latin typeface="Arial Narrow"/>
                          <a:ea typeface="Arial Narrow"/>
                          <a:cs typeface="Arial Narrow"/>
                          <a:sym typeface="Arial Narrow"/>
                        </a:defRPr>
                      </a:pPr>
                      <a:endParaRPr/>
                    </a:p>
                  </a:txBody>
                  <a:tcPr marL="6656" marR="6656" marT="6656" marB="6656" anchor="b" horzOverflow="overflow">
                    <a:lnL w="12700">
                      <a:miter lim="400000"/>
                    </a:lnL>
                    <a:lnR w="12700">
                      <a:miter lim="400000"/>
                    </a:lnR>
                    <a:lnT w="12700">
                      <a:miter lim="400000"/>
                    </a:lnT>
                    <a:lnB w="12700">
                      <a:solidFill>
                        <a:srgbClr val="000000"/>
                      </a:solidFill>
                    </a:lnB>
                    <a:noFill/>
                  </a:tcPr>
                </a:tc>
                <a:tc>
                  <a:txBody>
                    <a:bodyPr/>
                    <a:lstStyle/>
                    <a:p>
                      <a:pPr>
                        <a:defRPr sz="900">
                          <a:latin typeface="Arial Narrow"/>
                          <a:ea typeface="Arial Narrow"/>
                          <a:cs typeface="Arial Narrow"/>
                          <a:sym typeface="Arial Narrow"/>
                        </a:defRPr>
                      </a:pPr>
                      <a:endParaRPr/>
                    </a:p>
                  </a:txBody>
                  <a:tcPr marL="6656" marR="6656" marT="6656" marB="6656" anchor="b" horzOverflow="overflow">
                    <a:lnL w="12700">
                      <a:miter lim="400000"/>
                    </a:lnL>
                    <a:lnR w="12700">
                      <a:miter lim="400000"/>
                    </a:lnR>
                    <a:lnT w="12700">
                      <a:miter lim="400000"/>
                    </a:lnT>
                    <a:lnB w="12700">
                      <a:solidFill>
                        <a:srgbClr val="000000"/>
                      </a:solidFill>
                    </a:lnB>
                    <a:noFill/>
                  </a:tcPr>
                </a:tc>
                <a:tc>
                  <a:txBody>
                    <a:bodyPr/>
                    <a:lstStyle/>
                    <a:p>
                      <a:pPr>
                        <a:defRPr sz="900">
                          <a:latin typeface="Arial Narrow"/>
                          <a:ea typeface="Arial Narrow"/>
                          <a:cs typeface="Arial Narrow"/>
                          <a:sym typeface="Arial Narrow"/>
                        </a:defRPr>
                      </a:pPr>
                      <a:endParaRPr/>
                    </a:p>
                  </a:txBody>
                  <a:tcPr marL="6656" marR="6656" marT="6656" marB="6656" anchor="b" horzOverflow="overflow">
                    <a:lnL w="12700">
                      <a:miter lim="400000"/>
                    </a:lnL>
                    <a:lnR w="12700">
                      <a:miter lim="400000"/>
                    </a:lnR>
                    <a:lnT w="12700">
                      <a:miter lim="400000"/>
                    </a:lnT>
                    <a:lnB w="12700">
                      <a:solidFill>
                        <a:srgbClr val="000000"/>
                      </a:solidFill>
                    </a:lnB>
                    <a:noFill/>
                  </a:tcPr>
                </a:tc>
                <a:tc>
                  <a:txBody>
                    <a:bodyPr/>
                    <a:lstStyle/>
                    <a:p>
                      <a:pPr>
                        <a:defRPr sz="900">
                          <a:latin typeface="Arial Narrow"/>
                          <a:ea typeface="Arial Narrow"/>
                          <a:cs typeface="Arial Narrow"/>
                          <a:sym typeface="Arial Narrow"/>
                        </a:defRPr>
                      </a:pPr>
                      <a:endParaRPr/>
                    </a:p>
                  </a:txBody>
                  <a:tcPr marL="6656" marR="6656" marT="6656" marB="6656" anchor="b" horzOverflow="overflow">
                    <a:lnL w="12700">
                      <a:miter lim="400000"/>
                    </a:lnL>
                    <a:lnR w="12700">
                      <a:miter lim="400000"/>
                    </a:lnR>
                    <a:lnT w="12700">
                      <a:miter lim="400000"/>
                    </a:lnT>
                    <a:lnB w="12700">
                      <a:solidFill>
                        <a:srgbClr val="000000"/>
                      </a:solidFill>
                    </a:lnB>
                    <a:noFill/>
                  </a:tcPr>
                </a:tc>
                <a:tc>
                  <a:txBody>
                    <a:bodyPr/>
                    <a:lstStyle/>
                    <a:p>
                      <a:pPr>
                        <a:defRPr sz="900">
                          <a:latin typeface="Arial Narrow"/>
                          <a:ea typeface="Arial Narrow"/>
                          <a:cs typeface="Arial Narrow"/>
                          <a:sym typeface="Arial Narrow"/>
                        </a:defRPr>
                      </a:pPr>
                      <a:endParaRPr/>
                    </a:p>
                  </a:txBody>
                  <a:tcPr marL="6656" marR="6656" marT="6656" marB="6656" anchor="b" horzOverflow="overflow">
                    <a:lnL w="12700">
                      <a:miter lim="400000"/>
                    </a:lnL>
                    <a:lnR w="12700">
                      <a:miter lim="400000"/>
                    </a:lnR>
                    <a:lnT w="12700">
                      <a:miter lim="400000"/>
                    </a:lnT>
                    <a:lnB w="12700">
                      <a:solidFill>
                        <a:srgbClr val="000000"/>
                      </a:solidFill>
                    </a:lnB>
                    <a:noFill/>
                  </a:tcPr>
                </a:tc>
                <a:tc>
                  <a:txBody>
                    <a:bodyPr/>
                    <a:lstStyle/>
                    <a:p>
                      <a:pPr>
                        <a:defRPr sz="900">
                          <a:latin typeface="Arial Narrow"/>
                          <a:ea typeface="Arial Narrow"/>
                          <a:cs typeface="Arial Narrow"/>
                          <a:sym typeface="Arial Narrow"/>
                        </a:defRPr>
                      </a:pPr>
                      <a:endParaRPr/>
                    </a:p>
                  </a:txBody>
                  <a:tcPr marL="6656" marR="6656" marT="6656" marB="6656" anchor="b" horzOverflow="overflow">
                    <a:lnL w="12700">
                      <a:miter lim="400000"/>
                    </a:lnL>
                    <a:lnR w="12700">
                      <a:miter lim="400000"/>
                    </a:lnR>
                    <a:lnT w="12700">
                      <a:miter lim="400000"/>
                    </a:lnT>
                    <a:lnB w="12700">
                      <a:solidFill>
                        <a:srgbClr val="000000"/>
                      </a:solidFill>
                    </a:lnB>
                    <a:noFill/>
                  </a:tcPr>
                </a:tc>
                <a:tc>
                  <a:txBody>
                    <a:bodyPr/>
                    <a:lstStyle/>
                    <a:p>
                      <a:pPr>
                        <a:defRPr sz="900">
                          <a:latin typeface="Arial Narrow"/>
                          <a:ea typeface="Arial Narrow"/>
                          <a:cs typeface="Arial Narrow"/>
                          <a:sym typeface="Arial Narrow"/>
                        </a:defRPr>
                      </a:pPr>
                      <a:endParaRPr/>
                    </a:p>
                  </a:txBody>
                  <a:tcPr marL="6656" marR="6656" marT="6656" marB="6656" anchor="b" horzOverflow="overflow">
                    <a:lnL w="12700">
                      <a:miter lim="400000"/>
                    </a:lnL>
                    <a:lnR w="12700">
                      <a:miter lim="400000"/>
                    </a:lnR>
                    <a:lnT w="12700">
                      <a:miter lim="400000"/>
                    </a:lnT>
                    <a:lnB w="12700">
                      <a:solidFill>
                        <a:srgbClr val="000000"/>
                      </a:solidFill>
                    </a:lnB>
                    <a:noFill/>
                  </a:tcPr>
                </a:tc>
                <a:tc>
                  <a:txBody>
                    <a:bodyPr/>
                    <a:lstStyle/>
                    <a:p>
                      <a:pPr>
                        <a:defRPr sz="900">
                          <a:latin typeface="Arial Narrow"/>
                          <a:ea typeface="Arial Narrow"/>
                          <a:cs typeface="Arial Narrow"/>
                          <a:sym typeface="Arial Narrow"/>
                        </a:defRPr>
                      </a:pPr>
                      <a:endParaRPr/>
                    </a:p>
                  </a:txBody>
                  <a:tcPr marL="6656" marR="6656" marT="6656" marB="6656" anchor="b" horzOverflow="overflow">
                    <a:lnL w="12700">
                      <a:miter lim="400000"/>
                    </a:lnL>
                    <a:lnR w="12700">
                      <a:miter lim="400000"/>
                    </a:lnR>
                    <a:lnT w="12700">
                      <a:miter lim="400000"/>
                    </a:lnT>
                    <a:lnB w="12700">
                      <a:solidFill>
                        <a:srgbClr val="000000"/>
                      </a:solidFill>
                    </a:lnB>
                    <a:noFill/>
                  </a:tcPr>
                </a:tc>
                <a:tc>
                  <a:txBody>
                    <a:bodyPr/>
                    <a:lstStyle/>
                    <a:p>
                      <a:pPr>
                        <a:defRPr sz="900">
                          <a:latin typeface="Arial Narrow"/>
                          <a:ea typeface="Arial Narrow"/>
                          <a:cs typeface="Arial Narrow"/>
                          <a:sym typeface="Arial Narrow"/>
                        </a:defRPr>
                      </a:pPr>
                      <a:endParaRPr/>
                    </a:p>
                  </a:txBody>
                  <a:tcPr marL="6656" marR="6656" marT="6656" marB="6656" anchor="b" horzOverflow="overflow">
                    <a:lnL w="12700">
                      <a:miter lim="400000"/>
                    </a:lnL>
                    <a:lnR w="12700">
                      <a:miter lim="400000"/>
                    </a:lnR>
                    <a:lnT w="12700">
                      <a:miter lim="400000"/>
                    </a:lnT>
                    <a:lnB w="12700">
                      <a:solidFill>
                        <a:srgbClr val="000000"/>
                      </a:solidFill>
                    </a:lnB>
                    <a:noFill/>
                  </a:tcPr>
                </a:tc>
                <a:tc>
                  <a:txBody>
                    <a:bodyPr/>
                    <a:lstStyle/>
                    <a:p>
                      <a:pPr>
                        <a:defRPr sz="900">
                          <a:latin typeface="Arial Narrow"/>
                          <a:ea typeface="Arial Narrow"/>
                          <a:cs typeface="Arial Narrow"/>
                          <a:sym typeface="Arial Narrow"/>
                        </a:defRPr>
                      </a:pPr>
                      <a:endParaRPr/>
                    </a:p>
                  </a:txBody>
                  <a:tcPr marL="6656" marR="6656" marT="6656" marB="6656" anchor="b" horzOverflow="overflow">
                    <a:lnL w="12700">
                      <a:miter lim="400000"/>
                    </a:lnL>
                    <a:lnR w="12700">
                      <a:miter lim="400000"/>
                    </a:lnR>
                    <a:lnT w="12700">
                      <a:miter lim="400000"/>
                    </a:lnT>
                    <a:lnB w="12700">
                      <a:solidFill>
                        <a:srgbClr val="000000"/>
                      </a:solidFill>
                    </a:lnB>
                    <a:noFill/>
                  </a:tcPr>
                </a:tc>
                <a:tc>
                  <a:txBody>
                    <a:bodyPr/>
                    <a:lstStyle/>
                    <a:p>
                      <a:pPr>
                        <a:defRPr sz="900">
                          <a:latin typeface="Arial Narrow"/>
                          <a:ea typeface="Arial Narrow"/>
                          <a:cs typeface="Arial Narrow"/>
                          <a:sym typeface="Arial Narrow"/>
                        </a:defRPr>
                      </a:pPr>
                      <a:endParaRPr/>
                    </a:p>
                  </a:txBody>
                  <a:tcPr marL="6656" marR="6656" marT="6656" marB="6656" anchor="b" horzOverflow="overflow">
                    <a:lnL w="12700">
                      <a:miter lim="400000"/>
                    </a:lnL>
                    <a:lnR w="12700">
                      <a:miter lim="400000"/>
                    </a:lnR>
                    <a:lnT w="12700">
                      <a:miter lim="400000"/>
                    </a:lnT>
                    <a:lnB w="12700">
                      <a:solidFill>
                        <a:srgbClr val="000000"/>
                      </a:solidFill>
                    </a:lnB>
                    <a:noFill/>
                  </a:tcPr>
                </a:tc>
                <a:tc>
                  <a:txBody>
                    <a:bodyPr/>
                    <a:lstStyle/>
                    <a:p>
                      <a:pPr>
                        <a:defRPr sz="900">
                          <a:latin typeface="Arial Narrow"/>
                          <a:ea typeface="Arial Narrow"/>
                          <a:cs typeface="Arial Narrow"/>
                          <a:sym typeface="Arial Narrow"/>
                        </a:defRPr>
                      </a:pPr>
                      <a:endParaRPr/>
                    </a:p>
                  </a:txBody>
                  <a:tcPr marL="6656" marR="6656" marT="6656" marB="6656" anchor="b" horzOverflow="overflow">
                    <a:lnL w="12700">
                      <a:miter lim="400000"/>
                    </a:lnL>
                    <a:lnR w="12700">
                      <a:miter lim="400000"/>
                    </a:lnR>
                    <a:lnT w="12700">
                      <a:miter lim="400000"/>
                    </a:lnT>
                    <a:lnB w="12700">
                      <a:solidFill>
                        <a:srgbClr val="000000"/>
                      </a:solidFill>
                    </a:lnB>
                    <a:noFill/>
                  </a:tcPr>
                </a:tc>
                <a:tc>
                  <a:txBody>
                    <a:bodyPr/>
                    <a:lstStyle/>
                    <a:p>
                      <a:pPr>
                        <a:defRPr sz="900">
                          <a:latin typeface="Arial Narrow"/>
                          <a:ea typeface="Arial Narrow"/>
                          <a:cs typeface="Arial Narrow"/>
                          <a:sym typeface="Arial Narrow"/>
                        </a:defRPr>
                      </a:pPr>
                      <a:endParaRPr/>
                    </a:p>
                  </a:txBody>
                  <a:tcPr marL="6656" marR="6656" marT="6656" marB="6656" anchor="b" horzOverflow="overflow">
                    <a:lnL w="12700">
                      <a:miter lim="400000"/>
                    </a:lnL>
                    <a:lnR w="12700">
                      <a:miter lim="400000"/>
                    </a:lnR>
                    <a:lnT w="12700">
                      <a:miter lim="400000"/>
                    </a:lnT>
                    <a:lnB w="12700">
                      <a:solidFill>
                        <a:srgbClr val="000000"/>
                      </a:solidFill>
                    </a:lnB>
                    <a:noFill/>
                  </a:tcPr>
                </a:tc>
                <a:tc gridSpan="2">
                  <a:txBody>
                    <a:bodyPr/>
                    <a:lstStyle/>
                    <a:p>
                      <a:pPr>
                        <a:defRPr sz="900">
                          <a:latin typeface="Arial Narrow"/>
                          <a:ea typeface="Arial Narrow"/>
                          <a:cs typeface="Arial Narrow"/>
                          <a:sym typeface="Arial Narrow"/>
                        </a:defRPr>
                      </a:pPr>
                      <a:endParaRPr/>
                    </a:p>
                  </a:txBody>
                  <a:tcPr marL="6656" marR="6656" marT="6656" marB="6656" anchor="b" horzOverflow="overflow">
                    <a:lnL w="12700">
                      <a:miter lim="400000"/>
                    </a:lnL>
                    <a:lnR w="12700">
                      <a:miter lim="400000"/>
                    </a:lnR>
                    <a:lnT w="12700">
                      <a:miter lim="400000"/>
                    </a:lnT>
                    <a:lnB w="12700">
                      <a:solidFill>
                        <a:srgbClr val="000000"/>
                      </a:solidFill>
                    </a:lnB>
                    <a:noFill/>
                  </a:tcPr>
                </a:tc>
                <a:tc hMerge="1">
                  <a:txBody>
                    <a:bodyPr/>
                    <a:lstStyle/>
                    <a:p>
                      <a:endParaRPr lang="en-US"/>
                    </a:p>
                  </a:txBody>
                  <a:tcPr/>
                </a:tc>
                <a:extLst>
                  <a:ext uri="{0D108BD9-81ED-4DB2-BD59-A6C34878D82A}">
                    <a16:rowId xmlns:a16="http://schemas.microsoft.com/office/drawing/2014/main" val="10001"/>
                  </a:ext>
                </a:extLst>
              </a:tr>
              <a:tr h="294151">
                <a:tc gridSpan="3">
                  <a:txBody>
                    <a:bodyPr/>
                    <a:lstStyle/>
                    <a:p>
                      <a:r>
                        <a:rPr lang="es-ES" sz="900" b="1" dirty="0">
                          <a:latin typeface="Open Sans"/>
                          <a:ea typeface="Open Sans"/>
                          <a:cs typeface="Open Sans"/>
                          <a:sym typeface="Open Sans"/>
                        </a:rPr>
                        <a:t>Tipo de Espacio</a:t>
                      </a:r>
                      <a:endParaRPr sz="900" b="1" dirty="0">
                        <a:latin typeface="Open Sans"/>
                        <a:ea typeface="Open Sans"/>
                        <a:cs typeface="Open Sans"/>
                        <a:sym typeface="Open Sans"/>
                      </a:endParaRPr>
                    </a:p>
                  </a:txBody>
                  <a:tcPr marL="0" marR="0" marT="0" marB="0" anchor="ctr" horzOverflow="overflow">
                    <a:lnL w="12700">
                      <a:miter lim="400000"/>
                    </a:lnL>
                    <a:lnR w="12700">
                      <a:miter lim="400000"/>
                    </a:lnR>
                    <a:lnT w="12700">
                      <a:solidFill>
                        <a:srgbClr val="000000"/>
                      </a:solidFill>
                    </a:lnT>
                    <a:lnB w="12700">
                      <a:solidFill>
                        <a:srgbClr val="000000"/>
                      </a:solidFill>
                    </a:lnB>
                    <a:solidFill>
                      <a:srgbClr val="FFFFFF"/>
                    </a:solidFill>
                  </a:tcPr>
                </a:tc>
                <a:tc hMerge="1">
                  <a:txBody>
                    <a:bodyPr/>
                    <a:lstStyle/>
                    <a:p>
                      <a:endParaRPr lang="en-US"/>
                    </a:p>
                  </a:txBody>
                  <a:tcPr/>
                </a:tc>
                <a:tc hMerge="1">
                  <a:txBody>
                    <a:bodyPr/>
                    <a:lstStyle/>
                    <a:p>
                      <a:endParaRPr lang="en-US"/>
                    </a:p>
                  </a:txBody>
                  <a:tcPr/>
                </a:tc>
                <a:tc gridSpan="6">
                  <a:txBody>
                    <a:bodyPr/>
                    <a:lstStyle/>
                    <a:p>
                      <a:pPr algn="ctr"/>
                      <a:r>
                        <a:rPr lang="es-ES" sz="900" b="1" dirty="0">
                          <a:latin typeface="Open Sans"/>
                          <a:ea typeface="Open Sans"/>
                          <a:cs typeface="Open Sans"/>
                          <a:sym typeface="Open Sans"/>
                        </a:rPr>
                        <a:t>Parámetros de Carga Interna</a:t>
                      </a:r>
                      <a:endParaRPr sz="900" b="1" dirty="0">
                        <a:latin typeface="Open Sans"/>
                        <a:ea typeface="Open Sans"/>
                        <a:cs typeface="Open Sans"/>
                        <a:sym typeface="Open Sans"/>
                      </a:endParaRPr>
                    </a:p>
                  </a:txBody>
                  <a:tcPr marL="44327" marR="44327" marT="44327" marB="44327" anchor="ctr" horzOverflow="overflow">
                    <a:lnL w="12700">
                      <a:miter lim="400000"/>
                    </a:lnL>
                    <a:lnR w="12700">
                      <a:miter lim="400000"/>
                    </a:lnR>
                    <a:lnT w="12700">
                      <a:solidFill>
                        <a:srgbClr val="000000"/>
                      </a:solidFill>
                    </a:lnT>
                    <a:lnB w="12700">
                      <a:solidFill>
                        <a:srgbClr val="000000"/>
                      </a:solid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sz="900" b="1">
                          <a:latin typeface="Open Sans"/>
                          <a:ea typeface="Open Sans"/>
                          <a:cs typeface="Open Sans"/>
                          <a:sym typeface="Open Sans"/>
                        </a:rPr>
                        <a:t> </a:t>
                      </a:r>
                    </a:p>
                  </a:txBody>
                  <a:tcPr marL="6656" marR="6656" marT="6656" marB="6656" anchor="b" horzOverflow="overflow">
                    <a:lnL w="12700">
                      <a:miter lim="400000"/>
                    </a:lnL>
                    <a:lnR w="12700">
                      <a:miter lim="400000"/>
                    </a:lnR>
                    <a:lnT w="12700">
                      <a:solidFill>
                        <a:srgbClr val="000000"/>
                      </a:solidFill>
                    </a:lnT>
                    <a:lnB w="12700">
                      <a:solidFill>
                        <a:srgbClr val="000000"/>
                      </a:solidFill>
                    </a:lnB>
                    <a:solidFill>
                      <a:srgbClr val="FFFFFF"/>
                    </a:solidFill>
                  </a:tcPr>
                </a:tc>
                <a:tc gridSpan="8">
                  <a:txBody>
                    <a:bodyPr/>
                    <a:lstStyle/>
                    <a:p>
                      <a:pPr algn="ctr"/>
                      <a:r>
                        <a:rPr lang="es-ES" sz="900" b="1" dirty="0">
                          <a:latin typeface="Open Sans"/>
                          <a:ea typeface="Open Sans"/>
                          <a:cs typeface="Open Sans"/>
                          <a:sym typeface="Open Sans"/>
                        </a:rPr>
                        <a:t>Parámetros Zona Térmica</a:t>
                      </a:r>
                      <a:r>
                        <a:rPr sz="900" b="1" dirty="0">
                          <a:latin typeface="Open Sans"/>
                          <a:ea typeface="Open Sans"/>
                          <a:cs typeface="Open Sans"/>
                          <a:sym typeface="Open Sans"/>
                        </a:rPr>
                        <a:t> </a:t>
                      </a:r>
                    </a:p>
                  </a:txBody>
                  <a:tcPr marL="43915" marR="43915" marT="43915" marB="43915" anchor="ctr" horzOverflow="overflow">
                    <a:lnL w="12700">
                      <a:miter lim="400000"/>
                    </a:lnL>
                    <a:lnR w="12700">
                      <a:miter lim="400000"/>
                    </a:lnR>
                    <a:lnT w="12700">
                      <a:solidFill>
                        <a:srgbClr val="000000"/>
                      </a:solidFill>
                    </a:lnT>
                    <a:lnB w="12700">
                      <a:solidFill>
                        <a:srgbClr val="000000"/>
                      </a:solid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08622">
                <a:tc>
                  <a:txBody>
                    <a:bodyPr/>
                    <a:lstStyle/>
                    <a:p>
                      <a:r>
                        <a:rPr lang="es-ES" sz="800" dirty="0">
                          <a:latin typeface="Open Sans"/>
                          <a:ea typeface="Open Sans"/>
                          <a:cs typeface="Open Sans"/>
                          <a:sym typeface="Open Sans"/>
                        </a:rPr>
                        <a:t>Tipo</a:t>
                      </a:r>
                      <a:endParaRPr sz="800" dirty="0">
                        <a:latin typeface="Open Sans"/>
                        <a:ea typeface="Open Sans"/>
                        <a:cs typeface="Open Sans"/>
                        <a:sym typeface="Open Sans"/>
                      </a:endParaRPr>
                    </a:p>
                  </a:txBody>
                  <a:tcPr marL="6656" marR="6656" marT="6656" marB="6656" anchor="ctr" horzOverflow="overflow">
                    <a:lnL w="12700">
                      <a:miter lim="400000"/>
                    </a:lnL>
                    <a:lnR w="12700">
                      <a:miter lim="400000"/>
                    </a:lnR>
                    <a:lnT w="12700">
                      <a:solidFill>
                        <a:srgbClr val="000000"/>
                      </a:solidFill>
                    </a:lnT>
                    <a:lnB w="12700">
                      <a:solidFill>
                        <a:srgbClr val="000000"/>
                      </a:solidFill>
                    </a:lnB>
                    <a:solidFill>
                      <a:srgbClr val="FFFFFF"/>
                    </a:solidFill>
                  </a:tcPr>
                </a:tc>
                <a:tc>
                  <a:txBody>
                    <a:bodyPr/>
                    <a:lstStyle/>
                    <a:p>
                      <a:pPr algn="ctr"/>
                      <a:r>
                        <a:rPr lang="es-ES" sz="800" dirty="0">
                          <a:latin typeface="Open Sans"/>
                          <a:ea typeface="Open Sans"/>
                          <a:cs typeface="Open Sans"/>
                          <a:sym typeface="Open Sans"/>
                        </a:rPr>
                        <a:t>Á</a:t>
                      </a:r>
                      <a:r>
                        <a:rPr sz="800" dirty="0">
                          <a:latin typeface="Open Sans"/>
                          <a:ea typeface="Open Sans"/>
                          <a:cs typeface="Open Sans"/>
                          <a:sym typeface="Open Sans"/>
                        </a:rPr>
                        <a:t>rea 
[SF]</a:t>
                      </a:r>
                    </a:p>
                  </a:txBody>
                  <a:tcPr marL="6656" marR="6656" marT="6656" marB="6656" anchor="ctr" horzOverflow="overflow">
                    <a:lnL w="12700">
                      <a:miter lim="400000"/>
                    </a:lnL>
                    <a:lnR w="12700">
                      <a:miter lim="400000"/>
                    </a:lnR>
                    <a:lnT w="12700">
                      <a:solidFill>
                        <a:srgbClr val="000000"/>
                      </a:solidFill>
                    </a:lnT>
                    <a:lnB w="12700">
                      <a:solidFill>
                        <a:srgbClr val="000000"/>
                      </a:solidFill>
                    </a:lnB>
                    <a:solidFill>
                      <a:srgbClr val="FFFFFF"/>
                    </a:solidFill>
                  </a:tcPr>
                </a:tc>
                <a:tc>
                  <a:txBody>
                    <a:bodyPr/>
                    <a:lstStyle/>
                    <a:p>
                      <a:pPr algn="ctr"/>
                      <a:r>
                        <a:rPr lang="es-ES" sz="800" dirty="0">
                          <a:latin typeface="Open Sans"/>
                          <a:ea typeface="Open Sans"/>
                          <a:cs typeface="Open Sans"/>
                          <a:sym typeface="Open Sans"/>
                        </a:rPr>
                        <a:t>Á</a:t>
                      </a:r>
                      <a:r>
                        <a:rPr sz="800" dirty="0">
                          <a:latin typeface="Open Sans"/>
                          <a:ea typeface="Open Sans"/>
                          <a:cs typeface="Open Sans"/>
                          <a:sym typeface="Open Sans"/>
                        </a:rPr>
                        <a:t>rea Mod</a:t>
                      </a:r>
                      <a:r>
                        <a:rPr lang="es-ES" sz="800" dirty="0" err="1">
                          <a:latin typeface="Open Sans"/>
                          <a:ea typeface="Open Sans"/>
                          <a:cs typeface="Open Sans"/>
                          <a:sym typeface="Open Sans"/>
                        </a:rPr>
                        <a:t>elo</a:t>
                      </a:r>
                      <a:r>
                        <a:rPr sz="800" dirty="0">
                          <a:latin typeface="Open Sans"/>
                          <a:ea typeface="Open Sans"/>
                          <a:cs typeface="Open Sans"/>
                          <a:sym typeface="Open Sans"/>
                        </a:rPr>
                        <a:t> [%]</a:t>
                      </a:r>
                    </a:p>
                  </a:txBody>
                  <a:tcPr marL="6656" marR="6656" marT="6656" marB="6656" anchor="ctr" horzOverflow="overflow">
                    <a:lnL w="12700">
                      <a:miter lim="400000"/>
                    </a:lnL>
                    <a:lnR w="12700">
                      <a:miter lim="400000"/>
                    </a:lnR>
                    <a:lnT w="12700">
                      <a:solidFill>
                        <a:srgbClr val="000000"/>
                      </a:solidFill>
                    </a:lnT>
                    <a:lnB w="12700">
                      <a:solidFill>
                        <a:srgbClr val="000000"/>
                      </a:solidFill>
                    </a:lnB>
                    <a:solidFill>
                      <a:srgbClr val="FFFFFF"/>
                    </a:solidFill>
                  </a:tcPr>
                </a:tc>
                <a:tc>
                  <a:txBody>
                    <a:bodyPr/>
                    <a:lstStyle/>
                    <a:p>
                      <a:pPr algn="ctr"/>
                      <a:r>
                        <a:rPr sz="800" dirty="0">
                          <a:latin typeface="Open Sans"/>
                          <a:ea typeface="Open Sans"/>
                          <a:cs typeface="Open Sans"/>
                          <a:sym typeface="Open Sans"/>
                        </a:rPr>
                        <a:t>#
</a:t>
                      </a:r>
                      <a:r>
                        <a:rPr lang="es-ES" sz="800" dirty="0">
                          <a:latin typeface="Open Sans"/>
                          <a:ea typeface="Open Sans"/>
                          <a:cs typeface="Open Sans"/>
                          <a:sym typeface="Open Sans"/>
                        </a:rPr>
                        <a:t>Personas</a:t>
                      </a:r>
                      <a:endParaRPr sz="800" dirty="0">
                        <a:latin typeface="Open Sans"/>
                        <a:ea typeface="Open Sans"/>
                        <a:cs typeface="Open Sans"/>
                        <a:sym typeface="Open Sans"/>
                      </a:endParaRPr>
                    </a:p>
                  </a:txBody>
                  <a:tcPr marL="6656" marR="6656" marT="6656" marB="6656" anchor="ctr" horzOverflow="overflow">
                    <a:lnL w="12700">
                      <a:miter lim="400000"/>
                    </a:lnL>
                    <a:lnR w="12700">
                      <a:miter lim="400000"/>
                    </a:lnR>
                    <a:lnT w="12700">
                      <a:solidFill>
                        <a:srgbClr val="000000"/>
                      </a:solidFill>
                    </a:lnT>
                    <a:lnB w="12700">
                      <a:solidFill>
                        <a:srgbClr val="000000"/>
                      </a:solidFill>
                    </a:lnB>
                    <a:solidFill>
                      <a:srgbClr val="FFFFFF"/>
                    </a:solidFill>
                  </a:tcPr>
                </a:tc>
                <a:tc>
                  <a:txBody>
                    <a:bodyPr/>
                    <a:lstStyle/>
                    <a:p>
                      <a:pPr algn="ctr"/>
                      <a:r>
                        <a:rPr lang="es-ES" sz="800" dirty="0">
                          <a:latin typeface="Open Sans"/>
                          <a:ea typeface="Open Sans"/>
                          <a:cs typeface="Open Sans"/>
                          <a:sym typeface="Open Sans"/>
                        </a:rPr>
                        <a:t>Á</a:t>
                      </a:r>
                      <a:r>
                        <a:rPr sz="800" dirty="0">
                          <a:latin typeface="Open Sans"/>
                          <a:ea typeface="Open Sans"/>
                          <a:cs typeface="Open Sans"/>
                          <a:sym typeface="Open Sans"/>
                        </a:rPr>
                        <a:t>rea/person</a:t>
                      </a:r>
                      <a:r>
                        <a:rPr lang="es-ES" sz="800" dirty="0">
                          <a:latin typeface="Open Sans"/>
                          <a:ea typeface="Open Sans"/>
                          <a:cs typeface="Open Sans"/>
                          <a:sym typeface="Open Sans"/>
                        </a:rPr>
                        <a:t>a</a:t>
                      </a:r>
                    </a:p>
                    <a:p>
                      <a:pPr algn="ctr"/>
                      <a:r>
                        <a:rPr sz="800" dirty="0">
                          <a:latin typeface="Open Sans"/>
                          <a:ea typeface="Open Sans"/>
                          <a:cs typeface="Open Sans"/>
                          <a:sym typeface="Open Sans"/>
                        </a:rPr>
                        <a:t>[SF/Person]</a:t>
                      </a:r>
                    </a:p>
                  </a:txBody>
                  <a:tcPr marL="6656" marR="6656" marT="6656" marB="6656" anchor="ctr" horzOverflow="overflow">
                    <a:lnL w="12700">
                      <a:miter lim="400000"/>
                    </a:lnL>
                    <a:lnR w="12700">
                      <a:miter lim="400000"/>
                    </a:lnR>
                    <a:lnT w="12700">
                      <a:solidFill>
                        <a:srgbClr val="000000"/>
                      </a:solidFill>
                    </a:lnT>
                    <a:lnB w="12700">
                      <a:solidFill>
                        <a:srgbClr val="000000"/>
                      </a:solidFill>
                    </a:lnB>
                    <a:solidFill>
                      <a:srgbClr val="FFFFFF"/>
                    </a:solidFill>
                  </a:tcPr>
                </a:tc>
                <a:tc>
                  <a:txBody>
                    <a:bodyPr/>
                    <a:lstStyle/>
                    <a:p>
                      <a:pPr algn="ctr"/>
                      <a:r>
                        <a:rPr sz="800" dirty="0" err="1">
                          <a:latin typeface="Open Sans"/>
                          <a:ea typeface="Open Sans"/>
                          <a:cs typeface="Open Sans"/>
                          <a:sym typeface="Open Sans"/>
                        </a:rPr>
                        <a:t>Pe</a:t>
                      </a:r>
                      <a:r>
                        <a:rPr lang="es-ES" sz="800" dirty="0" err="1">
                          <a:latin typeface="Open Sans"/>
                          <a:ea typeface="Open Sans"/>
                          <a:cs typeface="Open Sans"/>
                          <a:sym typeface="Open Sans"/>
                        </a:rPr>
                        <a:t>rsona</a:t>
                      </a:r>
                      <a:r>
                        <a:rPr sz="800" dirty="0">
                          <a:latin typeface="Open Sans"/>
                          <a:ea typeface="Open Sans"/>
                          <a:cs typeface="Open Sans"/>
                          <a:sym typeface="Open Sans"/>
                        </a:rPr>
                        <a:t>/Area [Person/SF]</a:t>
                      </a:r>
                    </a:p>
                  </a:txBody>
                  <a:tcPr marL="6656" marR="6656" marT="6656" marB="6656" anchor="ctr" horzOverflow="overflow">
                    <a:lnL w="12700">
                      <a:miter lim="400000"/>
                    </a:lnL>
                    <a:lnR w="12700">
                      <a:miter lim="400000"/>
                    </a:lnR>
                    <a:lnT w="12700">
                      <a:solidFill>
                        <a:srgbClr val="000000"/>
                      </a:solidFill>
                    </a:lnT>
                    <a:lnB w="12700">
                      <a:solidFill>
                        <a:srgbClr val="000000"/>
                      </a:solidFill>
                    </a:lnB>
                    <a:solidFill>
                      <a:srgbClr val="FFFFFF"/>
                    </a:solidFill>
                  </a:tcPr>
                </a:tc>
                <a:tc>
                  <a:txBody>
                    <a:bodyPr/>
                    <a:lstStyle/>
                    <a:p>
                      <a:pPr algn="ctr"/>
                      <a:r>
                        <a:rPr lang="es-ES" sz="800" dirty="0" err="1">
                          <a:latin typeface="Open Sans"/>
                          <a:ea typeface="Open Sans"/>
                          <a:cs typeface="Open Sans"/>
                          <a:sym typeface="Open Sans"/>
                        </a:rPr>
                        <a:t>Ilum</a:t>
                      </a:r>
                      <a:r>
                        <a:rPr lang="es-ES" sz="800" dirty="0">
                          <a:latin typeface="Open Sans"/>
                          <a:ea typeface="Open Sans"/>
                          <a:cs typeface="Open Sans"/>
                          <a:sym typeface="Open Sans"/>
                        </a:rPr>
                        <a:t>.</a:t>
                      </a:r>
                    </a:p>
                    <a:p>
                      <a:pPr algn="ctr"/>
                      <a:r>
                        <a:rPr sz="800" dirty="0">
                          <a:latin typeface="Open Sans"/>
                          <a:ea typeface="Open Sans"/>
                          <a:cs typeface="Open Sans"/>
                          <a:sym typeface="Open Sans"/>
                        </a:rPr>
                        <a:t>[W/SF]</a:t>
                      </a:r>
                    </a:p>
                  </a:txBody>
                  <a:tcPr marL="6656" marR="6656" marT="6656" marB="6656" anchor="ctr" horzOverflow="overflow">
                    <a:lnL w="12700">
                      <a:miter lim="400000"/>
                    </a:lnL>
                    <a:lnR w="12700">
                      <a:miter lim="400000"/>
                    </a:lnR>
                    <a:lnT w="12700">
                      <a:solidFill>
                        <a:srgbClr val="000000"/>
                      </a:solidFill>
                    </a:lnT>
                    <a:lnB w="12700">
                      <a:solidFill>
                        <a:srgbClr val="000000"/>
                      </a:solidFill>
                    </a:lnB>
                    <a:solidFill>
                      <a:srgbClr val="FFFFFF"/>
                    </a:solidFill>
                  </a:tcPr>
                </a:tc>
                <a:tc>
                  <a:txBody>
                    <a:bodyPr/>
                    <a:lstStyle/>
                    <a:p>
                      <a:pPr algn="ctr"/>
                      <a:r>
                        <a:rPr lang="es-ES" sz="800" dirty="0">
                          <a:latin typeface="Open Sans"/>
                          <a:ea typeface="Open Sans"/>
                          <a:cs typeface="Open Sans"/>
                          <a:sym typeface="Open Sans"/>
                        </a:rPr>
                        <a:t>Carga </a:t>
                      </a:r>
                      <a:r>
                        <a:rPr lang="es-ES" sz="800" dirty="0" err="1">
                          <a:latin typeface="Open Sans"/>
                          <a:ea typeface="Open Sans"/>
                          <a:cs typeface="Open Sans"/>
                          <a:sym typeface="Open Sans"/>
                        </a:rPr>
                        <a:t>Ench</a:t>
                      </a:r>
                      <a:r>
                        <a:rPr lang="es-ES" sz="800" dirty="0">
                          <a:latin typeface="Open Sans"/>
                          <a:ea typeface="Open Sans"/>
                          <a:cs typeface="Open Sans"/>
                          <a:sym typeface="Open Sans"/>
                        </a:rPr>
                        <a:t>.</a:t>
                      </a:r>
                      <a:r>
                        <a:rPr sz="800" dirty="0">
                          <a:latin typeface="Open Sans"/>
                          <a:ea typeface="Open Sans"/>
                          <a:cs typeface="Open Sans"/>
                          <a:sym typeface="Open Sans"/>
                        </a:rPr>
                        <a:t> [W/SF]</a:t>
                      </a:r>
                    </a:p>
                  </a:txBody>
                  <a:tcPr marL="6656" marR="6656" marT="6656" marB="6656" anchor="ctr" horzOverflow="overflow">
                    <a:lnL w="12700">
                      <a:miter lim="400000"/>
                    </a:lnL>
                    <a:lnR w="12700">
                      <a:miter lim="400000"/>
                    </a:lnR>
                    <a:lnT w="12700">
                      <a:solidFill>
                        <a:srgbClr val="000000"/>
                      </a:solidFill>
                    </a:lnT>
                    <a:lnB w="12700">
                      <a:solidFill>
                        <a:srgbClr val="000000"/>
                      </a:solidFill>
                    </a:lnB>
                    <a:solidFill>
                      <a:srgbClr val="FFFFFF"/>
                    </a:solidFill>
                  </a:tcPr>
                </a:tc>
                <a:tc>
                  <a:txBody>
                    <a:bodyPr/>
                    <a:lstStyle/>
                    <a:p>
                      <a:pPr algn="ctr"/>
                      <a:r>
                        <a:rPr lang="es-ES" sz="800" dirty="0">
                          <a:latin typeface="Open Sans"/>
                          <a:ea typeface="Open Sans"/>
                          <a:cs typeface="Open Sans"/>
                          <a:sym typeface="Open Sans"/>
                        </a:rPr>
                        <a:t>ACS</a:t>
                      </a:r>
                      <a:r>
                        <a:rPr sz="800" dirty="0">
                          <a:latin typeface="Open Sans"/>
                          <a:ea typeface="Open Sans"/>
                          <a:cs typeface="Open Sans"/>
                          <a:sym typeface="Open Sans"/>
                        </a:rPr>
                        <a:t> [gal/</a:t>
                      </a:r>
                      <a:r>
                        <a:rPr sz="800" dirty="0" err="1">
                          <a:latin typeface="Open Sans"/>
                          <a:ea typeface="Open Sans"/>
                          <a:cs typeface="Open Sans"/>
                          <a:sym typeface="Open Sans"/>
                        </a:rPr>
                        <a:t>hr</a:t>
                      </a:r>
                      <a:r>
                        <a:rPr sz="800" dirty="0">
                          <a:latin typeface="Open Sans"/>
                          <a:ea typeface="Open Sans"/>
                          <a:cs typeface="Open Sans"/>
                          <a:sym typeface="Open Sans"/>
                        </a:rPr>
                        <a:t>/p]</a:t>
                      </a:r>
                    </a:p>
                  </a:txBody>
                  <a:tcPr marL="6656" marR="6656" marT="6656" marB="6656" anchor="ctr" horzOverflow="overflow">
                    <a:lnL w="12700">
                      <a:miter lim="400000"/>
                    </a:lnL>
                    <a:lnR w="12700">
                      <a:miter lim="400000"/>
                    </a:lnR>
                    <a:lnT w="12700">
                      <a:solidFill>
                        <a:srgbClr val="000000"/>
                      </a:solidFill>
                    </a:lnT>
                    <a:lnB w="12700">
                      <a:solidFill>
                        <a:srgbClr val="000000"/>
                      </a:solidFill>
                    </a:lnB>
                    <a:solidFill>
                      <a:srgbClr val="FFFFFF"/>
                    </a:solidFill>
                  </a:tcPr>
                </a:tc>
                <a:tc>
                  <a:txBody>
                    <a:bodyPr/>
                    <a:lstStyle/>
                    <a:p>
                      <a:pPr algn="ctr"/>
                      <a:r>
                        <a:rPr lang="es-ES" sz="800" dirty="0">
                          <a:latin typeface="Open Sans"/>
                          <a:ea typeface="Open Sans"/>
                          <a:cs typeface="Open Sans"/>
                          <a:sym typeface="Open Sans"/>
                        </a:rPr>
                        <a:t>ACS</a:t>
                      </a:r>
                      <a:r>
                        <a:rPr sz="800" dirty="0">
                          <a:latin typeface="Open Sans"/>
                          <a:ea typeface="Open Sans"/>
                          <a:cs typeface="Open Sans"/>
                          <a:sym typeface="Open Sans"/>
                        </a:rPr>
                        <a:t> [</a:t>
                      </a:r>
                      <a:r>
                        <a:rPr sz="800" dirty="0" err="1">
                          <a:latin typeface="Open Sans"/>
                          <a:ea typeface="Open Sans"/>
                          <a:cs typeface="Open Sans"/>
                          <a:sym typeface="Open Sans"/>
                        </a:rPr>
                        <a:t>gpm</a:t>
                      </a:r>
                      <a:r>
                        <a:rPr sz="800" dirty="0">
                          <a:latin typeface="Open Sans"/>
                          <a:ea typeface="Open Sans"/>
                          <a:cs typeface="Open Sans"/>
                          <a:sym typeface="Open Sans"/>
                        </a:rPr>
                        <a:t>]</a:t>
                      </a:r>
                    </a:p>
                  </a:txBody>
                  <a:tcPr marL="6656" marR="6656" marT="6656" marB="6656" anchor="ctr" horzOverflow="overflow">
                    <a:lnL w="12700">
                      <a:miter lim="400000"/>
                    </a:lnL>
                    <a:lnR w="12700">
                      <a:miter lim="400000"/>
                    </a:lnR>
                    <a:lnT w="12700">
                      <a:solidFill>
                        <a:srgbClr val="000000"/>
                      </a:solidFill>
                    </a:lnT>
                    <a:lnB w="12700">
                      <a:solidFill>
                        <a:srgbClr val="000000"/>
                      </a:solidFill>
                    </a:lnB>
                    <a:solidFill>
                      <a:srgbClr val="FFFFFF"/>
                    </a:solidFill>
                  </a:tcPr>
                </a:tc>
                <a:tc>
                  <a:txBody>
                    <a:bodyPr/>
                    <a:lstStyle/>
                    <a:p>
                      <a:pPr algn="ctr"/>
                      <a:r>
                        <a:rPr lang="es-ES" sz="800" dirty="0">
                          <a:latin typeface="Open Sans"/>
                          <a:ea typeface="Open Sans"/>
                          <a:cs typeface="Open Sans"/>
                          <a:sym typeface="Open Sans"/>
                        </a:rPr>
                        <a:t>AE</a:t>
                      </a:r>
                      <a:r>
                        <a:rPr sz="800" dirty="0">
                          <a:latin typeface="Open Sans"/>
                          <a:ea typeface="Open Sans"/>
                          <a:cs typeface="Open Sans"/>
                          <a:sym typeface="Open Sans"/>
                        </a:rPr>
                        <a:t> Rat</a:t>
                      </a:r>
                      <a:r>
                        <a:rPr lang="es-ES" sz="800" dirty="0" err="1">
                          <a:latin typeface="Open Sans"/>
                          <a:ea typeface="Open Sans"/>
                          <a:cs typeface="Open Sans"/>
                          <a:sym typeface="Open Sans"/>
                        </a:rPr>
                        <a:t>io</a:t>
                      </a:r>
                      <a:r>
                        <a:rPr sz="800" dirty="0">
                          <a:latin typeface="Open Sans"/>
                          <a:ea typeface="Open Sans"/>
                          <a:cs typeface="Open Sans"/>
                          <a:sym typeface="Open Sans"/>
                        </a:rPr>
                        <a:t> [CFM/SF]</a:t>
                      </a:r>
                    </a:p>
                  </a:txBody>
                  <a:tcPr marL="6656" marR="6656" marT="6656" marB="6656" anchor="ctr" horzOverflow="overflow">
                    <a:lnL w="12700">
                      <a:miter lim="400000"/>
                    </a:lnL>
                    <a:lnR w="12700">
                      <a:miter lim="400000"/>
                    </a:lnR>
                    <a:lnT w="12700">
                      <a:solidFill>
                        <a:srgbClr val="000000"/>
                      </a:solidFill>
                    </a:lnT>
                    <a:lnB w="12700">
                      <a:solidFill>
                        <a:srgbClr val="000000"/>
                      </a:solidFill>
                    </a:lnB>
                    <a:solidFill>
                      <a:srgbClr val="FFFFFF"/>
                    </a:solidFill>
                  </a:tcPr>
                </a:tc>
                <a:tc>
                  <a:txBody>
                    <a:bodyPr/>
                    <a:lstStyle/>
                    <a:p>
                      <a:pPr algn="ctr"/>
                      <a:r>
                        <a:rPr lang="es-ES" sz="800" dirty="0">
                          <a:latin typeface="Open Sans"/>
                          <a:ea typeface="Open Sans"/>
                          <a:cs typeface="Open Sans"/>
                          <a:sym typeface="Open Sans"/>
                        </a:rPr>
                        <a:t>AE</a:t>
                      </a:r>
                      <a:r>
                        <a:rPr sz="800" dirty="0">
                          <a:latin typeface="Open Sans"/>
                          <a:ea typeface="Open Sans"/>
                          <a:cs typeface="Open Sans"/>
                          <a:sym typeface="Open Sans"/>
                        </a:rPr>
                        <a:t> Rat</a:t>
                      </a:r>
                      <a:r>
                        <a:rPr lang="es-ES" sz="800" dirty="0" err="1">
                          <a:latin typeface="Open Sans"/>
                          <a:ea typeface="Open Sans"/>
                          <a:cs typeface="Open Sans"/>
                          <a:sym typeface="Open Sans"/>
                        </a:rPr>
                        <a:t>io</a:t>
                      </a:r>
                      <a:r>
                        <a:rPr sz="800" dirty="0">
                          <a:latin typeface="Open Sans"/>
                          <a:ea typeface="Open Sans"/>
                          <a:cs typeface="Open Sans"/>
                          <a:sym typeface="Open Sans"/>
                        </a:rPr>
                        <a:t> [CFM/P]</a:t>
                      </a:r>
                    </a:p>
                  </a:txBody>
                  <a:tcPr marL="6656" marR="6656" marT="6656" marB="6656" anchor="ctr" horzOverflow="overflow">
                    <a:lnL w="12700">
                      <a:miter lim="400000"/>
                    </a:lnL>
                    <a:lnR w="12700">
                      <a:miter lim="400000"/>
                    </a:lnR>
                    <a:lnT w="12700">
                      <a:solidFill>
                        <a:srgbClr val="000000"/>
                      </a:solidFill>
                    </a:lnT>
                    <a:lnB w="12700">
                      <a:solidFill>
                        <a:srgbClr val="000000"/>
                      </a:solidFill>
                    </a:lnB>
                    <a:solidFill>
                      <a:srgbClr val="FFFFFF"/>
                    </a:solidFill>
                  </a:tcPr>
                </a:tc>
                <a:tc>
                  <a:txBody>
                    <a:bodyPr/>
                    <a:lstStyle/>
                    <a:p>
                      <a:pPr algn="ctr"/>
                      <a:r>
                        <a:rPr lang="es-ES" sz="800" dirty="0">
                          <a:latin typeface="Open Sans"/>
                          <a:ea typeface="Open Sans"/>
                          <a:cs typeface="Open Sans"/>
                          <a:sym typeface="Open Sans"/>
                        </a:rPr>
                        <a:t>AE</a:t>
                      </a:r>
                      <a:r>
                        <a:rPr sz="800" dirty="0">
                          <a:latin typeface="Open Sans"/>
                          <a:ea typeface="Open Sans"/>
                          <a:cs typeface="Open Sans"/>
                          <a:sym typeface="Open Sans"/>
                        </a:rPr>
                        <a:t> Rat</a:t>
                      </a:r>
                      <a:r>
                        <a:rPr lang="es-ES" sz="800" dirty="0" err="1">
                          <a:latin typeface="Open Sans"/>
                          <a:ea typeface="Open Sans"/>
                          <a:cs typeface="Open Sans"/>
                          <a:sym typeface="Open Sans"/>
                        </a:rPr>
                        <a:t>io</a:t>
                      </a:r>
                      <a:r>
                        <a:rPr sz="800" dirty="0">
                          <a:latin typeface="Open Sans"/>
                          <a:ea typeface="Open Sans"/>
                          <a:cs typeface="Open Sans"/>
                          <a:sym typeface="Open Sans"/>
                        </a:rPr>
                        <a:t> [CFM]</a:t>
                      </a:r>
                    </a:p>
                  </a:txBody>
                  <a:tcPr marL="6656" marR="6656" marT="6656" marB="6656" anchor="ctr" horzOverflow="overflow">
                    <a:lnL w="12700">
                      <a:miter lim="400000"/>
                    </a:lnL>
                    <a:lnR w="12700">
                      <a:miter lim="400000"/>
                    </a:lnR>
                    <a:lnT w="12700">
                      <a:solidFill>
                        <a:srgbClr val="000000"/>
                      </a:solidFill>
                    </a:lnT>
                    <a:lnB w="12700">
                      <a:solidFill>
                        <a:srgbClr val="000000"/>
                      </a:solidFill>
                    </a:lnB>
                    <a:solidFill>
                      <a:srgbClr val="FFFFFF"/>
                    </a:solidFill>
                  </a:tcPr>
                </a:tc>
                <a:tc>
                  <a:txBody>
                    <a:bodyPr/>
                    <a:lstStyle/>
                    <a:p>
                      <a:pPr algn="ctr"/>
                      <a:r>
                        <a:rPr sz="800" dirty="0">
                          <a:solidFill>
                            <a:schemeClr val="tx1"/>
                          </a:solidFill>
                          <a:latin typeface="Open Sans"/>
                          <a:ea typeface="Open Sans"/>
                          <a:cs typeface="Open Sans"/>
                          <a:sym typeface="Open Sans"/>
                        </a:rPr>
                        <a:t>T</a:t>
                      </a:r>
                      <a:r>
                        <a:rPr lang="es-ES" sz="800" dirty="0" err="1">
                          <a:solidFill>
                            <a:schemeClr val="tx1"/>
                          </a:solidFill>
                          <a:latin typeface="Open Sans"/>
                          <a:ea typeface="Open Sans"/>
                          <a:cs typeface="Open Sans"/>
                          <a:sym typeface="Open Sans"/>
                        </a:rPr>
                        <a:t>rmstato</a:t>
                      </a:r>
                      <a:r>
                        <a:rPr sz="800" dirty="0">
                          <a:solidFill>
                            <a:schemeClr val="tx1"/>
                          </a:solidFill>
                          <a:latin typeface="Open Sans"/>
                          <a:ea typeface="Open Sans"/>
                          <a:cs typeface="Open Sans"/>
                          <a:sym typeface="Open Sans"/>
                        </a:rPr>
                        <a:t> </a:t>
                      </a:r>
                      <a:r>
                        <a:rPr lang="es-ES" sz="800" dirty="0">
                          <a:solidFill>
                            <a:schemeClr val="tx1"/>
                          </a:solidFill>
                          <a:latin typeface="Open Sans"/>
                          <a:ea typeface="Open Sans"/>
                          <a:cs typeface="Open Sans"/>
                          <a:sym typeface="Open Sans"/>
                        </a:rPr>
                        <a:t>Frío</a:t>
                      </a:r>
                      <a:r>
                        <a:rPr sz="800" dirty="0">
                          <a:solidFill>
                            <a:schemeClr val="tx1"/>
                          </a:solidFill>
                          <a:latin typeface="Open Sans"/>
                          <a:ea typeface="Open Sans"/>
                          <a:cs typeface="Open Sans"/>
                          <a:sym typeface="Open Sans"/>
                        </a:rPr>
                        <a:t>  [</a:t>
                      </a:r>
                      <a:r>
                        <a:rPr lang="es-ES" sz="800" dirty="0" err="1">
                          <a:solidFill>
                            <a:schemeClr val="tx1"/>
                          </a:solidFill>
                          <a:latin typeface="Open Sans"/>
                          <a:ea typeface="Open Sans"/>
                          <a:cs typeface="Open Sans"/>
                          <a:sym typeface="Open Sans"/>
                        </a:rPr>
                        <a:t>ºF</a:t>
                      </a:r>
                      <a:r>
                        <a:rPr sz="800" dirty="0">
                          <a:solidFill>
                            <a:schemeClr val="tx1"/>
                          </a:solidFill>
                          <a:latin typeface="Open Sans"/>
                          <a:ea typeface="Open Sans"/>
                          <a:cs typeface="Open Sans"/>
                          <a:sym typeface="Open Sans"/>
                        </a:rPr>
                        <a:t>]</a:t>
                      </a:r>
                    </a:p>
                  </a:txBody>
                  <a:tcPr marL="6656" marR="6656" marT="6656" marB="6656" anchor="ctr" horzOverflow="overflow">
                    <a:lnL w="12700">
                      <a:miter lim="400000"/>
                    </a:lnL>
                    <a:lnR w="12700">
                      <a:miter lim="400000"/>
                    </a:lnR>
                    <a:lnT w="12700">
                      <a:solidFill>
                        <a:srgbClr val="000000"/>
                      </a:solidFill>
                    </a:lnT>
                    <a:lnB w="12700">
                      <a:solidFill>
                        <a:srgbClr val="000000"/>
                      </a:solidFill>
                    </a:lnB>
                    <a:solidFill>
                      <a:srgbClr val="FFFFFF"/>
                    </a:solidFill>
                  </a:tcPr>
                </a:tc>
                <a:tc>
                  <a:txBody>
                    <a:bodyPr/>
                    <a:lstStyle/>
                    <a:p>
                      <a:pPr algn="ctr"/>
                      <a:r>
                        <a:rPr lang="es-ES" sz="800" dirty="0" err="1">
                          <a:solidFill>
                            <a:schemeClr val="tx1"/>
                          </a:solidFill>
                          <a:latin typeface="Open Sans"/>
                          <a:ea typeface="Open Sans"/>
                          <a:cs typeface="Open Sans"/>
                          <a:sym typeface="Open Sans"/>
                        </a:rPr>
                        <a:t>Trmsto</a:t>
                      </a:r>
                      <a:r>
                        <a:rPr lang="es-ES" sz="800" dirty="0">
                          <a:solidFill>
                            <a:schemeClr val="tx1"/>
                          </a:solidFill>
                          <a:latin typeface="Open Sans"/>
                          <a:ea typeface="Open Sans"/>
                          <a:cs typeface="Open Sans"/>
                          <a:sym typeface="Open Sans"/>
                        </a:rPr>
                        <a:t> Calor</a:t>
                      </a:r>
                      <a:r>
                        <a:rPr sz="800" dirty="0">
                          <a:solidFill>
                            <a:schemeClr val="tx1"/>
                          </a:solidFill>
                          <a:latin typeface="Open Sans"/>
                          <a:ea typeface="Open Sans"/>
                          <a:cs typeface="Open Sans"/>
                          <a:sym typeface="Open Sans"/>
                        </a:rPr>
                        <a:t>  [</a:t>
                      </a:r>
                      <a:r>
                        <a:rPr lang="es-ES" sz="800" dirty="0">
                          <a:solidFill>
                            <a:schemeClr val="tx1"/>
                          </a:solidFill>
                          <a:latin typeface="Open Sans"/>
                          <a:ea typeface="Open Sans"/>
                          <a:cs typeface="Open Sans"/>
                          <a:sym typeface="Open Sans"/>
                        </a:rPr>
                        <a:t>º</a:t>
                      </a:r>
                      <a:r>
                        <a:rPr sz="800" dirty="0">
                          <a:solidFill>
                            <a:schemeClr val="tx1"/>
                          </a:solidFill>
                          <a:latin typeface="Open Sans"/>
                          <a:ea typeface="Open Sans"/>
                          <a:cs typeface="Open Sans"/>
                          <a:sym typeface="Open Sans"/>
                        </a:rPr>
                        <a:t> F]</a:t>
                      </a:r>
                    </a:p>
                  </a:txBody>
                  <a:tcPr marL="6656" marR="6656" marT="6656" marB="6656" anchor="ctr" horzOverflow="overflow">
                    <a:lnL w="12700">
                      <a:miter lim="400000"/>
                    </a:lnL>
                    <a:lnR w="12700">
                      <a:miter lim="400000"/>
                    </a:lnR>
                    <a:lnT w="12700">
                      <a:solidFill>
                        <a:srgbClr val="000000"/>
                      </a:solidFill>
                    </a:lnT>
                    <a:lnB w="12700">
                      <a:solidFill>
                        <a:srgbClr val="000000"/>
                      </a:solidFill>
                    </a:lnB>
                    <a:solidFill>
                      <a:srgbClr val="FFFFFF"/>
                    </a:solidFill>
                  </a:tcPr>
                </a:tc>
                <a:tc gridSpan="2">
                  <a:txBody>
                    <a:bodyPr/>
                    <a:lstStyle/>
                    <a:p>
                      <a:pPr algn="ctr"/>
                      <a:r>
                        <a:rPr lang="es-ES" sz="800" dirty="0">
                          <a:solidFill>
                            <a:schemeClr val="tx1"/>
                          </a:solidFill>
                          <a:latin typeface="Open Sans"/>
                          <a:ea typeface="Open Sans"/>
                          <a:cs typeface="Open Sans"/>
                          <a:sym typeface="Open Sans"/>
                        </a:rPr>
                        <a:t>Frío </a:t>
                      </a:r>
                      <a:r>
                        <a:rPr lang="es-ES" sz="800" dirty="0" err="1">
                          <a:solidFill>
                            <a:schemeClr val="tx1"/>
                          </a:solidFill>
                          <a:latin typeface="Open Sans"/>
                          <a:ea typeface="Open Sans"/>
                          <a:cs typeface="Open Sans"/>
                          <a:sym typeface="Open Sans"/>
                        </a:rPr>
                        <a:t>Setback</a:t>
                      </a:r>
                      <a:r>
                        <a:rPr sz="800" dirty="0">
                          <a:solidFill>
                            <a:schemeClr val="tx1"/>
                          </a:solidFill>
                          <a:latin typeface="Open Sans"/>
                          <a:ea typeface="Open Sans"/>
                          <a:cs typeface="Open Sans"/>
                          <a:sym typeface="Open Sans"/>
                        </a:rPr>
                        <a:t>  [</a:t>
                      </a:r>
                      <a:r>
                        <a:rPr lang="es-ES" sz="800" dirty="0">
                          <a:solidFill>
                            <a:schemeClr val="tx1"/>
                          </a:solidFill>
                          <a:latin typeface="Open Sans"/>
                          <a:ea typeface="Open Sans"/>
                          <a:cs typeface="Open Sans"/>
                          <a:sym typeface="Open Sans"/>
                        </a:rPr>
                        <a:t>º</a:t>
                      </a:r>
                      <a:r>
                        <a:rPr sz="800" dirty="0">
                          <a:solidFill>
                            <a:schemeClr val="tx1"/>
                          </a:solidFill>
                          <a:latin typeface="Open Sans"/>
                          <a:ea typeface="Open Sans"/>
                          <a:cs typeface="Open Sans"/>
                          <a:sym typeface="Open Sans"/>
                        </a:rPr>
                        <a:t>F]</a:t>
                      </a:r>
                    </a:p>
                  </a:txBody>
                  <a:tcPr marL="6656" marR="6656" marT="6656" marB="6656" anchor="ctr" horzOverflow="overflow">
                    <a:lnL w="12700">
                      <a:miter lim="400000"/>
                    </a:lnL>
                    <a:lnR w="12700">
                      <a:miter lim="400000"/>
                    </a:lnR>
                    <a:lnT w="12700">
                      <a:solidFill>
                        <a:srgbClr val="000000"/>
                      </a:solidFill>
                    </a:lnT>
                    <a:lnB w="12700">
                      <a:solidFill>
                        <a:srgbClr val="000000"/>
                      </a:solidFill>
                    </a:lnB>
                    <a:solidFill>
                      <a:srgbClr val="FFFFFF"/>
                    </a:solidFill>
                  </a:tcPr>
                </a:tc>
                <a:tc hMerge="1">
                  <a:txBody>
                    <a:bodyPr/>
                    <a:lstStyle/>
                    <a:p>
                      <a:endParaRPr lang="en-US"/>
                    </a:p>
                  </a:txBody>
                  <a:tcPr/>
                </a:tc>
                <a:tc>
                  <a:txBody>
                    <a:bodyPr/>
                    <a:lstStyle/>
                    <a:p>
                      <a:pPr algn="ctr"/>
                      <a:r>
                        <a:rPr lang="es-ES" sz="800" dirty="0">
                          <a:solidFill>
                            <a:schemeClr val="tx1"/>
                          </a:solidFill>
                          <a:latin typeface="Open Sans"/>
                          <a:ea typeface="Open Sans"/>
                          <a:cs typeface="Open Sans"/>
                          <a:sym typeface="Open Sans"/>
                        </a:rPr>
                        <a:t>Calor</a:t>
                      </a:r>
                      <a:r>
                        <a:rPr sz="800" dirty="0">
                          <a:solidFill>
                            <a:schemeClr val="tx1"/>
                          </a:solidFill>
                          <a:latin typeface="Open Sans"/>
                          <a:ea typeface="Open Sans"/>
                          <a:cs typeface="Open Sans"/>
                          <a:sym typeface="Open Sans"/>
                        </a:rPr>
                        <a:t> Setback [</a:t>
                      </a:r>
                      <a:r>
                        <a:rPr lang="es-ES" sz="800" dirty="0">
                          <a:solidFill>
                            <a:schemeClr val="tx1"/>
                          </a:solidFill>
                          <a:latin typeface="Open Sans"/>
                          <a:ea typeface="Open Sans"/>
                          <a:cs typeface="Open Sans"/>
                          <a:sym typeface="Open Sans"/>
                        </a:rPr>
                        <a:t>º</a:t>
                      </a:r>
                      <a:r>
                        <a:rPr sz="800" dirty="0">
                          <a:solidFill>
                            <a:schemeClr val="tx1"/>
                          </a:solidFill>
                          <a:latin typeface="Open Sans"/>
                          <a:ea typeface="Open Sans"/>
                          <a:cs typeface="Open Sans"/>
                          <a:sym typeface="Open Sans"/>
                        </a:rPr>
                        <a:t>F]</a:t>
                      </a:r>
                    </a:p>
                  </a:txBody>
                  <a:tcPr marL="6656" marR="6656" marT="6656" marB="6656" anchor="ctr" horzOverflow="overflow">
                    <a:lnL w="12700">
                      <a:miter lim="400000"/>
                    </a:lnL>
                    <a:lnR w="12700">
                      <a:miter lim="400000"/>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3"/>
                  </a:ext>
                </a:extLst>
              </a:tr>
              <a:tr h="153078">
                <a:tc>
                  <a:txBody>
                    <a:bodyPr/>
                    <a:lstStyle/>
                    <a:p>
                      <a:r>
                        <a:rPr sz="800" dirty="0">
                          <a:latin typeface="Open Sans"/>
                          <a:ea typeface="Open Sans"/>
                          <a:cs typeface="Open Sans"/>
                          <a:sym typeface="Open Sans"/>
                        </a:rPr>
                        <a:t>Of</a:t>
                      </a:r>
                      <a:r>
                        <a:rPr lang="es-ES" sz="800" dirty="0" err="1">
                          <a:latin typeface="Open Sans"/>
                          <a:ea typeface="Open Sans"/>
                          <a:cs typeface="Open Sans"/>
                          <a:sym typeface="Open Sans"/>
                        </a:rPr>
                        <a:t>icina</a:t>
                      </a:r>
                      <a:endParaRPr sz="800" dirty="0">
                        <a:latin typeface="Open Sans"/>
                        <a:ea typeface="Open Sans"/>
                        <a:cs typeface="Open Sans"/>
                        <a:sym typeface="Open Sans"/>
                      </a:endParaRPr>
                    </a:p>
                  </a:txBody>
                  <a:tcPr marL="6656" marR="6656" marT="6656" marB="6656" anchor="b" horzOverflow="overflow">
                    <a:lnL w="12700">
                      <a:miter lim="400000"/>
                    </a:lnL>
                    <a:lnR w="12700">
                      <a:miter lim="400000"/>
                    </a:lnR>
                    <a:lnT w="12700">
                      <a:solidFill>
                        <a:srgbClr val="000000"/>
                      </a:solidFill>
                    </a:lnT>
                    <a:lnB w="12700">
                      <a:miter lim="400000"/>
                    </a:lnB>
                    <a:solidFill>
                      <a:srgbClr val="FFFFFF"/>
                    </a:solidFill>
                  </a:tcPr>
                </a:tc>
                <a:tc>
                  <a:txBody>
                    <a:bodyPr/>
                    <a:lstStyle/>
                    <a:p>
                      <a:pPr algn="ctr"/>
                      <a:r>
                        <a:rPr sz="800">
                          <a:latin typeface="Open Sans"/>
                          <a:ea typeface="Open Sans"/>
                          <a:cs typeface="Open Sans"/>
                          <a:sym typeface="Open Sans"/>
                        </a:rPr>
                        <a:t>65,914</a:t>
                      </a:r>
                    </a:p>
                  </a:txBody>
                  <a:tcPr marL="6656" marR="6656" marT="6656" marB="6656" anchor="ctr" horzOverflow="overflow">
                    <a:lnL w="12700">
                      <a:miter lim="400000"/>
                    </a:lnL>
                    <a:lnR w="12700">
                      <a:miter lim="400000"/>
                    </a:lnR>
                    <a:lnT w="12700">
                      <a:solidFill>
                        <a:srgbClr val="000000"/>
                      </a:solidFill>
                    </a:lnT>
                    <a:lnB w="12700">
                      <a:miter lim="400000"/>
                    </a:lnB>
                    <a:noFill/>
                  </a:tcPr>
                </a:tc>
                <a:tc>
                  <a:txBody>
                    <a:bodyPr/>
                    <a:lstStyle/>
                    <a:p>
                      <a:pPr algn="ctr"/>
                      <a:r>
                        <a:rPr sz="800">
                          <a:latin typeface="Open Sans"/>
                          <a:ea typeface="Open Sans"/>
                          <a:cs typeface="Open Sans"/>
                          <a:sym typeface="Open Sans"/>
                        </a:rPr>
                        <a:t>97%</a:t>
                      </a:r>
                    </a:p>
                  </a:txBody>
                  <a:tcPr marL="6656" marR="6656" marT="6656" marB="6656" anchor="ctr" horzOverflow="overflow">
                    <a:lnL w="12700">
                      <a:miter lim="400000"/>
                    </a:lnL>
                    <a:lnR w="12700">
                      <a:miter lim="400000"/>
                    </a:lnR>
                    <a:lnT w="12700">
                      <a:solidFill>
                        <a:srgbClr val="000000"/>
                      </a:solidFill>
                    </a:lnT>
                    <a:lnB w="12700">
                      <a:miter lim="400000"/>
                    </a:lnB>
                    <a:noFill/>
                  </a:tcPr>
                </a:tc>
                <a:tc>
                  <a:txBody>
                    <a:bodyPr/>
                    <a:lstStyle/>
                    <a:p>
                      <a:pPr algn="ctr"/>
                      <a:r>
                        <a:rPr sz="800">
                          <a:latin typeface="Open Sans"/>
                          <a:ea typeface="Open Sans"/>
                          <a:cs typeface="Open Sans"/>
                          <a:sym typeface="Open Sans"/>
                        </a:rPr>
                        <a:t>132</a:t>
                      </a:r>
                    </a:p>
                  </a:txBody>
                  <a:tcPr marL="6656" marR="6656" marT="6656" marB="6656" anchor="ctr" horzOverflow="overflow">
                    <a:lnL w="12700">
                      <a:miter lim="400000"/>
                    </a:lnL>
                    <a:lnR w="12700">
                      <a:miter lim="400000"/>
                    </a:lnR>
                    <a:lnT w="12700">
                      <a:solidFill>
                        <a:srgbClr val="000000"/>
                      </a:solidFill>
                    </a:lnT>
                    <a:lnB w="12700">
                      <a:miter lim="400000"/>
                    </a:lnB>
                    <a:noFill/>
                  </a:tcPr>
                </a:tc>
                <a:tc>
                  <a:txBody>
                    <a:bodyPr/>
                    <a:lstStyle/>
                    <a:p>
                      <a:pPr algn="ctr"/>
                      <a:r>
                        <a:rPr sz="800">
                          <a:latin typeface="Open Sans"/>
                          <a:ea typeface="Open Sans"/>
                          <a:cs typeface="Open Sans"/>
                          <a:sym typeface="Open Sans"/>
                        </a:rPr>
                        <a:t>500</a:t>
                      </a:r>
                    </a:p>
                  </a:txBody>
                  <a:tcPr marL="6656" marR="6656" marT="6656" marB="6656" anchor="ctr" horzOverflow="overflow">
                    <a:lnL w="12700">
                      <a:miter lim="400000"/>
                    </a:lnL>
                    <a:lnR w="12700">
                      <a:miter lim="400000"/>
                    </a:lnR>
                    <a:lnT w="12700">
                      <a:solidFill>
                        <a:srgbClr val="000000"/>
                      </a:solidFill>
                    </a:lnT>
                    <a:lnB w="12700">
                      <a:miter lim="400000"/>
                    </a:lnB>
                    <a:noFill/>
                  </a:tcPr>
                </a:tc>
                <a:tc>
                  <a:txBody>
                    <a:bodyPr/>
                    <a:lstStyle/>
                    <a:p>
                      <a:pPr algn="ctr"/>
                      <a:r>
                        <a:rPr sz="800">
                          <a:latin typeface="Open Sans"/>
                          <a:ea typeface="Open Sans"/>
                          <a:cs typeface="Open Sans"/>
                          <a:sym typeface="Open Sans"/>
                        </a:rPr>
                        <a:t>0.0020</a:t>
                      </a:r>
                    </a:p>
                  </a:txBody>
                  <a:tcPr marL="6656" marR="6656" marT="6656" marB="6656" anchor="ctr" horzOverflow="overflow">
                    <a:lnL w="12700">
                      <a:miter lim="400000"/>
                    </a:lnL>
                    <a:lnR w="12700">
                      <a:miter lim="400000"/>
                    </a:lnR>
                    <a:lnT w="12700">
                      <a:solidFill>
                        <a:srgbClr val="000000"/>
                      </a:solidFill>
                    </a:lnT>
                    <a:lnB w="12700">
                      <a:miter lim="400000"/>
                    </a:lnB>
                    <a:noFill/>
                  </a:tcPr>
                </a:tc>
                <a:tc>
                  <a:txBody>
                    <a:bodyPr/>
                    <a:lstStyle/>
                    <a:p>
                      <a:pPr algn="ctr"/>
                      <a:r>
                        <a:rPr sz="800">
                          <a:latin typeface="Open Sans"/>
                          <a:ea typeface="Open Sans"/>
                          <a:cs typeface="Open Sans"/>
                          <a:sym typeface="Open Sans"/>
                        </a:rPr>
                        <a:t>0.637</a:t>
                      </a:r>
                    </a:p>
                  </a:txBody>
                  <a:tcPr marL="6656" marR="6656" marT="6656" marB="6656" anchor="ctr" horzOverflow="overflow">
                    <a:lnL w="12700">
                      <a:miter lim="400000"/>
                    </a:lnL>
                    <a:lnR w="12700">
                      <a:miter lim="400000"/>
                    </a:lnR>
                    <a:lnT w="12700">
                      <a:solidFill>
                        <a:srgbClr val="000000"/>
                      </a:solidFill>
                    </a:lnT>
                    <a:lnB w="12700">
                      <a:miter lim="400000"/>
                    </a:lnB>
                    <a:noFill/>
                  </a:tcPr>
                </a:tc>
                <a:tc>
                  <a:txBody>
                    <a:bodyPr/>
                    <a:lstStyle/>
                    <a:p>
                      <a:pPr algn="ctr"/>
                      <a:r>
                        <a:rPr sz="800">
                          <a:latin typeface="Open Sans"/>
                          <a:ea typeface="Open Sans"/>
                          <a:cs typeface="Open Sans"/>
                          <a:sym typeface="Open Sans"/>
                        </a:rPr>
                        <a:t>0.5</a:t>
                      </a:r>
                    </a:p>
                  </a:txBody>
                  <a:tcPr marL="6656" marR="6656" marT="6656" marB="6656" anchor="ctr" horzOverflow="overflow">
                    <a:lnL w="12700">
                      <a:miter lim="400000"/>
                    </a:lnL>
                    <a:lnR w="12700">
                      <a:miter lim="400000"/>
                    </a:lnR>
                    <a:lnT w="12700">
                      <a:solidFill>
                        <a:srgbClr val="000000"/>
                      </a:solidFill>
                    </a:lnT>
                    <a:lnB w="12700">
                      <a:miter lim="400000"/>
                    </a:lnB>
                    <a:noFill/>
                  </a:tcPr>
                </a:tc>
                <a:tc>
                  <a:txBody>
                    <a:bodyPr/>
                    <a:lstStyle/>
                    <a:p>
                      <a:pPr algn="ctr"/>
                      <a:r>
                        <a:rPr sz="800">
                          <a:latin typeface="Open Sans"/>
                          <a:ea typeface="Open Sans"/>
                          <a:cs typeface="Open Sans"/>
                          <a:sym typeface="Open Sans"/>
                        </a:rPr>
                        <a:t>0.18</a:t>
                      </a:r>
                    </a:p>
                  </a:txBody>
                  <a:tcPr marL="6656" marR="6656" marT="6656" marB="6656" anchor="ctr" horzOverflow="overflow">
                    <a:lnL w="12700">
                      <a:miter lim="400000"/>
                    </a:lnL>
                    <a:lnR w="12700">
                      <a:miter lim="400000"/>
                    </a:lnR>
                    <a:lnT w="12700">
                      <a:solidFill>
                        <a:srgbClr val="000000"/>
                      </a:solidFill>
                    </a:lnT>
                    <a:lnB w="12700">
                      <a:miter lim="400000"/>
                    </a:lnB>
                    <a:noFill/>
                  </a:tcPr>
                </a:tc>
                <a:tc>
                  <a:txBody>
                    <a:bodyPr/>
                    <a:lstStyle/>
                    <a:p>
                      <a:pPr algn="ctr"/>
                      <a:r>
                        <a:rPr sz="800">
                          <a:latin typeface="Open Sans"/>
                          <a:ea typeface="Open Sans"/>
                          <a:cs typeface="Open Sans"/>
                          <a:sym typeface="Open Sans"/>
                        </a:rPr>
                        <a:t>0.4</a:t>
                      </a:r>
                    </a:p>
                  </a:txBody>
                  <a:tcPr marL="6656" marR="6656" marT="6656" marB="6656" anchor="ctr" horzOverflow="overflow">
                    <a:lnL w="12700">
                      <a:miter lim="400000"/>
                    </a:lnL>
                    <a:lnR w="12700">
                      <a:miter lim="400000"/>
                    </a:lnR>
                    <a:lnT w="12700">
                      <a:solidFill>
                        <a:srgbClr val="000000"/>
                      </a:solidFill>
                    </a:lnT>
                    <a:lnB w="12700">
                      <a:miter lim="400000"/>
                    </a:lnB>
                    <a:solidFill>
                      <a:srgbClr val="FFFFFF"/>
                    </a:solidFill>
                  </a:tcPr>
                </a:tc>
                <a:tc>
                  <a:txBody>
                    <a:bodyPr/>
                    <a:lstStyle/>
                    <a:p>
                      <a:pPr algn="ctr"/>
                      <a:r>
                        <a:rPr sz="800">
                          <a:latin typeface="Open Sans"/>
                          <a:ea typeface="Open Sans"/>
                          <a:cs typeface="Open Sans"/>
                          <a:sym typeface="Open Sans"/>
                        </a:rPr>
                        <a:t>0.078</a:t>
                      </a:r>
                    </a:p>
                  </a:txBody>
                  <a:tcPr marL="6656" marR="6656" marT="6656" marB="6656" anchor="ctr" horzOverflow="overflow">
                    <a:lnL w="12700">
                      <a:miter lim="400000"/>
                    </a:lnL>
                    <a:lnR w="12700">
                      <a:miter lim="400000"/>
                    </a:lnR>
                    <a:lnT w="12700">
                      <a:solidFill>
                        <a:srgbClr val="000000"/>
                      </a:solidFill>
                    </a:lnT>
                    <a:lnB w="12700">
                      <a:miter lim="400000"/>
                    </a:lnB>
                    <a:noFill/>
                  </a:tcPr>
                </a:tc>
                <a:tc>
                  <a:txBody>
                    <a:bodyPr/>
                    <a:lstStyle/>
                    <a:p>
                      <a:pPr algn="ctr"/>
                      <a:r>
                        <a:rPr sz="800">
                          <a:latin typeface="Open Sans"/>
                          <a:ea typeface="Open Sans"/>
                          <a:cs typeface="Open Sans"/>
                          <a:sym typeface="Open Sans"/>
                        </a:rPr>
                        <a:t>6.5</a:t>
                      </a:r>
                    </a:p>
                  </a:txBody>
                  <a:tcPr marL="6656" marR="6656" marT="6656" marB="6656" anchor="ctr" horzOverflow="overflow">
                    <a:lnL w="12700">
                      <a:miter lim="400000"/>
                    </a:lnL>
                    <a:lnR w="12700">
                      <a:miter lim="400000"/>
                    </a:lnR>
                    <a:lnT w="12700">
                      <a:solidFill>
                        <a:srgbClr val="000000"/>
                      </a:solidFill>
                    </a:lnT>
                    <a:lnB w="12700">
                      <a:miter lim="400000"/>
                    </a:lnB>
                    <a:noFill/>
                  </a:tcPr>
                </a:tc>
                <a:tc>
                  <a:txBody>
                    <a:bodyPr/>
                    <a:lstStyle/>
                    <a:p>
                      <a:pPr algn="ctr"/>
                      <a:r>
                        <a:rPr sz="800">
                          <a:latin typeface="Open Sans"/>
                          <a:ea typeface="Open Sans"/>
                          <a:cs typeface="Open Sans"/>
                          <a:sym typeface="Open Sans"/>
                        </a:rPr>
                        <a:t>5,998</a:t>
                      </a:r>
                    </a:p>
                  </a:txBody>
                  <a:tcPr marL="6656" marR="6656" marT="6656" marB="6656" anchor="ctr" horzOverflow="overflow">
                    <a:lnL w="12700">
                      <a:miter lim="400000"/>
                    </a:lnL>
                    <a:lnR w="12700">
                      <a:miter lim="400000"/>
                    </a:lnR>
                    <a:lnT w="12700">
                      <a:solidFill>
                        <a:srgbClr val="000000"/>
                      </a:solidFill>
                    </a:lnT>
                    <a:lnB w="12700">
                      <a:miter lim="400000"/>
                    </a:lnB>
                    <a:noFill/>
                  </a:tcPr>
                </a:tc>
                <a:tc>
                  <a:txBody>
                    <a:bodyPr/>
                    <a:lstStyle/>
                    <a:p>
                      <a:pPr algn="ctr"/>
                      <a:r>
                        <a:rPr sz="800">
                          <a:latin typeface="Open Sans"/>
                          <a:ea typeface="Open Sans"/>
                          <a:cs typeface="Open Sans"/>
                          <a:sym typeface="Open Sans"/>
                        </a:rPr>
                        <a:t>75</a:t>
                      </a:r>
                    </a:p>
                  </a:txBody>
                  <a:tcPr marL="6656" marR="6656" marT="6656" marB="6656" anchor="ctr" horzOverflow="overflow">
                    <a:lnL w="12700">
                      <a:miter lim="400000"/>
                    </a:lnL>
                    <a:lnR w="12700">
                      <a:miter lim="400000"/>
                    </a:lnR>
                    <a:lnT w="12700">
                      <a:solidFill>
                        <a:srgbClr val="000000"/>
                      </a:solidFill>
                    </a:lnT>
                    <a:lnB w="12700">
                      <a:miter lim="400000"/>
                    </a:lnB>
                    <a:solidFill>
                      <a:srgbClr val="FFFFFF"/>
                    </a:solidFill>
                  </a:tcPr>
                </a:tc>
                <a:tc>
                  <a:txBody>
                    <a:bodyPr/>
                    <a:lstStyle/>
                    <a:p>
                      <a:pPr algn="ctr"/>
                      <a:r>
                        <a:rPr sz="800">
                          <a:latin typeface="Open Sans"/>
                          <a:ea typeface="Open Sans"/>
                          <a:cs typeface="Open Sans"/>
                          <a:sym typeface="Open Sans"/>
                        </a:rPr>
                        <a:t>70</a:t>
                      </a:r>
                    </a:p>
                  </a:txBody>
                  <a:tcPr marL="6656" marR="6656" marT="6656" marB="6656" anchor="ctr" horzOverflow="overflow">
                    <a:lnL w="12700">
                      <a:miter lim="400000"/>
                    </a:lnL>
                    <a:lnR w="12700">
                      <a:miter lim="400000"/>
                    </a:lnR>
                    <a:lnT w="12700">
                      <a:solidFill>
                        <a:srgbClr val="000000"/>
                      </a:solidFill>
                    </a:lnT>
                    <a:lnB w="12700">
                      <a:miter lim="400000"/>
                    </a:lnB>
                    <a:solidFill>
                      <a:srgbClr val="FFFFFF"/>
                    </a:solidFill>
                  </a:tcPr>
                </a:tc>
                <a:tc gridSpan="2">
                  <a:txBody>
                    <a:bodyPr/>
                    <a:lstStyle/>
                    <a:p>
                      <a:pPr algn="ctr"/>
                      <a:r>
                        <a:rPr sz="800" dirty="0">
                          <a:latin typeface="Open Sans"/>
                          <a:ea typeface="Open Sans"/>
                          <a:cs typeface="Open Sans"/>
                          <a:sym typeface="Open Sans"/>
                        </a:rPr>
                        <a:t>80</a:t>
                      </a:r>
                    </a:p>
                  </a:txBody>
                  <a:tcPr marL="6656" marR="6656" marT="6656" marB="6656" anchor="ctr" horzOverflow="overflow">
                    <a:lnL w="12700">
                      <a:miter lim="400000"/>
                    </a:lnL>
                    <a:lnR w="12700">
                      <a:miter lim="400000"/>
                    </a:lnR>
                    <a:lnT w="12700">
                      <a:solidFill>
                        <a:srgbClr val="000000"/>
                      </a:solidFill>
                    </a:lnT>
                    <a:lnB w="12700">
                      <a:miter lim="400000"/>
                    </a:lnB>
                    <a:solidFill>
                      <a:srgbClr val="FFFFFF"/>
                    </a:solidFill>
                  </a:tcPr>
                </a:tc>
                <a:tc hMerge="1">
                  <a:txBody>
                    <a:bodyPr/>
                    <a:lstStyle/>
                    <a:p>
                      <a:endParaRPr lang="en-US"/>
                    </a:p>
                  </a:txBody>
                  <a:tcPr/>
                </a:tc>
                <a:tc>
                  <a:txBody>
                    <a:bodyPr/>
                    <a:lstStyle/>
                    <a:p>
                      <a:pPr algn="ctr"/>
                      <a:r>
                        <a:rPr sz="800">
                          <a:latin typeface="Open Sans"/>
                          <a:ea typeface="Open Sans"/>
                          <a:cs typeface="Open Sans"/>
                          <a:sym typeface="Open Sans"/>
                        </a:rPr>
                        <a:t>60</a:t>
                      </a:r>
                    </a:p>
                  </a:txBody>
                  <a:tcPr marL="6656" marR="6656" marT="6656" marB="6656" anchor="ctr" horzOverflow="overflow">
                    <a:lnL w="12700">
                      <a:miter lim="400000"/>
                    </a:lnL>
                    <a:lnR w="12700">
                      <a:miter lim="400000"/>
                    </a:lnR>
                    <a:lnT w="12700">
                      <a:solidFill>
                        <a:srgbClr val="000000"/>
                      </a:solidFill>
                    </a:lnT>
                    <a:lnB w="12700">
                      <a:miter lim="400000"/>
                    </a:lnB>
                    <a:solidFill>
                      <a:srgbClr val="FFFFFF"/>
                    </a:solidFill>
                  </a:tcPr>
                </a:tc>
                <a:extLst>
                  <a:ext uri="{0D108BD9-81ED-4DB2-BD59-A6C34878D82A}">
                    <a16:rowId xmlns:a16="http://schemas.microsoft.com/office/drawing/2014/main" val="10004"/>
                  </a:ext>
                </a:extLst>
              </a:tr>
              <a:tr h="153078">
                <a:tc>
                  <a:txBody>
                    <a:bodyPr/>
                    <a:lstStyle/>
                    <a:p>
                      <a:r>
                        <a:rPr sz="800" dirty="0" err="1">
                          <a:latin typeface="Open Sans"/>
                          <a:ea typeface="Open Sans"/>
                          <a:cs typeface="Open Sans"/>
                          <a:sym typeface="Open Sans"/>
                        </a:rPr>
                        <a:t>Atri</a:t>
                      </a:r>
                      <a:r>
                        <a:rPr lang="es-ES" sz="800" dirty="0">
                          <a:latin typeface="Open Sans"/>
                          <a:ea typeface="Open Sans"/>
                          <a:cs typeface="Open Sans"/>
                          <a:sym typeface="Open Sans"/>
                        </a:rPr>
                        <a:t>o</a:t>
                      </a:r>
                      <a:endParaRPr sz="800" dirty="0">
                        <a:latin typeface="Open Sans"/>
                        <a:ea typeface="Open Sans"/>
                        <a:cs typeface="Open Sans"/>
                        <a:sym typeface="Open Sans"/>
                      </a:endParaRPr>
                    </a:p>
                  </a:txBody>
                  <a:tcPr marL="6656" marR="6656" marT="6656" marB="6656" anchor="b"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1,885</a:t>
                      </a:r>
                    </a:p>
                  </a:txBody>
                  <a:tcPr marL="6656" marR="6656" marT="6656" marB="6656" anchor="ctr" horzOverflow="overflow">
                    <a:lnL w="12700">
                      <a:miter lim="400000"/>
                    </a:lnL>
                    <a:lnR w="12700">
                      <a:miter lim="400000"/>
                    </a:lnR>
                    <a:lnT w="12700">
                      <a:miter lim="400000"/>
                    </a:lnT>
                    <a:lnB w="12700">
                      <a:miter lim="400000"/>
                    </a:lnB>
                    <a:noFill/>
                  </a:tcPr>
                </a:tc>
                <a:tc>
                  <a:txBody>
                    <a:bodyPr/>
                    <a:lstStyle/>
                    <a:p>
                      <a:pPr algn="ctr"/>
                      <a:r>
                        <a:rPr sz="800">
                          <a:latin typeface="Open Sans"/>
                          <a:ea typeface="Open Sans"/>
                          <a:cs typeface="Open Sans"/>
                          <a:sym typeface="Open Sans"/>
                        </a:rPr>
                        <a:t>3%</a:t>
                      </a:r>
                    </a:p>
                  </a:txBody>
                  <a:tcPr marL="6656" marR="6656" marT="6656" marB="6656" anchor="ctr" horzOverflow="overflow">
                    <a:lnL w="12700">
                      <a:miter lim="400000"/>
                    </a:lnL>
                    <a:lnR w="12700">
                      <a:miter lim="400000"/>
                    </a:lnR>
                    <a:lnT w="12700">
                      <a:miter lim="400000"/>
                    </a:lnT>
                    <a:lnB w="12700">
                      <a:miter lim="400000"/>
                    </a:lnB>
                    <a:noFill/>
                  </a:tcPr>
                </a:tc>
                <a:tc>
                  <a:txBody>
                    <a:bodyPr/>
                    <a:lstStyle/>
                    <a:p>
                      <a:pPr algn="ctr"/>
                      <a:r>
                        <a:rPr sz="800">
                          <a:latin typeface="Open Sans"/>
                          <a:ea typeface="Open Sans"/>
                          <a:cs typeface="Open Sans"/>
                          <a:sym typeface="Open Sans"/>
                        </a:rPr>
                        <a:t>283</a:t>
                      </a:r>
                    </a:p>
                  </a:txBody>
                  <a:tcPr marL="6656" marR="6656" marT="6656" marB="6656" anchor="ctr" horzOverflow="overflow">
                    <a:lnL w="12700">
                      <a:miter lim="400000"/>
                    </a:lnL>
                    <a:lnR w="12700">
                      <a:miter lim="400000"/>
                    </a:lnR>
                    <a:lnT w="12700">
                      <a:miter lim="400000"/>
                    </a:lnT>
                    <a:lnB w="12700">
                      <a:miter lim="400000"/>
                    </a:lnB>
                    <a:noFill/>
                  </a:tcPr>
                </a:tc>
                <a:tc>
                  <a:txBody>
                    <a:bodyPr/>
                    <a:lstStyle/>
                    <a:p>
                      <a:pPr algn="ctr"/>
                      <a:r>
                        <a:rPr sz="800" dirty="0">
                          <a:latin typeface="Open Sans"/>
                          <a:ea typeface="Open Sans"/>
                          <a:cs typeface="Open Sans"/>
                          <a:sym typeface="Open Sans"/>
                        </a:rPr>
                        <a:t>6.67</a:t>
                      </a:r>
                    </a:p>
                  </a:txBody>
                  <a:tcPr marL="6656" marR="6656" marT="6656" marB="6656" anchor="ctr" horzOverflow="overflow">
                    <a:lnL w="12700">
                      <a:miter lim="400000"/>
                    </a:lnL>
                    <a:lnR w="12700">
                      <a:miter lim="400000"/>
                    </a:lnR>
                    <a:lnT w="12700">
                      <a:miter lim="400000"/>
                    </a:lnT>
                    <a:lnB w="12700">
                      <a:miter lim="400000"/>
                    </a:lnB>
                    <a:noFill/>
                  </a:tcPr>
                </a:tc>
                <a:tc>
                  <a:txBody>
                    <a:bodyPr/>
                    <a:lstStyle/>
                    <a:p>
                      <a:pPr algn="ctr"/>
                      <a:r>
                        <a:rPr sz="800">
                          <a:latin typeface="Open Sans"/>
                          <a:ea typeface="Open Sans"/>
                          <a:cs typeface="Open Sans"/>
                          <a:sym typeface="Open Sans"/>
                        </a:rPr>
                        <a:t>0.1499</a:t>
                      </a:r>
                    </a:p>
                  </a:txBody>
                  <a:tcPr marL="6656" marR="6656" marT="6656" marB="6656" anchor="ctr" horzOverflow="overflow">
                    <a:lnL w="12700">
                      <a:miter lim="400000"/>
                    </a:lnL>
                    <a:lnR w="12700">
                      <a:miter lim="400000"/>
                    </a:lnR>
                    <a:lnT w="12700">
                      <a:miter lim="400000"/>
                    </a:lnT>
                    <a:lnB w="12700">
                      <a:miter lim="400000"/>
                    </a:lnB>
                    <a:noFill/>
                  </a:tcPr>
                </a:tc>
                <a:tc>
                  <a:txBody>
                    <a:bodyPr/>
                    <a:lstStyle/>
                    <a:p>
                      <a:pPr algn="ctr"/>
                      <a:r>
                        <a:rPr sz="800">
                          <a:latin typeface="Open Sans"/>
                          <a:ea typeface="Open Sans"/>
                          <a:cs typeface="Open Sans"/>
                          <a:sym typeface="Open Sans"/>
                        </a:rPr>
                        <a:t>0.390</a:t>
                      </a:r>
                    </a:p>
                  </a:txBody>
                  <a:tcPr marL="6656" marR="6656" marT="6656" marB="6656" anchor="ctr" horzOverflow="overflow">
                    <a:lnL w="12700">
                      <a:miter lim="400000"/>
                    </a:lnL>
                    <a:lnR w="12700">
                      <a:miter lim="400000"/>
                    </a:lnR>
                    <a:lnT w="12700">
                      <a:miter lim="400000"/>
                    </a:lnT>
                    <a:lnB w="12700">
                      <a:miter lim="400000"/>
                    </a:lnB>
                    <a:noFill/>
                  </a:tcPr>
                </a:tc>
                <a:tc>
                  <a:txBody>
                    <a:bodyPr/>
                    <a:lstStyle/>
                    <a:p>
                      <a:pPr algn="ctr"/>
                      <a:r>
                        <a:rPr sz="800">
                          <a:latin typeface="Open Sans"/>
                          <a:ea typeface="Open Sans"/>
                          <a:cs typeface="Open Sans"/>
                          <a:sym typeface="Open Sans"/>
                        </a:rPr>
                        <a:t>0.5</a:t>
                      </a:r>
                    </a:p>
                  </a:txBody>
                  <a:tcPr marL="6656" marR="6656" marT="6656" marB="6656" anchor="ctr" horzOverflow="overflow">
                    <a:lnL w="12700">
                      <a:miter lim="400000"/>
                    </a:lnL>
                    <a:lnR w="12700">
                      <a:miter lim="400000"/>
                    </a:lnR>
                    <a:lnT w="12700">
                      <a:miter lim="400000"/>
                    </a:lnT>
                    <a:lnB w="12700">
                      <a:miter lim="400000"/>
                    </a:lnB>
                    <a:noFill/>
                  </a:tcPr>
                </a:tc>
                <a:tc>
                  <a:txBody>
                    <a:bodyPr/>
                    <a:lstStyle/>
                    <a:p>
                      <a:pPr algn="ctr"/>
                      <a:r>
                        <a:rPr sz="800">
                          <a:latin typeface="Open Sans"/>
                          <a:ea typeface="Open Sans"/>
                          <a:cs typeface="Open Sans"/>
                          <a:sym typeface="Open Sans"/>
                        </a:rPr>
                        <a:t>0</a:t>
                      </a:r>
                    </a:p>
                  </a:txBody>
                  <a:tcPr marL="6656" marR="6656" marT="6656" marB="6656" anchor="ctr" horzOverflow="overflow">
                    <a:lnL w="12700">
                      <a:miter lim="400000"/>
                    </a:lnL>
                    <a:lnR w="12700">
                      <a:miter lim="400000"/>
                    </a:lnR>
                    <a:lnT w="12700">
                      <a:miter lim="400000"/>
                    </a:lnT>
                    <a:lnB w="12700">
                      <a:miter lim="400000"/>
                    </a:lnB>
                    <a:noFill/>
                  </a:tcPr>
                </a:tc>
                <a:tc>
                  <a:txBody>
                    <a:bodyPr/>
                    <a:lstStyle/>
                    <a:p>
                      <a:pPr algn="ctr"/>
                      <a:r>
                        <a:rPr sz="800">
                          <a:latin typeface="Open Sans"/>
                          <a:ea typeface="Open Sans"/>
                          <a:cs typeface="Open Sans"/>
                          <a:sym typeface="Open Sans"/>
                        </a:rPr>
                        <a:t>0.0</a:t>
                      </a:r>
                    </a:p>
                  </a:txBody>
                  <a:tcPr marL="6656" marR="6656" marT="6656" marB="6656"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0.078</a:t>
                      </a:r>
                    </a:p>
                  </a:txBody>
                  <a:tcPr marL="6656" marR="6656" marT="6656" marB="6656" anchor="ctr" horzOverflow="overflow">
                    <a:lnL w="12700">
                      <a:miter lim="400000"/>
                    </a:lnL>
                    <a:lnR w="12700">
                      <a:miter lim="400000"/>
                    </a:lnR>
                    <a:lnT w="12700">
                      <a:miter lim="400000"/>
                    </a:lnT>
                    <a:lnB w="12700">
                      <a:miter lim="400000"/>
                    </a:lnB>
                    <a:noFill/>
                  </a:tcPr>
                </a:tc>
                <a:tc>
                  <a:txBody>
                    <a:bodyPr/>
                    <a:lstStyle/>
                    <a:p>
                      <a:pPr algn="ctr"/>
                      <a:r>
                        <a:rPr sz="800">
                          <a:latin typeface="Open Sans"/>
                          <a:ea typeface="Open Sans"/>
                          <a:cs typeface="Open Sans"/>
                          <a:sym typeface="Open Sans"/>
                        </a:rPr>
                        <a:t>6.5</a:t>
                      </a:r>
                    </a:p>
                  </a:txBody>
                  <a:tcPr marL="6656" marR="6656" marT="6656" marB="6656" anchor="ctr" horzOverflow="overflow">
                    <a:lnL w="12700">
                      <a:miter lim="400000"/>
                    </a:lnL>
                    <a:lnR w="12700">
                      <a:miter lim="400000"/>
                    </a:lnR>
                    <a:lnT w="12700">
                      <a:miter lim="400000"/>
                    </a:lnT>
                    <a:lnB w="12700">
                      <a:miter lim="400000"/>
                    </a:lnB>
                    <a:noFill/>
                  </a:tcPr>
                </a:tc>
                <a:tc>
                  <a:txBody>
                    <a:bodyPr/>
                    <a:lstStyle/>
                    <a:p>
                      <a:pPr algn="ctr"/>
                      <a:r>
                        <a:rPr sz="800">
                          <a:latin typeface="Open Sans"/>
                          <a:ea typeface="Open Sans"/>
                          <a:cs typeface="Open Sans"/>
                          <a:sym typeface="Open Sans"/>
                        </a:rPr>
                        <a:t>1,984</a:t>
                      </a:r>
                    </a:p>
                  </a:txBody>
                  <a:tcPr marL="6656" marR="6656" marT="6656" marB="6656" anchor="ctr" horzOverflow="overflow">
                    <a:lnL w="12700">
                      <a:miter lim="400000"/>
                    </a:lnL>
                    <a:lnR w="12700">
                      <a:miter lim="400000"/>
                    </a:lnR>
                    <a:lnT w="12700">
                      <a:miter lim="400000"/>
                    </a:lnT>
                    <a:lnB w="12700">
                      <a:miter lim="400000"/>
                    </a:lnB>
                    <a:noFill/>
                  </a:tcPr>
                </a:tc>
                <a:tc>
                  <a:txBody>
                    <a:bodyPr/>
                    <a:lstStyle/>
                    <a:p>
                      <a:pPr algn="ctr"/>
                      <a:r>
                        <a:rPr sz="800">
                          <a:latin typeface="Open Sans"/>
                          <a:ea typeface="Open Sans"/>
                          <a:cs typeface="Open Sans"/>
                          <a:sym typeface="Open Sans"/>
                        </a:rPr>
                        <a:t>75</a:t>
                      </a:r>
                    </a:p>
                  </a:txBody>
                  <a:tcPr marL="6656" marR="6656" marT="6656" marB="6656"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70</a:t>
                      </a:r>
                    </a:p>
                  </a:txBody>
                  <a:tcPr marL="6656" marR="6656" marT="6656" marB="6656" anchor="ctr" horzOverflow="overflow">
                    <a:lnL w="12700">
                      <a:miter lim="400000"/>
                    </a:lnL>
                    <a:lnR w="12700">
                      <a:miter lim="400000"/>
                    </a:lnR>
                    <a:lnT w="12700">
                      <a:miter lim="400000"/>
                    </a:lnT>
                    <a:lnB w="12700">
                      <a:miter lim="400000"/>
                    </a:lnB>
                    <a:solidFill>
                      <a:srgbClr val="FFFFFF"/>
                    </a:solidFill>
                  </a:tcPr>
                </a:tc>
                <a:tc gridSpan="2">
                  <a:txBody>
                    <a:bodyPr/>
                    <a:lstStyle/>
                    <a:p>
                      <a:pPr algn="ctr"/>
                      <a:r>
                        <a:rPr sz="800">
                          <a:latin typeface="Open Sans"/>
                          <a:ea typeface="Open Sans"/>
                          <a:cs typeface="Open Sans"/>
                          <a:sym typeface="Open Sans"/>
                        </a:rPr>
                        <a:t>80</a:t>
                      </a:r>
                    </a:p>
                  </a:txBody>
                  <a:tcPr marL="6656" marR="6656" marT="6656" marB="6656" anchor="ctr" horzOverflow="overflow">
                    <a:lnL w="12700">
                      <a:miter lim="400000"/>
                    </a:lnL>
                    <a:lnR w="12700">
                      <a:miter lim="400000"/>
                    </a:lnR>
                    <a:lnT w="12700">
                      <a:miter lim="400000"/>
                    </a:lnT>
                    <a:lnB w="12700">
                      <a:miter lim="400000"/>
                    </a:lnB>
                    <a:solidFill>
                      <a:srgbClr val="FFFFFF"/>
                    </a:solidFill>
                  </a:tcPr>
                </a:tc>
                <a:tc hMerge="1">
                  <a:txBody>
                    <a:bodyPr/>
                    <a:lstStyle/>
                    <a:p>
                      <a:endParaRPr lang="en-US"/>
                    </a:p>
                  </a:txBody>
                  <a:tcPr/>
                </a:tc>
                <a:tc>
                  <a:txBody>
                    <a:bodyPr/>
                    <a:lstStyle/>
                    <a:p>
                      <a:pPr algn="ctr"/>
                      <a:r>
                        <a:rPr sz="800">
                          <a:latin typeface="Open Sans"/>
                          <a:ea typeface="Open Sans"/>
                          <a:cs typeface="Open Sans"/>
                          <a:sym typeface="Open Sans"/>
                        </a:rPr>
                        <a:t>60</a:t>
                      </a:r>
                    </a:p>
                  </a:txBody>
                  <a:tcPr marL="6656" marR="6656" marT="6656" marB="6656"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5"/>
                  </a:ext>
                </a:extLst>
              </a:tr>
              <a:tr h="153078">
                <a:tc>
                  <a:txBody>
                    <a:bodyPr/>
                    <a:lstStyle/>
                    <a:p>
                      <a:r>
                        <a:rPr lang="es-ES" sz="800" dirty="0">
                          <a:latin typeface="Open Sans"/>
                          <a:ea typeface="Open Sans"/>
                          <a:cs typeface="Open Sans"/>
                          <a:sym typeface="Open Sans"/>
                        </a:rPr>
                        <a:t>Vestíbulo</a:t>
                      </a:r>
                      <a:endParaRPr sz="800" dirty="0">
                        <a:latin typeface="Open Sans"/>
                        <a:ea typeface="Open Sans"/>
                        <a:cs typeface="Open Sans"/>
                        <a:sym typeface="Open Sans"/>
                      </a:endParaRPr>
                    </a:p>
                  </a:txBody>
                  <a:tcPr marL="6656" marR="6656" marT="6656" marB="6656" anchor="b" horzOverflow="overflow">
                    <a:lnL w="12700">
                      <a:miter lim="400000"/>
                    </a:lnL>
                    <a:lnR w="12700">
                      <a:miter lim="400000"/>
                    </a:lnR>
                    <a:lnT w="12700">
                      <a:miter lim="400000"/>
                    </a:lnT>
                    <a:lnB w="12700">
                      <a:solidFill>
                        <a:srgbClr val="000000"/>
                      </a:solidFill>
                    </a:lnB>
                    <a:solidFill>
                      <a:srgbClr val="FFFFFF"/>
                    </a:solidFill>
                  </a:tcPr>
                </a:tc>
                <a:tc>
                  <a:txBody>
                    <a:bodyPr/>
                    <a:lstStyle/>
                    <a:p>
                      <a:pPr algn="ctr"/>
                      <a:r>
                        <a:rPr sz="800">
                          <a:latin typeface="Open Sans"/>
                          <a:ea typeface="Open Sans"/>
                          <a:cs typeface="Open Sans"/>
                          <a:sym typeface="Open Sans"/>
                        </a:rPr>
                        <a:t>318</a:t>
                      </a:r>
                    </a:p>
                  </a:txBody>
                  <a:tcPr marL="6656" marR="6656" marT="6656" marB="6656" anchor="ctr" horzOverflow="overflow">
                    <a:lnL w="12700">
                      <a:miter lim="400000"/>
                    </a:lnL>
                    <a:lnR w="12700">
                      <a:miter lim="400000"/>
                    </a:lnR>
                    <a:lnT w="12700">
                      <a:miter lim="400000"/>
                    </a:lnT>
                    <a:lnB w="12700">
                      <a:solidFill>
                        <a:srgbClr val="000000"/>
                      </a:solidFill>
                    </a:lnB>
                    <a:noFill/>
                  </a:tcPr>
                </a:tc>
                <a:tc>
                  <a:txBody>
                    <a:bodyPr/>
                    <a:lstStyle/>
                    <a:p>
                      <a:pPr algn="ctr"/>
                      <a:r>
                        <a:rPr sz="800">
                          <a:latin typeface="Open Sans"/>
                          <a:ea typeface="Open Sans"/>
                          <a:cs typeface="Open Sans"/>
                          <a:sym typeface="Open Sans"/>
                        </a:rPr>
                        <a:t>0%</a:t>
                      </a:r>
                    </a:p>
                  </a:txBody>
                  <a:tcPr marL="6656" marR="6656" marT="6656" marB="6656" anchor="ctr" horzOverflow="overflow">
                    <a:lnL w="12700">
                      <a:miter lim="400000"/>
                    </a:lnL>
                    <a:lnR w="12700">
                      <a:miter lim="400000"/>
                    </a:lnR>
                    <a:lnT w="12700">
                      <a:miter lim="400000"/>
                    </a:lnT>
                    <a:lnB w="12700">
                      <a:solidFill>
                        <a:srgbClr val="000000"/>
                      </a:solidFill>
                    </a:lnB>
                    <a:noFill/>
                  </a:tcPr>
                </a:tc>
                <a:tc>
                  <a:txBody>
                    <a:bodyPr/>
                    <a:lstStyle/>
                    <a:p>
                      <a:pPr algn="ctr"/>
                      <a:r>
                        <a:rPr sz="800">
                          <a:latin typeface="Open Sans"/>
                          <a:ea typeface="Open Sans"/>
                          <a:cs typeface="Open Sans"/>
                          <a:sym typeface="Open Sans"/>
                        </a:rPr>
                        <a:t>48</a:t>
                      </a:r>
                    </a:p>
                  </a:txBody>
                  <a:tcPr marL="6656" marR="6656" marT="6656" marB="6656" anchor="ctr" horzOverflow="overflow">
                    <a:lnL w="12700">
                      <a:miter lim="400000"/>
                    </a:lnL>
                    <a:lnR w="12700">
                      <a:miter lim="400000"/>
                    </a:lnR>
                    <a:lnT w="12700">
                      <a:miter lim="400000"/>
                    </a:lnT>
                    <a:lnB w="12700">
                      <a:solidFill>
                        <a:srgbClr val="000000"/>
                      </a:solidFill>
                    </a:lnB>
                    <a:noFill/>
                  </a:tcPr>
                </a:tc>
                <a:tc>
                  <a:txBody>
                    <a:bodyPr/>
                    <a:lstStyle/>
                    <a:p>
                      <a:pPr algn="ctr"/>
                      <a:r>
                        <a:rPr sz="800">
                          <a:latin typeface="Open Sans"/>
                          <a:ea typeface="Open Sans"/>
                          <a:cs typeface="Open Sans"/>
                          <a:sym typeface="Open Sans"/>
                        </a:rPr>
                        <a:t>6.67</a:t>
                      </a:r>
                    </a:p>
                  </a:txBody>
                  <a:tcPr marL="6656" marR="6656" marT="6656" marB="6656" anchor="ctr" horzOverflow="overflow">
                    <a:lnL w="12700">
                      <a:miter lim="400000"/>
                    </a:lnL>
                    <a:lnR w="12700">
                      <a:miter lim="400000"/>
                    </a:lnR>
                    <a:lnT w="12700">
                      <a:miter lim="400000"/>
                    </a:lnT>
                    <a:lnB w="12700">
                      <a:solidFill>
                        <a:srgbClr val="000000"/>
                      </a:solidFill>
                    </a:lnB>
                    <a:noFill/>
                  </a:tcPr>
                </a:tc>
                <a:tc>
                  <a:txBody>
                    <a:bodyPr/>
                    <a:lstStyle/>
                    <a:p>
                      <a:pPr algn="ctr"/>
                      <a:r>
                        <a:rPr sz="800" dirty="0">
                          <a:latin typeface="Open Sans"/>
                          <a:ea typeface="Open Sans"/>
                          <a:cs typeface="Open Sans"/>
                          <a:sym typeface="Open Sans"/>
                        </a:rPr>
                        <a:t>0.1499</a:t>
                      </a:r>
                    </a:p>
                  </a:txBody>
                  <a:tcPr marL="6656" marR="6656" marT="6656" marB="6656" anchor="ctr" horzOverflow="overflow">
                    <a:lnL w="12700">
                      <a:miter lim="400000"/>
                    </a:lnL>
                    <a:lnR w="12700">
                      <a:miter lim="400000"/>
                    </a:lnR>
                    <a:lnT w="12700">
                      <a:miter lim="400000"/>
                    </a:lnT>
                    <a:lnB w="12700">
                      <a:solidFill>
                        <a:srgbClr val="000000"/>
                      </a:solidFill>
                    </a:lnB>
                    <a:noFill/>
                  </a:tcPr>
                </a:tc>
                <a:tc>
                  <a:txBody>
                    <a:bodyPr/>
                    <a:lstStyle/>
                    <a:p>
                      <a:pPr algn="ctr"/>
                      <a:r>
                        <a:rPr sz="800" dirty="0">
                          <a:latin typeface="Open Sans"/>
                          <a:ea typeface="Open Sans"/>
                          <a:cs typeface="Open Sans"/>
                          <a:sym typeface="Open Sans"/>
                        </a:rPr>
                        <a:t>0.585</a:t>
                      </a:r>
                    </a:p>
                  </a:txBody>
                  <a:tcPr marL="6656" marR="6656" marT="6656" marB="6656" anchor="ctr" horzOverflow="overflow">
                    <a:lnL w="12700">
                      <a:miter lim="400000"/>
                    </a:lnL>
                    <a:lnR w="12700">
                      <a:miter lim="400000"/>
                    </a:lnR>
                    <a:lnT w="12700">
                      <a:miter lim="400000"/>
                    </a:lnT>
                    <a:lnB w="12700">
                      <a:solidFill>
                        <a:srgbClr val="000000"/>
                      </a:solidFill>
                    </a:lnB>
                    <a:noFill/>
                  </a:tcPr>
                </a:tc>
                <a:tc>
                  <a:txBody>
                    <a:bodyPr/>
                    <a:lstStyle/>
                    <a:p>
                      <a:pPr algn="ctr"/>
                      <a:r>
                        <a:rPr sz="800">
                          <a:latin typeface="Open Sans"/>
                          <a:ea typeface="Open Sans"/>
                          <a:cs typeface="Open Sans"/>
                          <a:sym typeface="Open Sans"/>
                        </a:rPr>
                        <a:t>0.5</a:t>
                      </a:r>
                    </a:p>
                  </a:txBody>
                  <a:tcPr marL="6656" marR="6656" marT="6656" marB="6656" anchor="ctr" horzOverflow="overflow">
                    <a:lnL w="12700">
                      <a:miter lim="400000"/>
                    </a:lnL>
                    <a:lnR w="12700">
                      <a:miter lim="400000"/>
                    </a:lnR>
                    <a:lnT w="12700">
                      <a:miter lim="400000"/>
                    </a:lnT>
                    <a:lnB w="12700">
                      <a:solidFill>
                        <a:srgbClr val="000000"/>
                      </a:solidFill>
                    </a:lnB>
                    <a:noFill/>
                  </a:tcPr>
                </a:tc>
                <a:tc>
                  <a:txBody>
                    <a:bodyPr/>
                    <a:lstStyle/>
                    <a:p>
                      <a:pPr algn="ctr"/>
                      <a:r>
                        <a:rPr sz="800">
                          <a:latin typeface="Open Sans"/>
                          <a:ea typeface="Open Sans"/>
                          <a:cs typeface="Open Sans"/>
                          <a:sym typeface="Open Sans"/>
                        </a:rPr>
                        <a:t>0</a:t>
                      </a:r>
                    </a:p>
                  </a:txBody>
                  <a:tcPr marL="6656" marR="6656" marT="6656" marB="6656" anchor="ctr" horzOverflow="overflow">
                    <a:lnL w="12700">
                      <a:miter lim="400000"/>
                    </a:lnL>
                    <a:lnR w="12700">
                      <a:miter lim="400000"/>
                    </a:lnR>
                    <a:lnT w="12700">
                      <a:miter lim="400000"/>
                    </a:lnT>
                    <a:lnB w="12700">
                      <a:solidFill>
                        <a:srgbClr val="000000"/>
                      </a:solidFill>
                    </a:lnB>
                    <a:noFill/>
                  </a:tcPr>
                </a:tc>
                <a:tc>
                  <a:txBody>
                    <a:bodyPr/>
                    <a:lstStyle/>
                    <a:p>
                      <a:pPr algn="ctr"/>
                      <a:r>
                        <a:rPr sz="800">
                          <a:latin typeface="Open Sans"/>
                          <a:ea typeface="Open Sans"/>
                          <a:cs typeface="Open Sans"/>
                          <a:sym typeface="Open Sans"/>
                        </a:rPr>
                        <a:t>0.0</a:t>
                      </a:r>
                    </a:p>
                  </a:txBody>
                  <a:tcPr marL="6656" marR="6656" marT="6656" marB="6656" anchor="ctr" horzOverflow="overflow">
                    <a:lnL w="12700">
                      <a:miter lim="400000"/>
                    </a:lnL>
                    <a:lnR w="12700">
                      <a:miter lim="400000"/>
                    </a:lnR>
                    <a:lnT w="12700">
                      <a:miter lim="400000"/>
                    </a:lnT>
                    <a:lnB w="12700">
                      <a:solidFill>
                        <a:srgbClr val="000000"/>
                      </a:solidFill>
                    </a:lnB>
                    <a:solidFill>
                      <a:srgbClr val="FFFFFF"/>
                    </a:solidFill>
                  </a:tcPr>
                </a:tc>
                <a:tc>
                  <a:txBody>
                    <a:bodyPr/>
                    <a:lstStyle/>
                    <a:p>
                      <a:pPr algn="ctr"/>
                      <a:r>
                        <a:rPr sz="800">
                          <a:latin typeface="Open Sans"/>
                          <a:ea typeface="Open Sans"/>
                          <a:cs typeface="Open Sans"/>
                          <a:sym typeface="Open Sans"/>
                        </a:rPr>
                        <a:t>0.078</a:t>
                      </a:r>
                    </a:p>
                  </a:txBody>
                  <a:tcPr marL="6656" marR="6656" marT="6656" marB="6656" anchor="ctr" horzOverflow="overflow">
                    <a:lnL w="12700">
                      <a:miter lim="400000"/>
                    </a:lnL>
                    <a:lnR w="12700">
                      <a:miter lim="400000"/>
                    </a:lnR>
                    <a:lnT w="12700">
                      <a:miter lim="400000"/>
                    </a:lnT>
                    <a:lnB w="12700">
                      <a:solidFill>
                        <a:srgbClr val="000000"/>
                      </a:solidFill>
                    </a:lnB>
                    <a:noFill/>
                  </a:tcPr>
                </a:tc>
                <a:tc>
                  <a:txBody>
                    <a:bodyPr/>
                    <a:lstStyle/>
                    <a:p>
                      <a:pPr algn="ctr"/>
                      <a:r>
                        <a:rPr sz="800">
                          <a:latin typeface="Open Sans"/>
                          <a:ea typeface="Open Sans"/>
                          <a:cs typeface="Open Sans"/>
                          <a:sym typeface="Open Sans"/>
                        </a:rPr>
                        <a:t>6.5</a:t>
                      </a:r>
                    </a:p>
                  </a:txBody>
                  <a:tcPr marL="6656" marR="6656" marT="6656" marB="6656" anchor="ctr" horzOverflow="overflow">
                    <a:lnL w="12700">
                      <a:miter lim="400000"/>
                    </a:lnL>
                    <a:lnR w="12700">
                      <a:miter lim="400000"/>
                    </a:lnR>
                    <a:lnT w="12700">
                      <a:miter lim="400000"/>
                    </a:lnT>
                    <a:lnB w="12700">
                      <a:solidFill>
                        <a:srgbClr val="000000"/>
                      </a:solidFill>
                    </a:lnB>
                    <a:noFill/>
                  </a:tcPr>
                </a:tc>
                <a:tc>
                  <a:txBody>
                    <a:bodyPr/>
                    <a:lstStyle/>
                    <a:p>
                      <a:pPr algn="ctr"/>
                      <a:r>
                        <a:rPr sz="800">
                          <a:latin typeface="Open Sans"/>
                          <a:ea typeface="Open Sans"/>
                          <a:cs typeface="Open Sans"/>
                          <a:sym typeface="Open Sans"/>
                        </a:rPr>
                        <a:t>335</a:t>
                      </a:r>
                    </a:p>
                  </a:txBody>
                  <a:tcPr marL="6656" marR="6656" marT="6656" marB="6656" anchor="ctr" horzOverflow="overflow">
                    <a:lnL w="12700">
                      <a:miter lim="400000"/>
                    </a:lnL>
                    <a:lnR w="12700">
                      <a:miter lim="400000"/>
                    </a:lnR>
                    <a:lnT w="12700">
                      <a:miter lim="400000"/>
                    </a:lnT>
                    <a:lnB w="12700">
                      <a:solidFill>
                        <a:srgbClr val="000000"/>
                      </a:solidFill>
                    </a:lnB>
                    <a:noFill/>
                  </a:tcPr>
                </a:tc>
                <a:tc>
                  <a:txBody>
                    <a:bodyPr/>
                    <a:lstStyle/>
                    <a:p>
                      <a:pPr algn="ctr"/>
                      <a:r>
                        <a:rPr sz="800">
                          <a:latin typeface="Open Sans"/>
                          <a:ea typeface="Open Sans"/>
                          <a:cs typeface="Open Sans"/>
                          <a:sym typeface="Open Sans"/>
                        </a:rPr>
                        <a:t>75</a:t>
                      </a:r>
                    </a:p>
                  </a:txBody>
                  <a:tcPr marL="6656" marR="6656" marT="6656" marB="6656" anchor="ctr" horzOverflow="overflow">
                    <a:lnL w="12700">
                      <a:miter lim="400000"/>
                    </a:lnL>
                    <a:lnR w="12700">
                      <a:miter lim="400000"/>
                    </a:lnR>
                    <a:lnT w="12700">
                      <a:miter lim="400000"/>
                    </a:lnT>
                    <a:lnB w="12700">
                      <a:solidFill>
                        <a:srgbClr val="000000"/>
                      </a:solidFill>
                    </a:lnB>
                    <a:solidFill>
                      <a:srgbClr val="FFFFFF"/>
                    </a:solidFill>
                  </a:tcPr>
                </a:tc>
                <a:tc>
                  <a:txBody>
                    <a:bodyPr/>
                    <a:lstStyle/>
                    <a:p>
                      <a:pPr algn="ctr"/>
                      <a:r>
                        <a:rPr sz="800">
                          <a:latin typeface="Open Sans"/>
                          <a:ea typeface="Open Sans"/>
                          <a:cs typeface="Open Sans"/>
                          <a:sym typeface="Open Sans"/>
                        </a:rPr>
                        <a:t>70</a:t>
                      </a:r>
                    </a:p>
                  </a:txBody>
                  <a:tcPr marL="6656" marR="6656" marT="6656" marB="6656" anchor="ctr" horzOverflow="overflow">
                    <a:lnL w="12700">
                      <a:miter lim="400000"/>
                    </a:lnL>
                    <a:lnR w="12700">
                      <a:miter lim="400000"/>
                    </a:lnR>
                    <a:lnT w="12700">
                      <a:miter lim="400000"/>
                    </a:lnT>
                    <a:lnB w="12700">
                      <a:solidFill>
                        <a:srgbClr val="000000"/>
                      </a:solidFill>
                    </a:lnB>
                    <a:solidFill>
                      <a:srgbClr val="FFFFFF"/>
                    </a:solidFill>
                  </a:tcPr>
                </a:tc>
                <a:tc gridSpan="2">
                  <a:txBody>
                    <a:bodyPr/>
                    <a:lstStyle/>
                    <a:p>
                      <a:pPr algn="ctr"/>
                      <a:r>
                        <a:rPr sz="800">
                          <a:latin typeface="Open Sans"/>
                          <a:ea typeface="Open Sans"/>
                          <a:cs typeface="Open Sans"/>
                          <a:sym typeface="Open Sans"/>
                        </a:rPr>
                        <a:t>80</a:t>
                      </a:r>
                    </a:p>
                  </a:txBody>
                  <a:tcPr marL="6656" marR="6656" marT="6656" marB="6656" anchor="ctr" horzOverflow="overflow">
                    <a:lnL w="12700">
                      <a:miter lim="400000"/>
                    </a:lnL>
                    <a:lnR w="12700">
                      <a:miter lim="400000"/>
                    </a:lnR>
                    <a:lnT w="12700">
                      <a:miter lim="400000"/>
                    </a:lnT>
                    <a:lnB w="12700">
                      <a:solidFill>
                        <a:srgbClr val="000000"/>
                      </a:solidFill>
                    </a:lnB>
                    <a:solidFill>
                      <a:srgbClr val="FFFFFF"/>
                    </a:solidFill>
                  </a:tcPr>
                </a:tc>
                <a:tc hMerge="1">
                  <a:txBody>
                    <a:bodyPr/>
                    <a:lstStyle/>
                    <a:p>
                      <a:endParaRPr lang="en-US"/>
                    </a:p>
                  </a:txBody>
                  <a:tcPr/>
                </a:tc>
                <a:tc>
                  <a:txBody>
                    <a:bodyPr/>
                    <a:lstStyle/>
                    <a:p>
                      <a:pPr algn="ctr"/>
                      <a:r>
                        <a:rPr sz="800">
                          <a:latin typeface="Open Sans"/>
                          <a:ea typeface="Open Sans"/>
                          <a:cs typeface="Open Sans"/>
                          <a:sym typeface="Open Sans"/>
                        </a:rPr>
                        <a:t>60</a:t>
                      </a:r>
                    </a:p>
                  </a:txBody>
                  <a:tcPr marL="6656" marR="6656" marT="6656" marB="6656" anchor="ctr" horzOverflow="overflow">
                    <a:lnL w="12700">
                      <a:miter lim="400000"/>
                    </a:lnL>
                    <a:lnR w="12700">
                      <a:miter lim="400000"/>
                    </a:lnR>
                    <a:lnT w="12700">
                      <a:miter lim="400000"/>
                    </a:lnT>
                    <a:lnB w="12700">
                      <a:solidFill>
                        <a:srgbClr val="000000"/>
                      </a:solidFill>
                    </a:lnB>
                    <a:solidFill>
                      <a:srgbClr val="FFFFFF"/>
                    </a:solidFill>
                  </a:tcPr>
                </a:tc>
                <a:extLst>
                  <a:ext uri="{0D108BD9-81ED-4DB2-BD59-A6C34878D82A}">
                    <a16:rowId xmlns:a16="http://schemas.microsoft.com/office/drawing/2014/main" val="10006"/>
                  </a:ext>
                </a:extLst>
              </a:tr>
              <a:tr h="153078">
                <a:tc>
                  <a:txBody>
                    <a:bodyPr/>
                    <a:lstStyle/>
                    <a:p>
                      <a:r>
                        <a:rPr sz="800" b="1">
                          <a:latin typeface="Open Sans"/>
                          <a:ea typeface="Open Sans"/>
                          <a:cs typeface="Open Sans"/>
                          <a:sym typeface="Open Sans"/>
                        </a:rPr>
                        <a:t>TOTAL</a:t>
                      </a:r>
                    </a:p>
                  </a:txBody>
                  <a:tcPr marL="6656" marR="6656" marT="6656" marB="6656" anchor="b" horzOverflow="overflow">
                    <a:lnL w="12700">
                      <a:miter lim="400000"/>
                    </a:lnL>
                    <a:lnR w="12700">
                      <a:miter lim="400000"/>
                    </a:lnR>
                    <a:lnT w="12700">
                      <a:solidFill>
                        <a:srgbClr val="000000"/>
                      </a:solidFill>
                    </a:lnT>
                    <a:lnB w="12700">
                      <a:solidFill>
                        <a:srgbClr val="000000"/>
                      </a:solidFill>
                    </a:lnB>
                    <a:noFill/>
                  </a:tcPr>
                </a:tc>
                <a:tc>
                  <a:txBody>
                    <a:bodyPr/>
                    <a:lstStyle/>
                    <a:p>
                      <a:pPr algn="ctr"/>
                      <a:r>
                        <a:rPr sz="800">
                          <a:latin typeface="Open Sans"/>
                          <a:ea typeface="Open Sans"/>
                          <a:cs typeface="Open Sans"/>
                          <a:sym typeface="Open Sans"/>
                        </a:rPr>
                        <a:t>68,117</a:t>
                      </a:r>
                    </a:p>
                  </a:txBody>
                  <a:tcPr marL="6656" marR="6656" marT="6656" marB="6656" anchor="ctr" horzOverflow="overflow">
                    <a:lnL w="12700">
                      <a:miter lim="400000"/>
                    </a:lnL>
                    <a:lnR w="12700">
                      <a:miter lim="400000"/>
                    </a:lnR>
                    <a:lnT w="12700">
                      <a:solidFill>
                        <a:srgbClr val="000000"/>
                      </a:solidFill>
                    </a:lnT>
                    <a:lnB w="12700">
                      <a:solidFill>
                        <a:srgbClr val="000000"/>
                      </a:solidFill>
                    </a:lnB>
                    <a:noFill/>
                  </a:tcPr>
                </a:tc>
                <a:tc>
                  <a:txBody>
                    <a:bodyPr/>
                    <a:lstStyle/>
                    <a:p>
                      <a:pPr algn="ctr"/>
                      <a:r>
                        <a:rPr sz="800">
                          <a:latin typeface="Open Sans"/>
                          <a:ea typeface="Open Sans"/>
                          <a:cs typeface="Open Sans"/>
                          <a:sym typeface="Open Sans"/>
                        </a:rPr>
                        <a:t> </a:t>
                      </a:r>
                    </a:p>
                  </a:txBody>
                  <a:tcPr marL="6656" marR="6656" marT="6656" marB="6656" anchor="ctr" horzOverflow="overflow">
                    <a:lnL w="12700">
                      <a:miter lim="400000"/>
                    </a:lnL>
                    <a:lnR w="12700">
                      <a:miter lim="400000"/>
                    </a:lnR>
                    <a:lnT w="12700">
                      <a:solidFill>
                        <a:srgbClr val="000000"/>
                      </a:solidFill>
                    </a:lnT>
                    <a:lnB w="12700">
                      <a:solidFill>
                        <a:srgbClr val="000000"/>
                      </a:solidFill>
                    </a:lnB>
                    <a:noFill/>
                  </a:tcPr>
                </a:tc>
                <a:tc>
                  <a:txBody>
                    <a:bodyPr/>
                    <a:lstStyle/>
                    <a:p>
                      <a:pPr algn="ctr"/>
                      <a:r>
                        <a:rPr sz="800">
                          <a:latin typeface="Open Sans"/>
                          <a:ea typeface="Open Sans"/>
                          <a:cs typeface="Open Sans"/>
                          <a:sym typeface="Open Sans"/>
                        </a:rPr>
                        <a:t>462</a:t>
                      </a:r>
                    </a:p>
                  </a:txBody>
                  <a:tcPr marL="6656" marR="6656" marT="6656" marB="6656" anchor="ctr" horzOverflow="overflow">
                    <a:lnL w="12700">
                      <a:miter lim="400000"/>
                    </a:lnL>
                    <a:lnR w="12700">
                      <a:miter lim="400000"/>
                    </a:lnR>
                    <a:lnT w="12700">
                      <a:solidFill>
                        <a:srgbClr val="000000"/>
                      </a:solidFill>
                    </a:lnT>
                    <a:lnB w="12700">
                      <a:solidFill>
                        <a:srgbClr val="000000"/>
                      </a:solidFill>
                    </a:lnB>
                    <a:noFill/>
                  </a:tcPr>
                </a:tc>
                <a:tc>
                  <a:txBody>
                    <a:bodyPr/>
                    <a:lstStyle/>
                    <a:p>
                      <a:pPr algn="ctr"/>
                      <a:r>
                        <a:rPr sz="800">
                          <a:latin typeface="Open Sans"/>
                          <a:ea typeface="Open Sans"/>
                          <a:cs typeface="Open Sans"/>
                          <a:sym typeface="Open Sans"/>
                        </a:rPr>
                        <a:t>147</a:t>
                      </a:r>
                    </a:p>
                  </a:txBody>
                  <a:tcPr marL="6656" marR="6656" marT="6656" marB="6656" anchor="ctr" horzOverflow="overflow">
                    <a:lnL w="12700">
                      <a:miter lim="400000"/>
                    </a:lnL>
                    <a:lnR w="12700">
                      <a:miter lim="400000"/>
                    </a:lnR>
                    <a:lnT w="12700">
                      <a:solidFill>
                        <a:srgbClr val="000000"/>
                      </a:solidFill>
                    </a:lnT>
                    <a:lnB w="12700">
                      <a:solidFill>
                        <a:srgbClr val="000000"/>
                      </a:solidFill>
                    </a:lnB>
                    <a:noFill/>
                  </a:tcPr>
                </a:tc>
                <a:tc>
                  <a:txBody>
                    <a:bodyPr/>
                    <a:lstStyle/>
                    <a:p>
                      <a:pPr algn="ctr"/>
                      <a:r>
                        <a:rPr sz="800">
                          <a:latin typeface="Open Sans"/>
                          <a:ea typeface="Open Sans"/>
                          <a:cs typeface="Open Sans"/>
                          <a:sym typeface="Open Sans"/>
                        </a:rPr>
                        <a:t>0.0068</a:t>
                      </a:r>
                    </a:p>
                  </a:txBody>
                  <a:tcPr marL="6656" marR="6656" marT="6656" marB="6656" anchor="ctr" horzOverflow="overflow">
                    <a:lnL w="12700">
                      <a:miter lim="400000"/>
                    </a:lnL>
                    <a:lnR w="12700">
                      <a:miter lim="400000"/>
                    </a:lnR>
                    <a:lnT w="12700">
                      <a:solidFill>
                        <a:srgbClr val="000000"/>
                      </a:solidFill>
                    </a:lnT>
                    <a:lnB w="12700">
                      <a:solidFill>
                        <a:srgbClr val="000000"/>
                      </a:solidFill>
                    </a:lnB>
                    <a:noFill/>
                  </a:tcPr>
                </a:tc>
                <a:tc>
                  <a:txBody>
                    <a:bodyPr/>
                    <a:lstStyle/>
                    <a:p>
                      <a:pPr algn="ctr"/>
                      <a:r>
                        <a:rPr sz="800">
                          <a:latin typeface="Open Sans"/>
                          <a:ea typeface="Open Sans"/>
                          <a:cs typeface="Open Sans"/>
                          <a:sym typeface="Open Sans"/>
                        </a:rPr>
                        <a:t>0.6</a:t>
                      </a:r>
                    </a:p>
                  </a:txBody>
                  <a:tcPr marL="6656" marR="6656" marT="6656" marB="6656" anchor="ctr" horzOverflow="overflow">
                    <a:lnL w="12700">
                      <a:miter lim="400000"/>
                    </a:lnL>
                    <a:lnR w="12700">
                      <a:miter lim="400000"/>
                    </a:lnR>
                    <a:lnT w="12700">
                      <a:solidFill>
                        <a:srgbClr val="000000"/>
                      </a:solidFill>
                    </a:lnT>
                    <a:lnB w="12700">
                      <a:solidFill>
                        <a:srgbClr val="000000"/>
                      </a:solidFill>
                    </a:lnB>
                    <a:noFill/>
                  </a:tcPr>
                </a:tc>
                <a:tc>
                  <a:txBody>
                    <a:bodyPr/>
                    <a:lstStyle/>
                    <a:p>
                      <a:pPr algn="ctr"/>
                      <a:r>
                        <a:rPr sz="800">
                          <a:latin typeface="Open Sans"/>
                          <a:ea typeface="Open Sans"/>
                          <a:cs typeface="Open Sans"/>
                          <a:sym typeface="Open Sans"/>
                        </a:rPr>
                        <a:t>0.5</a:t>
                      </a:r>
                    </a:p>
                  </a:txBody>
                  <a:tcPr marL="6656" marR="6656" marT="6656" marB="6656" anchor="ctr" horzOverflow="overflow">
                    <a:lnL w="12700">
                      <a:miter lim="400000"/>
                    </a:lnL>
                    <a:lnR w="12700">
                      <a:miter lim="400000"/>
                    </a:lnR>
                    <a:lnT w="12700">
                      <a:solidFill>
                        <a:srgbClr val="000000"/>
                      </a:solidFill>
                    </a:lnT>
                    <a:lnB w="12700">
                      <a:solidFill>
                        <a:srgbClr val="000000"/>
                      </a:solidFill>
                    </a:lnB>
                    <a:noFill/>
                  </a:tcPr>
                </a:tc>
                <a:tc>
                  <a:txBody>
                    <a:bodyPr/>
                    <a:lstStyle/>
                    <a:p>
                      <a:pPr algn="ctr"/>
                      <a:r>
                        <a:rPr sz="800">
                          <a:latin typeface="Open Sans"/>
                          <a:ea typeface="Open Sans"/>
                          <a:cs typeface="Open Sans"/>
                          <a:sym typeface="Open Sans"/>
                        </a:rPr>
                        <a:t> </a:t>
                      </a:r>
                    </a:p>
                  </a:txBody>
                  <a:tcPr marL="6656" marR="6656" marT="6656" marB="6656" anchor="ctr" horzOverflow="overflow">
                    <a:lnL w="12700">
                      <a:miter lim="400000"/>
                    </a:lnL>
                    <a:lnR w="12700">
                      <a:miter lim="400000"/>
                    </a:lnR>
                    <a:lnT w="12700">
                      <a:solidFill>
                        <a:srgbClr val="000000"/>
                      </a:solidFill>
                    </a:lnT>
                    <a:lnB w="12700">
                      <a:solidFill>
                        <a:srgbClr val="000000"/>
                      </a:solidFill>
                    </a:lnB>
                    <a:noFill/>
                  </a:tcPr>
                </a:tc>
                <a:tc>
                  <a:txBody>
                    <a:bodyPr/>
                    <a:lstStyle/>
                    <a:p>
                      <a:pPr algn="ctr"/>
                      <a:r>
                        <a:rPr sz="800">
                          <a:latin typeface="Open Sans"/>
                          <a:ea typeface="Open Sans"/>
                          <a:cs typeface="Open Sans"/>
                          <a:sym typeface="Open Sans"/>
                        </a:rPr>
                        <a:t>0.4</a:t>
                      </a:r>
                    </a:p>
                  </a:txBody>
                  <a:tcPr marL="6656" marR="6656" marT="6656" marB="6656" anchor="ctr" horzOverflow="overflow">
                    <a:lnL w="12700">
                      <a:miter lim="400000"/>
                    </a:lnL>
                    <a:lnR w="12700">
                      <a:miter lim="400000"/>
                    </a:lnR>
                    <a:lnT w="12700">
                      <a:solidFill>
                        <a:srgbClr val="000000"/>
                      </a:solidFill>
                    </a:lnT>
                    <a:lnB w="12700">
                      <a:solidFill>
                        <a:srgbClr val="000000"/>
                      </a:solidFill>
                    </a:lnB>
                    <a:noFill/>
                  </a:tcPr>
                </a:tc>
                <a:tc>
                  <a:txBody>
                    <a:bodyPr/>
                    <a:lstStyle/>
                    <a:p>
                      <a:pPr algn="ctr"/>
                      <a:r>
                        <a:rPr sz="800">
                          <a:latin typeface="Open Sans"/>
                          <a:ea typeface="Open Sans"/>
                          <a:cs typeface="Open Sans"/>
                          <a:sym typeface="Open Sans"/>
                        </a:rPr>
                        <a:t> </a:t>
                      </a:r>
                    </a:p>
                  </a:txBody>
                  <a:tcPr marL="6656" marR="6656" marT="6656" marB="6656" anchor="ctr" horzOverflow="overflow">
                    <a:lnL w="12700">
                      <a:miter lim="400000"/>
                    </a:lnL>
                    <a:lnR w="12700">
                      <a:miter lim="400000"/>
                    </a:lnR>
                    <a:lnT w="12700">
                      <a:solidFill>
                        <a:srgbClr val="000000"/>
                      </a:solidFill>
                    </a:lnT>
                    <a:lnB w="12700">
                      <a:solidFill>
                        <a:srgbClr val="000000"/>
                      </a:solidFill>
                    </a:lnB>
                    <a:noFill/>
                  </a:tcPr>
                </a:tc>
                <a:tc>
                  <a:txBody>
                    <a:bodyPr/>
                    <a:lstStyle/>
                    <a:p>
                      <a:pPr algn="ctr"/>
                      <a:r>
                        <a:rPr sz="800">
                          <a:latin typeface="Open Sans"/>
                          <a:ea typeface="Open Sans"/>
                          <a:cs typeface="Open Sans"/>
                          <a:sym typeface="Open Sans"/>
                        </a:rPr>
                        <a:t> </a:t>
                      </a:r>
                    </a:p>
                  </a:txBody>
                  <a:tcPr marL="6656" marR="6656" marT="6656" marB="6656" anchor="ctr" horzOverflow="overflow">
                    <a:lnL w="12700">
                      <a:miter lim="400000"/>
                    </a:lnL>
                    <a:lnR w="12700">
                      <a:miter lim="400000"/>
                    </a:lnR>
                    <a:lnT w="12700">
                      <a:solidFill>
                        <a:srgbClr val="000000"/>
                      </a:solidFill>
                    </a:lnT>
                    <a:lnB w="12700">
                      <a:solidFill>
                        <a:srgbClr val="000000"/>
                      </a:solidFill>
                    </a:lnB>
                    <a:noFill/>
                  </a:tcPr>
                </a:tc>
                <a:tc>
                  <a:txBody>
                    <a:bodyPr/>
                    <a:lstStyle/>
                    <a:p>
                      <a:pPr algn="ctr"/>
                      <a:r>
                        <a:rPr sz="800">
                          <a:latin typeface="Open Sans"/>
                          <a:ea typeface="Open Sans"/>
                          <a:cs typeface="Open Sans"/>
                          <a:sym typeface="Open Sans"/>
                        </a:rPr>
                        <a:t>8,317</a:t>
                      </a:r>
                    </a:p>
                  </a:txBody>
                  <a:tcPr marL="6656" marR="6656" marT="6656" marB="6656" anchor="ctr" horzOverflow="overflow">
                    <a:lnL w="12700">
                      <a:miter lim="400000"/>
                    </a:lnL>
                    <a:lnR w="12700">
                      <a:miter lim="400000"/>
                    </a:lnR>
                    <a:lnT w="12700">
                      <a:solidFill>
                        <a:srgbClr val="000000"/>
                      </a:solidFill>
                    </a:lnT>
                    <a:lnB w="12700">
                      <a:solidFill>
                        <a:srgbClr val="000000"/>
                      </a:solidFill>
                    </a:lnB>
                    <a:noFill/>
                  </a:tcPr>
                </a:tc>
                <a:tc>
                  <a:txBody>
                    <a:bodyPr/>
                    <a:lstStyle/>
                    <a:p>
                      <a:pPr algn="ctr"/>
                      <a:r>
                        <a:rPr sz="800" dirty="0">
                          <a:latin typeface="Open Sans"/>
                          <a:ea typeface="Open Sans"/>
                          <a:cs typeface="Open Sans"/>
                          <a:sym typeface="Open Sans"/>
                        </a:rPr>
                        <a:t> </a:t>
                      </a:r>
                    </a:p>
                  </a:txBody>
                  <a:tcPr marL="6656" marR="6656" marT="6656" marB="6656" anchor="ctr" horzOverflow="overflow">
                    <a:lnL w="12700">
                      <a:miter lim="400000"/>
                    </a:lnL>
                    <a:lnR w="12700">
                      <a:miter lim="400000"/>
                    </a:lnR>
                    <a:lnT w="12700">
                      <a:solidFill>
                        <a:srgbClr val="000000"/>
                      </a:solidFill>
                    </a:lnT>
                    <a:lnB w="12700">
                      <a:solidFill>
                        <a:srgbClr val="000000"/>
                      </a:solidFill>
                    </a:lnB>
                    <a:noFill/>
                  </a:tcPr>
                </a:tc>
                <a:tc>
                  <a:txBody>
                    <a:bodyPr/>
                    <a:lstStyle/>
                    <a:p>
                      <a:pPr algn="ctr"/>
                      <a:r>
                        <a:rPr sz="800">
                          <a:latin typeface="Open Sans"/>
                          <a:ea typeface="Open Sans"/>
                          <a:cs typeface="Open Sans"/>
                          <a:sym typeface="Open Sans"/>
                        </a:rPr>
                        <a:t> </a:t>
                      </a:r>
                    </a:p>
                  </a:txBody>
                  <a:tcPr marL="6656" marR="6656" marT="6656" marB="6656" anchor="ctr" horzOverflow="overflow">
                    <a:lnL w="12700">
                      <a:miter lim="400000"/>
                    </a:lnL>
                    <a:lnR w="12700">
                      <a:miter lim="400000"/>
                    </a:lnR>
                    <a:lnT w="12700">
                      <a:solidFill>
                        <a:srgbClr val="000000"/>
                      </a:solidFill>
                    </a:lnT>
                    <a:lnB w="12700">
                      <a:solidFill>
                        <a:srgbClr val="000000"/>
                      </a:solidFill>
                    </a:lnB>
                    <a:noFill/>
                  </a:tcPr>
                </a:tc>
                <a:tc gridSpan="2">
                  <a:txBody>
                    <a:bodyPr/>
                    <a:lstStyle/>
                    <a:p>
                      <a:pPr algn="ctr"/>
                      <a:r>
                        <a:rPr sz="800">
                          <a:latin typeface="Open Sans"/>
                          <a:ea typeface="Open Sans"/>
                          <a:cs typeface="Open Sans"/>
                          <a:sym typeface="Open Sans"/>
                        </a:rPr>
                        <a:t> </a:t>
                      </a:r>
                    </a:p>
                  </a:txBody>
                  <a:tcPr marL="6656" marR="6656" marT="6656" marB="6656" anchor="ctr" horzOverflow="overflow">
                    <a:lnL w="12700">
                      <a:miter lim="400000"/>
                    </a:lnL>
                    <a:lnR w="12700">
                      <a:miter lim="400000"/>
                    </a:lnR>
                    <a:lnT w="12700">
                      <a:solidFill>
                        <a:srgbClr val="000000"/>
                      </a:solidFill>
                    </a:lnT>
                    <a:lnB w="12700">
                      <a:solidFill>
                        <a:srgbClr val="000000"/>
                      </a:solidFill>
                    </a:lnB>
                    <a:noFill/>
                  </a:tcPr>
                </a:tc>
                <a:tc hMerge="1">
                  <a:txBody>
                    <a:bodyPr/>
                    <a:lstStyle/>
                    <a:p>
                      <a:endParaRPr lang="en-US"/>
                    </a:p>
                  </a:txBody>
                  <a:tcPr/>
                </a:tc>
                <a:tc>
                  <a:txBody>
                    <a:bodyPr/>
                    <a:lstStyle/>
                    <a:p>
                      <a:pPr algn="ctr"/>
                      <a:r>
                        <a:rPr sz="800" dirty="0">
                          <a:latin typeface="Open Sans"/>
                          <a:ea typeface="Open Sans"/>
                          <a:cs typeface="Open Sans"/>
                          <a:sym typeface="Open Sans"/>
                        </a:rPr>
                        <a:t> </a:t>
                      </a:r>
                    </a:p>
                  </a:txBody>
                  <a:tcPr marL="6656" marR="6656" marT="6656" marB="6656" anchor="ctr" horzOverflow="overflow">
                    <a:lnL w="12700">
                      <a:miter lim="400000"/>
                    </a:lnL>
                    <a:lnR w="12700">
                      <a:miter lim="400000"/>
                    </a:lnR>
                    <a:lnT w="12700">
                      <a:solidFill>
                        <a:srgbClr val="000000"/>
                      </a:solidFill>
                    </a:lnT>
                    <a:lnB w="12700">
                      <a:solidFill>
                        <a:srgbClr val="000000"/>
                      </a:solidFill>
                    </a:lnB>
                    <a:noFill/>
                  </a:tcPr>
                </a:tc>
                <a:extLst>
                  <a:ext uri="{0D108BD9-81ED-4DB2-BD59-A6C34878D82A}">
                    <a16:rowId xmlns:a16="http://schemas.microsoft.com/office/drawing/2014/main" val="10007"/>
                  </a:ext>
                </a:extLst>
              </a:tr>
            </a:tbl>
          </a:graphicData>
        </a:graphic>
      </p:graphicFrame>
      <p:graphicFrame>
        <p:nvGraphicFramePr>
          <p:cNvPr id="968" name="Table 968"/>
          <p:cNvGraphicFramePr/>
          <p:nvPr>
            <p:extLst>
              <p:ext uri="{D42A27DB-BD31-4B8C-83A1-F6EECF244321}">
                <p14:modId xmlns:p14="http://schemas.microsoft.com/office/powerpoint/2010/main" val="1498377584"/>
              </p:ext>
            </p:extLst>
          </p:nvPr>
        </p:nvGraphicFramePr>
        <p:xfrm>
          <a:off x="5892800" y="785285"/>
          <a:ext cx="5825318" cy="3923458"/>
        </p:xfrm>
        <a:graphic>
          <a:graphicData uri="http://schemas.openxmlformats.org/drawingml/2006/table">
            <a:tbl>
              <a:tblPr/>
              <a:tblGrid>
                <a:gridCol w="1831796">
                  <a:extLst>
                    <a:ext uri="{9D8B030D-6E8A-4147-A177-3AD203B41FA5}">
                      <a16:colId xmlns:a16="http://schemas.microsoft.com/office/drawing/2014/main" val="20000"/>
                    </a:ext>
                  </a:extLst>
                </a:gridCol>
                <a:gridCol w="1331174">
                  <a:extLst>
                    <a:ext uri="{9D8B030D-6E8A-4147-A177-3AD203B41FA5}">
                      <a16:colId xmlns:a16="http://schemas.microsoft.com/office/drawing/2014/main" val="20001"/>
                    </a:ext>
                  </a:extLst>
                </a:gridCol>
                <a:gridCol w="1331174">
                  <a:extLst>
                    <a:ext uri="{9D8B030D-6E8A-4147-A177-3AD203B41FA5}">
                      <a16:colId xmlns:a16="http://schemas.microsoft.com/office/drawing/2014/main" val="20002"/>
                    </a:ext>
                  </a:extLst>
                </a:gridCol>
                <a:gridCol w="1331174">
                  <a:extLst>
                    <a:ext uri="{9D8B030D-6E8A-4147-A177-3AD203B41FA5}">
                      <a16:colId xmlns:a16="http://schemas.microsoft.com/office/drawing/2014/main" val="20003"/>
                    </a:ext>
                  </a:extLst>
                </a:gridCol>
              </a:tblGrid>
              <a:tr h="246551">
                <a:tc gridSpan="4">
                  <a:txBody>
                    <a:bodyPr/>
                    <a:lstStyle/>
                    <a:p>
                      <a:r>
                        <a:rPr lang="es-ES" sz="800" b="1" dirty="0">
                          <a:latin typeface="Open Sans"/>
                          <a:ea typeface="Open Sans"/>
                          <a:cs typeface="Open Sans"/>
                          <a:sym typeface="Open Sans"/>
                        </a:rPr>
                        <a:t>Parámetros</a:t>
                      </a:r>
                      <a:r>
                        <a:rPr lang="es-ES" sz="800" b="1" baseline="0" dirty="0">
                          <a:latin typeface="Open Sans"/>
                          <a:ea typeface="Open Sans"/>
                          <a:cs typeface="Open Sans"/>
                          <a:sym typeface="Open Sans"/>
                        </a:rPr>
                        <a:t> del Sistema de Climatización</a:t>
                      </a:r>
                      <a:endParaRPr sz="800" b="1" dirty="0">
                        <a:latin typeface="Open Sans"/>
                        <a:ea typeface="Open Sans"/>
                        <a:cs typeface="Open Sans"/>
                        <a:sym typeface="Open Sans"/>
                      </a:endParaRPr>
                    </a:p>
                  </a:txBody>
                  <a:tcPr marL="0" marR="0" marT="0" marB="0" anchor="ctr" horzOverflow="overflow">
                    <a:lnL w="12700">
                      <a:miter lim="400000"/>
                    </a:lnL>
                    <a:lnR w="12700">
                      <a:miter lim="400000"/>
                    </a:lnR>
                    <a:lnT w="12700">
                      <a:solidFill>
                        <a:srgbClr val="000000"/>
                      </a:solidFill>
                    </a:lnT>
                    <a:lnB w="12700">
                      <a:solidFill>
                        <a:srgbClr val="000000"/>
                      </a:solid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7679">
                <a:tc>
                  <a:txBody>
                    <a:bodyPr/>
                    <a:lstStyle/>
                    <a:p>
                      <a:r>
                        <a:rPr sz="800" dirty="0" err="1">
                          <a:latin typeface="Open Sans"/>
                          <a:ea typeface="Open Sans"/>
                          <a:cs typeface="Open Sans"/>
                          <a:sym typeface="Open Sans"/>
                        </a:rPr>
                        <a:t>Descrip</a:t>
                      </a:r>
                      <a:r>
                        <a:rPr lang="es-ES" sz="800" dirty="0" err="1">
                          <a:latin typeface="Open Sans"/>
                          <a:ea typeface="Open Sans"/>
                          <a:cs typeface="Open Sans"/>
                          <a:sym typeface="Open Sans"/>
                        </a:rPr>
                        <a:t>ció</a:t>
                      </a:r>
                      <a:r>
                        <a:rPr sz="800" dirty="0">
                          <a:latin typeface="Open Sans"/>
                          <a:ea typeface="Open Sans"/>
                          <a:cs typeface="Open Sans"/>
                          <a:sym typeface="Open Sans"/>
                        </a:rPr>
                        <a:t>n</a:t>
                      </a:r>
                      <a:r>
                        <a:rPr lang="es-ES" sz="800" dirty="0">
                          <a:latin typeface="Open Sans"/>
                          <a:ea typeface="Open Sans"/>
                          <a:cs typeface="Open Sans"/>
                          <a:sym typeface="Open Sans"/>
                        </a:rPr>
                        <a:t> del sistema</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solidFill>
                        <a:srgbClr val="000000"/>
                      </a:solidFill>
                    </a:lnT>
                    <a:lnB w="12700">
                      <a:miter lim="400000"/>
                    </a:lnB>
                    <a:solidFill>
                      <a:srgbClr val="FFFFFF"/>
                    </a:solidFill>
                  </a:tcPr>
                </a:tc>
                <a:tc>
                  <a:txBody>
                    <a:bodyPr/>
                    <a:lstStyle/>
                    <a:p>
                      <a:pPr algn="ctr"/>
                      <a:r>
                        <a:rPr lang="es-ES" sz="800" dirty="0">
                          <a:latin typeface="Open Sans"/>
                          <a:ea typeface="Open Sans"/>
                          <a:cs typeface="Open Sans"/>
                          <a:sym typeface="Open Sans"/>
                        </a:rPr>
                        <a:t>Cajas </a:t>
                      </a:r>
                      <a:r>
                        <a:rPr sz="800" dirty="0">
                          <a:latin typeface="Open Sans"/>
                          <a:ea typeface="Open Sans"/>
                          <a:cs typeface="Open Sans"/>
                          <a:sym typeface="Open Sans"/>
                        </a:rPr>
                        <a:t>VAV </a:t>
                      </a:r>
                      <a:r>
                        <a:rPr lang="es-ES" sz="800" dirty="0">
                          <a:latin typeface="Open Sans"/>
                          <a:ea typeface="Open Sans"/>
                          <a:cs typeface="Open Sans"/>
                          <a:sym typeface="Open Sans"/>
                        </a:rPr>
                        <a:t>con ventilador</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solidFill>
                        <a:srgbClr val="000000"/>
                      </a:solidFill>
                    </a:lnT>
                    <a:lnB w="12700">
                      <a:miter lim="400000"/>
                    </a:lnB>
                    <a:no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solidFill>
                        <a:srgbClr val="000000"/>
                      </a:solidFill>
                    </a:lnT>
                    <a:lnB w="12700">
                      <a:miter lim="400000"/>
                    </a:lnB>
                    <a:solidFill>
                      <a:srgbClr val="FFFFFF"/>
                    </a:solid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solidFill>
                        <a:srgbClr val="000000"/>
                      </a:solidFill>
                    </a:lnT>
                    <a:lnB w="12700">
                      <a:miter lim="400000"/>
                    </a:lnB>
                    <a:solidFill>
                      <a:srgbClr val="FFFFFF"/>
                    </a:solidFill>
                  </a:tcPr>
                </a:tc>
                <a:extLst>
                  <a:ext uri="{0D108BD9-81ED-4DB2-BD59-A6C34878D82A}">
                    <a16:rowId xmlns:a16="http://schemas.microsoft.com/office/drawing/2014/main" val="10001"/>
                  </a:ext>
                </a:extLst>
              </a:tr>
              <a:tr h="187679">
                <a:tc>
                  <a:txBody>
                    <a:bodyPr/>
                    <a:lstStyle/>
                    <a:p>
                      <a:r>
                        <a:rPr lang="es-ES" sz="800" dirty="0">
                          <a:latin typeface="Open Sans"/>
                          <a:ea typeface="Open Sans"/>
                          <a:cs typeface="Open Sans"/>
                          <a:sym typeface="Open Sans"/>
                        </a:rPr>
                        <a:t>Presión Estática Total</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lang="es-ES" sz="800" dirty="0">
                          <a:latin typeface="Open Sans"/>
                          <a:ea typeface="Open Sans"/>
                          <a:cs typeface="Open Sans"/>
                          <a:sym typeface="Open Sans"/>
                        </a:rPr>
                        <a:t>Impulsión</a:t>
                      </a:r>
                      <a:r>
                        <a:rPr sz="800" dirty="0">
                          <a:latin typeface="Open Sans"/>
                          <a:ea typeface="Open Sans"/>
                          <a:cs typeface="Open Sans"/>
                          <a:sym typeface="Open Sans"/>
                        </a:rPr>
                        <a:t>/Ex</a:t>
                      </a:r>
                      <a:r>
                        <a:rPr lang="es-ES" sz="800" dirty="0">
                          <a:latin typeface="Open Sans"/>
                          <a:ea typeface="Open Sans"/>
                          <a:cs typeface="Open Sans"/>
                          <a:sym typeface="Open Sans"/>
                        </a:rPr>
                        <a:t>tracción</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noFill/>
                  </a:tcPr>
                </a:tc>
                <a:tc>
                  <a:txBody>
                    <a:bodyPr/>
                    <a:lstStyle/>
                    <a:p>
                      <a:pPr algn="ctr"/>
                      <a:r>
                        <a:rPr sz="800">
                          <a:latin typeface="Open Sans"/>
                          <a:ea typeface="Open Sans"/>
                          <a:cs typeface="Open Sans"/>
                          <a:sym typeface="Open Sans"/>
                        </a:rPr>
                        <a:t>in</a:t>
                      </a: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4" / 1"</a:t>
                      </a:r>
                    </a:p>
                  </a:txBody>
                  <a:tcPr marL="9525" marR="9525" marT="9525" marB="9525"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2"/>
                  </a:ext>
                </a:extLst>
              </a:tr>
              <a:tr h="208433">
                <a:tc>
                  <a:txBody>
                    <a:bodyPr/>
                    <a:lstStyle/>
                    <a:p>
                      <a:r>
                        <a:rPr lang="es-ES" sz="800" baseline="0" dirty="0">
                          <a:solidFill>
                            <a:schemeClr val="tx1"/>
                          </a:solidFill>
                          <a:latin typeface="Open Sans"/>
                          <a:ea typeface="Open Sans"/>
                          <a:cs typeface="Open Sans"/>
                          <a:sym typeface="Open Sans"/>
                        </a:rPr>
                        <a:t>Velocidad mín. funcionamiento ventilador</a:t>
                      </a:r>
                      <a:endParaRPr sz="800" dirty="0">
                        <a:solidFill>
                          <a:schemeClr val="tx1"/>
                        </a:solidFill>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miter lim="400000"/>
                    </a:lnT>
                    <a:lnB w="12700">
                      <a:miter lim="400000"/>
                    </a:lnB>
                    <a:no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10%</a:t>
                      </a:r>
                    </a:p>
                  </a:txBody>
                  <a:tcPr marL="9525" marR="9525" marT="9525" marB="9525"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3"/>
                  </a:ext>
                </a:extLst>
              </a:tr>
              <a:tr h="187679">
                <a:tc>
                  <a:txBody>
                    <a:bodyPr/>
                    <a:lstStyle/>
                    <a:p>
                      <a:r>
                        <a:rPr lang="es-ES" sz="800" dirty="0">
                          <a:latin typeface="Open Sans"/>
                          <a:ea typeface="Open Sans"/>
                          <a:cs typeface="Open Sans"/>
                          <a:sym typeface="Open Sans"/>
                        </a:rPr>
                        <a:t>Caudal de aire del ventilador</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miter lim="400000"/>
                    </a:lnT>
                    <a:lnB w="12700">
                      <a:miter lim="400000"/>
                    </a:lnB>
                    <a:noFill/>
                  </a:tcPr>
                </a:tc>
                <a:tc>
                  <a:txBody>
                    <a:bodyPr/>
                    <a:lstStyle/>
                    <a:p>
                      <a:pPr algn="ctr"/>
                      <a:r>
                        <a:rPr sz="800">
                          <a:latin typeface="Open Sans"/>
                          <a:ea typeface="Open Sans"/>
                          <a:cs typeface="Open Sans"/>
                          <a:sym typeface="Open Sans"/>
                        </a:rPr>
                        <a:t>cfm</a:t>
                      </a: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8,317</a:t>
                      </a:r>
                    </a:p>
                  </a:txBody>
                  <a:tcPr marL="9525" marR="9525" marT="9525" marB="9525"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4"/>
                  </a:ext>
                </a:extLst>
              </a:tr>
              <a:tr h="187679">
                <a:tc>
                  <a:txBody>
                    <a:bodyPr/>
                    <a:lstStyle/>
                    <a:p>
                      <a:r>
                        <a:rPr lang="es-ES" sz="800" dirty="0">
                          <a:latin typeface="Open Sans"/>
                          <a:ea typeface="Open Sans"/>
                          <a:cs typeface="Open Sans"/>
                          <a:sym typeface="Open Sans"/>
                        </a:rPr>
                        <a:t>Caudal Total de Aire </a:t>
                      </a:r>
                      <a:r>
                        <a:rPr sz="800" dirty="0">
                          <a:latin typeface="Open Sans"/>
                          <a:ea typeface="Open Sans"/>
                          <a:cs typeface="Open Sans"/>
                          <a:sym typeface="Open Sans"/>
                        </a:rPr>
                        <a:t>(Exist</a:t>
                      </a:r>
                      <a:r>
                        <a:rPr lang="es-ES" sz="800" dirty="0">
                          <a:latin typeface="Open Sans"/>
                          <a:ea typeface="Open Sans"/>
                          <a:cs typeface="Open Sans"/>
                          <a:sym typeface="Open Sans"/>
                        </a:rPr>
                        <a:t>ente</a:t>
                      </a:r>
                      <a:r>
                        <a:rPr sz="800" dirty="0">
                          <a:latin typeface="Open Sans"/>
                          <a:ea typeface="Open Sans"/>
                          <a:cs typeface="Open Sans"/>
                          <a:sym typeface="Open Sans"/>
                        </a:rPr>
                        <a:t>)</a:t>
                      </a: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miter lim="400000"/>
                    </a:lnT>
                    <a:lnB w="12700">
                      <a:miter lim="400000"/>
                    </a:lnB>
                    <a:noFill/>
                  </a:tcPr>
                </a:tc>
                <a:tc>
                  <a:txBody>
                    <a:bodyPr/>
                    <a:lstStyle/>
                    <a:p>
                      <a:pPr algn="ctr"/>
                      <a:r>
                        <a:rPr sz="800" dirty="0">
                          <a:latin typeface="Open Sans"/>
                          <a:ea typeface="Open Sans"/>
                          <a:cs typeface="Open Sans"/>
                          <a:sym typeface="Open Sans"/>
                        </a:rPr>
                        <a:t>cfm</a:t>
                      </a: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72,861</a:t>
                      </a:r>
                    </a:p>
                  </a:txBody>
                  <a:tcPr marL="9525" marR="9525" marT="9525" marB="9525"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5"/>
                  </a:ext>
                </a:extLst>
              </a:tr>
              <a:tr h="246551">
                <a:tc>
                  <a:txBody>
                    <a:bodyPr/>
                    <a:lstStyle/>
                    <a:p>
                      <a:r>
                        <a:rPr lang="es-ES" sz="800" dirty="0">
                          <a:latin typeface="Open Sans"/>
                          <a:ea typeface="Open Sans"/>
                          <a:cs typeface="Open Sans"/>
                          <a:sym typeface="Open Sans"/>
                        </a:rPr>
                        <a:t>Caudal Total de Aire </a:t>
                      </a:r>
                      <a:r>
                        <a:rPr sz="800" dirty="0">
                          <a:latin typeface="Open Sans"/>
                          <a:ea typeface="Open Sans"/>
                          <a:cs typeface="Open Sans"/>
                          <a:sym typeface="Open Sans"/>
                        </a:rPr>
                        <a:t>(ASHRAE 90.1-2016)</a:t>
                      </a: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miter lim="400000"/>
                    </a:lnT>
                    <a:lnB w="12700">
                      <a:miter lim="400000"/>
                    </a:lnB>
                    <a:noFill/>
                  </a:tcPr>
                </a:tc>
                <a:tc>
                  <a:txBody>
                    <a:bodyPr/>
                    <a:lstStyle/>
                    <a:p>
                      <a:pPr algn="ctr"/>
                      <a:r>
                        <a:rPr sz="800">
                          <a:latin typeface="Open Sans"/>
                          <a:ea typeface="Open Sans"/>
                          <a:cs typeface="Open Sans"/>
                          <a:sym typeface="Open Sans"/>
                        </a:rPr>
                        <a:t>cfm</a:t>
                      </a: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54,061</a:t>
                      </a:r>
                    </a:p>
                  </a:txBody>
                  <a:tcPr marL="9525" marR="9525" marT="9525" marB="9525"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6"/>
                  </a:ext>
                </a:extLst>
              </a:tr>
              <a:tr h="187679">
                <a:tc>
                  <a:txBody>
                    <a:bodyPr/>
                    <a:lstStyle/>
                    <a:p>
                      <a:r>
                        <a:rPr lang="es-ES" sz="800" dirty="0">
                          <a:latin typeface="Open Sans"/>
                          <a:ea typeface="Open Sans"/>
                          <a:cs typeface="Open Sans"/>
                          <a:sym typeface="Open Sans"/>
                        </a:rPr>
                        <a:t>Demanda Controlada de Ventilación</a:t>
                      </a:r>
                      <a:endParaRPr sz="800" dirty="0">
                        <a:latin typeface="Open Sans"/>
                        <a:ea typeface="Open Sans"/>
                        <a:cs typeface="Open Sans"/>
                        <a:sym typeface="Open Sans"/>
                      </a:endParaRPr>
                    </a:p>
                  </a:txBody>
                  <a:tcPr marL="9525" marR="9525" marT="9525" marB="9525" anchor="b" horzOverflow="overflow">
                    <a:lnL w="12700">
                      <a:miter lim="400000"/>
                    </a:lnL>
                    <a:lnR w="12700">
                      <a:miter lim="400000"/>
                    </a:lnR>
                    <a:lnT w="12700">
                      <a:miter lim="400000"/>
                    </a:lnT>
                    <a:lnB w="12700">
                      <a:miter lim="400000"/>
                    </a:lnB>
                    <a:solidFill>
                      <a:srgbClr val="FFFFFF"/>
                    </a:solidFill>
                  </a:tcPr>
                </a:tc>
                <a:tc>
                  <a:txBody>
                    <a:bodyPr/>
                    <a:lstStyle/>
                    <a:p>
                      <a:pPr algn="ctr"/>
                      <a:r>
                        <a:rPr sz="800" dirty="0">
                          <a:latin typeface="Open Sans"/>
                          <a:ea typeface="Open Sans"/>
                          <a:cs typeface="Open Sans"/>
                          <a:sym typeface="Open Sans"/>
                        </a:rPr>
                        <a:t>No</a:t>
                      </a:r>
                    </a:p>
                  </a:txBody>
                  <a:tcPr marL="9525" marR="9525" marT="9525" marB="9525" anchor="ctr" horzOverflow="overflow">
                    <a:lnL w="12700">
                      <a:miter lim="400000"/>
                    </a:lnL>
                    <a:lnR w="12700">
                      <a:miter lim="400000"/>
                    </a:lnR>
                    <a:lnT w="12700">
                      <a:miter lim="400000"/>
                    </a:lnT>
                    <a:lnB w="12700">
                      <a:miter lim="400000"/>
                    </a:lnB>
                    <a:no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7"/>
                  </a:ext>
                </a:extLst>
              </a:tr>
              <a:tr h="187679">
                <a:tc>
                  <a:txBody>
                    <a:bodyPr/>
                    <a:lstStyle/>
                    <a:p>
                      <a:r>
                        <a:rPr lang="es-ES" sz="800" dirty="0">
                          <a:latin typeface="Open Sans"/>
                          <a:ea typeface="Open Sans"/>
                          <a:cs typeface="Open Sans"/>
                          <a:sym typeface="Open Sans"/>
                        </a:rPr>
                        <a:t>Economizador Lado Aire</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dirty="0">
                          <a:latin typeface="Open Sans"/>
                          <a:ea typeface="Open Sans"/>
                          <a:cs typeface="Open Sans"/>
                          <a:sym typeface="Open Sans"/>
                        </a:rPr>
                        <a:t>Limit</a:t>
                      </a:r>
                      <a:r>
                        <a:rPr lang="es-ES" sz="800" dirty="0">
                          <a:latin typeface="Open Sans"/>
                          <a:ea typeface="Open Sans"/>
                          <a:cs typeface="Open Sans"/>
                          <a:sym typeface="Open Sans"/>
                        </a:rPr>
                        <a:t>e Superior </a:t>
                      </a:r>
                      <a:r>
                        <a:rPr lang="es-ES" sz="800" dirty="0" err="1">
                          <a:latin typeface="Open Sans"/>
                          <a:ea typeface="Open Sans"/>
                          <a:cs typeface="Open Sans"/>
                          <a:sym typeface="Open Sans"/>
                        </a:rPr>
                        <a:t>Temp</a:t>
                      </a:r>
                      <a:r>
                        <a:rPr lang="es-ES" sz="800" dirty="0">
                          <a:latin typeface="Open Sans"/>
                          <a:ea typeface="Open Sans"/>
                          <a:cs typeface="Open Sans"/>
                          <a:sym typeface="Open Sans"/>
                        </a:rPr>
                        <a:t> bs</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noFill/>
                  </a:tcPr>
                </a:tc>
                <a:tc>
                  <a:txBody>
                    <a:bodyPr/>
                    <a:lstStyle/>
                    <a:p>
                      <a:pPr algn="ctr"/>
                      <a:r>
                        <a:rPr sz="800">
                          <a:latin typeface="Open Sans"/>
                          <a:ea typeface="Open Sans"/>
                          <a:cs typeface="Open Sans"/>
                          <a:sym typeface="Open Sans"/>
                        </a:rPr>
                        <a:t>ºF</a:t>
                      </a: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65ºF</a:t>
                      </a:r>
                    </a:p>
                  </a:txBody>
                  <a:tcPr marL="9525" marR="9525" marT="9525" marB="9525"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8"/>
                  </a:ext>
                </a:extLst>
              </a:tr>
              <a:tr h="187679">
                <a:tc>
                  <a:txBody>
                    <a:bodyPr/>
                    <a:lstStyle/>
                    <a:p>
                      <a:r>
                        <a:rPr lang="es-ES" sz="800" dirty="0">
                          <a:latin typeface="Open Sans"/>
                          <a:ea typeface="Open Sans"/>
                          <a:cs typeface="Open Sans"/>
                          <a:sym typeface="Open Sans"/>
                        </a:rPr>
                        <a:t>Recuperación de calor Lado Aire</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dirty="0">
                          <a:latin typeface="Open Sans"/>
                          <a:ea typeface="Open Sans"/>
                          <a:cs typeface="Open Sans"/>
                          <a:sym typeface="Open Sans"/>
                        </a:rPr>
                        <a:t>Sensible Eff / Latent</a:t>
                      </a:r>
                      <a:r>
                        <a:rPr lang="es-ES" sz="800" dirty="0">
                          <a:latin typeface="Open Sans"/>
                          <a:ea typeface="Open Sans"/>
                          <a:cs typeface="Open Sans"/>
                          <a:sym typeface="Open Sans"/>
                        </a:rPr>
                        <a:t>e</a:t>
                      </a:r>
                      <a:r>
                        <a:rPr sz="800" dirty="0">
                          <a:latin typeface="Open Sans"/>
                          <a:ea typeface="Open Sans"/>
                          <a:cs typeface="Open Sans"/>
                          <a:sym typeface="Open Sans"/>
                        </a:rPr>
                        <a:t> Eff</a:t>
                      </a:r>
                    </a:p>
                  </a:txBody>
                  <a:tcPr marL="9525" marR="9525" marT="9525" marB="9525" anchor="ctr" horzOverflow="overflow">
                    <a:lnL w="12700">
                      <a:miter lim="400000"/>
                    </a:lnL>
                    <a:lnR w="12700">
                      <a:miter lim="400000"/>
                    </a:lnR>
                    <a:lnT w="12700">
                      <a:miter lim="400000"/>
                    </a:lnT>
                    <a:lnB w="12700">
                      <a:miter lim="400000"/>
                    </a:lnB>
                    <a:no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50% / 50%</a:t>
                      </a:r>
                    </a:p>
                  </a:txBody>
                  <a:tcPr marL="9525" marR="9525" marT="9525" marB="9525"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9"/>
                  </a:ext>
                </a:extLst>
              </a:tr>
              <a:tr h="187679">
                <a:tc>
                  <a:txBody>
                    <a:bodyPr/>
                    <a:lstStyle/>
                    <a:p>
                      <a:r>
                        <a:rPr lang="es-ES" sz="800" dirty="0">
                          <a:latin typeface="Open Sans"/>
                          <a:ea typeface="Open Sans"/>
                          <a:cs typeface="Open Sans"/>
                          <a:sym typeface="Open Sans"/>
                        </a:rPr>
                        <a:t>Batería de Frío</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lang="es-ES" sz="800" dirty="0">
                          <a:latin typeface="Open Sans"/>
                          <a:ea typeface="Open Sans"/>
                          <a:cs typeface="Open Sans"/>
                          <a:sym typeface="Open Sans"/>
                        </a:rPr>
                        <a:t>Expansión Directa</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noFill/>
                  </a:tcPr>
                </a:tc>
                <a:tc>
                  <a:txBody>
                    <a:bodyPr/>
                    <a:lstStyle/>
                    <a:p>
                      <a:pPr algn="ctr"/>
                      <a:r>
                        <a:rPr sz="800">
                          <a:latin typeface="Open Sans"/>
                          <a:ea typeface="Open Sans"/>
                          <a:cs typeface="Open Sans"/>
                          <a:sym typeface="Open Sans"/>
                        </a:rPr>
                        <a:t>EER</a:t>
                      </a: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9.5</a:t>
                      </a:r>
                    </a:p>
                  </a:txBody>
                  <a:tcPr marL="9525" marR="9525" marT="9525" marB="9525"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10"/>
                  </a:ext>
                </a:extLst>
              </a:tr>
              <a:tr h="187679">
                <a:tc>
                  <a:txBody>
                    <a:bodyPr/>
                    <a:lstStyle/>
                    <a:p>
                      <a:r>
                        <a:rPr lang="es-ES" sz="800" dirty="0">
                          <a:latin typeface="Open Sans"/>
                          <a:ea typeface="Open Sans"/>
                          <a:cs typeface="Open Sans"/>
                          <a:sym typeface="Open Sans"/>
                        </a:rPr>
                        <a:t>Batería de Calor</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lang="es-ES" sz="800" dirty="0">
                          <a:latin typeface="Open Sans"/>
                          <a:ea typeface="Open Sans"/>
                          <a:cs typeface="Open Sans"/>
                          <a:sym typeface="Open Sans"/>
                        </a:rPr>
                        <a:t>Resistencia Eléctrica</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no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100%</a:t>
                      </a:r>
                    </a:p>
                  </a:txBody>
                  <a:tcPr marL="9525" marR="9525" marT="9525" marB="9525"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11"/>
                  </a:ext>
                </a:extLst>
              </a:tr>
              <a:tr h="187679">
                <a:tc>
                  <a:txBody>
                    <a:bodyPr/>
                    <a:lstStyle/>
                    <a:p>
                      <a:r>
                        <a:rPr lang="es-ES" sz="800" dirty="0">
                          <a:latin typeface="Open Sans"/>
                          <a:ea typeface="Open Sans"/>
                          <a:cs typeface="Open Sans"/>
                          <a:sym typeface="Open Sans"/>
                        </a:rPr>
                        <a:t>Batería de Recalentamiento</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lang="es-ES" sz="800" dirty="0">
                          <a:latin typeface="Open Sans"/>
                          <a:ea typeface="Open Sans"/>
                          <a:cs typeface="Open Sans"/>
                          <a:sym typeface="Open Sans"/>
                        </a:rPr>
                        <a:t>Resistencia Eléctrica</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no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100%</a:t>
                      </a:r>
                    </a:p>
                  </a:txBody>
                  <a:tcPr marL="9525" marR="9525" marT="9525" marB="9525"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12"/>
                  </a:ext>
                </a:extLst>
              </a:tr>
              <a:tr h="187679">
                <a:tc>
                  <a:txBody>
                    <a:bodyPr/>
                    <a:lstStyle/>
                    <a:p>
                      <a:r>
                        <a:rPr lang="es-ES" sz="800" dirty="0">
                          <a:latin typeface="Open Sans"/>
                          <a:ea typeface="Open Sans"/>
                          <a:cs typeface="Open Sans"/>
                          <a:sym typeface="Open Sans"/>
                        </a:rPr>
                        <a:t>Temperatura de Impulsión de Aire</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miter lim="400000"/>
                    </a:lnT>
                    <a:lnB w="12700">
                      <a:miter lim="400000"/>
                    </a:lnB>
                    <a:noFill/>
                  </a:tcPr>
                </a:tc>
                <a:tc>
                  <a:txBody>
                    <a:bodyPr/>
                    <a:lstStyle/>
                    <a:p>
                      <a:pPr algn="ctr"/>
                      <a:r>
                        <a:rPr sz="800">
                          <a:latin typeface="Open Sans"/>
                          <a:ea typeface="Open Sans"/>
                          <a:cs typeface="Open Sans"/>
                          <a:sym typeface="Open Sans"/>
                        </a:rPr>
                        <a:t>ºF</a:t>
                      </a: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55ºF</a:t>
                      </a:r>
                    </a:p>
                  </a:txBody>
                  <a:tcPr marL="9525" marR="9525" marT="9525" marB="9525"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13"/>
                  </a:ext>
                </a:extLst>
              </a:tr>
              <a:tr h="170646">
                <a:tc>
                  <a:txBody>
                    <a:bodyPr/>
                    <a:lstStyle/>
                    <a:p>
                      <a:r>
                        <a:rPr lang="es-ES" sz="800" dirty="0">
                          <a:latin typeface="Open Sans"/>
                          <a:ea typeface="Open Sans"/>
                          <a:cs typeface="Open Sans"/>
                          <a:sym typeface="Open Sans"/>
                        </a:rPr>
                        <a:t>Control Aire de Impulsión</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solidFill>
                        <a:srgbClr val="000000"/>
                      </a:solidFill>
                    </a:lnB>
                    <a:solidFill>
                      <a:srgbClr val="FFFFFF"/>
                    </a:solidFill>
                  </a:tcPr>
                </a:tc>
                <a:tc>
                  <a:txBody>
                    <a:bodyPr/>
                    <a:lstStyle/>
                    <a:p>
                      <a:pPr algn="ctr"/>
                      <a:r>
                        <a:rPr lang="es-ES" sz="800" dirty="0" err="1">
                          <a:latin typeface="Open Sans"/>
                          <a:ea typeface="Open Sans"/>
                          <a:cs typeface="Open Sans"/>
                          <a:sym typeface="Open Sans"/>
                        </a:rPr>
                        <a:t>Reset</a:t>
                      </a:r>
                      <a:r>
                        <a:rPr lang="es-ES" sz="800" baseline="0" dirty="0">
                          <a:latin typeface="Open Sans"/>
                          <a:ea typeface="Open Sans"/>
                          <a:cs typeface="Open Sans"/>
                          <a:sym typeface="Open Sans"/>
                        </a:rPr>
                        <a:t> Zona más Calurosa</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solidFill>
                        <a:srgbClr val="000000"/>
                      </a:solidFill>
                    </a:lnB>
                    <a:noFill/>
                  </a:tcPr>
                </a:tc>
                <a:tc>
                  <a:txBody>
                    <a:bodyPr/>
                    <a:lstStyle/>
                    <a:p>
                      <a:pPr algn="ctr"/>
                      <a:r>
                        <a:rPr sz="800">
                          <a:latin typeface="Open Sans"/>
                          <a:ea typeface="Open Sans"/>
                          <a:cs typeface="Open Sans"/>
                          <a:sym typeface="Open Sans"/>
                        </a:rPr>
                        <a:t>ºF</a:t>
                      </a:r>
                    </a:p>
                  </a:txBody>
                  <a:tcPr marL="9525" marR="9525" marT="9525" marB="9525" anchor="ctr" horzOverflow="overflow">
                    <a:lnL w="12700">
                      <a:miter lim="400000"/>
                    </a:lnL>
                    <a:lnR w="12700">
                      <a:miter lim="400000"/>
                    </a:lnR>
                    <a:lnT w="12700">
                      <a:miter lim="400000"/>
                    </a:lnT>
                    <a:lnB w="12700">
                      <a:solidFill>
                        <a:srgbClr val="000000"/>
                      </a:solidFill>
                    </a:lnB>
                    <a:solidFill>
                      <a:srgbClr val="FFFFFF"/>
                    </a:solidFill>
                  </a:tcPr>
                </a:tc>
                <a:tc>
                  <a:txBody>
                    <a:bodyPr/>
                    <a:lstStyle/>
                    <a:p>
                      <a:pPr algn="ctr"/>
                      <a:r>
                        <a:rPr sz="800">
                          <a:latin typeface="Open Sans"/>
                          <a:ea typeface="Open Sans"/>
                          <a:cs typeface="Open Sans"/>
                          <a:sym typeface="Open Sans"/>
                        </a:rPr>
                        <a:t>10ºF</a:t>
                      </a:r>
                    </a:p>
                  </a:txBody>
                  <a:tcPr marL="9525" marR="9525" marT="9525" marB="9525" anchor="ctr" horzOverflow="overflow">
                    <a:lnL w="12700">
                      <a:miter lim="400000"/>
                    </a:lnL>
                    <a:lnR w="12700">
                      <a:miter lim="400000"/>
                    </a:lnR>
                    <a:lnT w="12700">
                      <a:miter lim="400000"/>
                    </a:lnT>
                    <a:lnB w="12700">
                      <a:solidFill>
                        <a:srgbClr val="000000"/>
                      </a:solidFill>
                    </a:lnB>
                    <a:solidFill>
                      <a:srgbClr val="FFFFFF"/>
                    </a:solidFill>
                  </a:tcPr>
                </a:tc>
                <a:extLst>
                  <a:ext uri="{0D108BD9-81ED-4DB2-BD59-A6C34878D82A}">
                    <a16:rowId xmlns:a16="http://schemas.microsoft.com/office/drawing/2014/main" val="10014"/>
                  </a:ext>
                </a:extLst>
              </a:tr>
              <a:tr h="246551">
                <a:tc gridSpan="4">
                  <a:txBody>
                    <a:bodyPr/>
                    <a:lstStyle/>
                    <a:p>
                      <a:pPr>
                        <a:defRPr sz="800" b="1">
                          <a:latin typeface="Open Sans"/>
                          <a:ea typeface="Open Sans"/>
                          <a:cs typeface="Open Sans"/>
                          <a:sym typeface="Open Sans"/>
                        </a:defRPr>
                      </a:pPr>
                      <a:r>
                        <a:rPr lang="es-ES" dirty="0"/>
                        <a:t>Agua Caliente Sanitaria (ACS)</a:t>
                      </a:r>
                      <a:r>
                        <a:rPr b="0" dirty="0"/>
                        <a:t> </a:t>
                      </a:r>
                    </a:p>
                  </a:txBody>
                  <a:tcPr marL="0" marR="0" marT="0" marB="0" anchor="ctr" horzOverflow="overflow">
                    <a:lnL w="12700">
                      <a:miter lim="400000"/>
                    </a:lnL>
                    <a:lnR w="12700">
                      <a:miter lim="400000"/>
                    </a:lnR>
                    <a:lnT w="12700">
                      <a:solidFill>
                        <a:srgbClr val="000000"/>
                      </a:solidFill>
                    </a:lnT>
                    <a:lnB w="12700">
                      <a:solidFill>
                        <a:srgbClr val="000000"/>
                      </a:solid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246551">
                <a:tc>
                  <a:txBody>
                    <a:bodyPr/>
                    <a:lstStyle/>
                    <a:p>
                      <a:r>
                        <a:rPr lang="es-ES" sz="800" dirty="0">
                          <a:latin typeface="Open Sans"/>
                          <a:ea typeface="Open Sans"/>
                          <a:cs typeface="Open Sans"/>
                          <a:sym typeface="Open Sans"/>
                        </a:rPr>
                        <a:t>Descripción del sistema</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solidFill>
                        <a:srgbClr val="000000"/>
                      </a:solidFill>
                    </a:lnT>
                    <a:lnB w="12700">
                      <a:miter lim="400000"/>
                    </a:lnB>
                    <a:solidFill>
                      <a:srgbClr val="FFFFFF"/>
                    </a:solidFill>
                  </a:tcPr>
                </a:tc>
                <a:tc>
                  <a:txBody>
                    <a:bodyPr/>
                    <a:lstStyle/>
                    <a:p>
                      <a:pPr algn="ctr"/>
                      <a:r>
                        <a:rPr lang="es-ES" sz="800" dirty="0">
                          <a:latin typeface="Open Sans"/>
                          <a:ea typeface="Open Sans"/>
                          <a:cs typeface="Open Sans"/>
                          <a:sym typeface="Open Sans"/>
                        </a:rPr>
                        <a:t>Resistencia Eléctrica</a:t>
                      </a:r>
                    </a:p>
                  </a:txBody>
                  <a:tcPr marL="9525" marR="9525" marT="9525" marB="9525" anchor="ctr" horzOverflow="overflow">
                    <a:lnL w="12700">
                      <a:miter lim="400000"/>
                    </a:lnL>
                    <a:lnR w="12700">
                      <a:miter lim="400000"/>
                    </a:lnR>
                    <a:lnT w="12700">
                      <a:solidFill>
                        <a:srgbClr val="000000"/>
                      </a:solidFill>
                    </a:lnT>
                    <a:lnB w="12700">
                      <a:miter lim="400000"/>
                    </a:lnB>
                    <a:solidFill>
                      <a:srgbClr val="FFFFFF"/>
                    </a:solid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solidFill>
                        <a:srgbClr val="000000"/>
                      </a:solidFill>
                    </a:lnT>
                    <a:lnB w="12700">
                      <a:miter lim="400000"/>
                    </a:lnB>
                    <a:solidFill>
                      <a:srgbClr val="FFFFFF"/>
                    </a:solid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solidFill>
                        <a:srgbClr val="000000"/>
                      </a:solidFill>
                    </a:lnT>
                    <a:lnB w="12700">
                      <a:miter lim="400000"/>
                    </a:lnB>
                    <a:solidFill>
                      <a:srgbClr val="FFFFFF"/>
                    </a:solidFill>
                  </a:tcPr>
                </a:tc>
                <a:extLst>
                  <a:ext uri="{0D108BD9-81ED-4DB2-BD59-A6C34878D82A}">
                    <a16:rowId xmlns:a16="http://schemas.microsoft.com/office/drawing/2014/main" val="10016"/>
                  </a:ext>
                </a:extLst>
              </a:tr>
              <a:tr h="127910">
                <a:tc>
                  <a:txBody>
                    <a:bodyPr/>
                    <a:lstStyle/>
                    <a:p>
                      <a:r>
                        <a:rPr sz="800" dirty="0" err="1">
                          <a:latin typeface="Open Sans"/>
                          <a:ea typeface="Open Sans"/>
                          <a:cs typeface="Open Sans"/>
                          <a:sym typeface="Open Sans"/>
                        </a:rPr>
                        <a:t>Eficienc</a:t>
                      </a:r>
                      <a:r>
                        <a:rPr lang="es-ES" sz="800" dirty="0" err="1">
                          <a:latin typeface="Open Sans"/>
                          <a:ea typeface="Open Sans"/>
                          <a:cs typeface="Open Sans"/>
                          <a:sym typeface="Open Sans"/>
                        </a:rPr>
                        <a:t>ia</a:t>
                      </a:r>
                      <a:r>
                        <a:rPr lang="es-ES" sz="800" dirty="0">
                          <a:latin typeface="Open Sans"/>
                          <a:ea typeface="Open Sans"/>
                          <a:cs typeface="Open Sans"/>
                          <a:sym typeface="Open Sans"/>
                        </a:rPr>
                        <a:t> del Sistema ACS</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98%</a:t>
                      </a:r>
                    </a:p>
                  </a:txBody>
                  <a:tcPr marL="9525" marR="9525" marT="9525" marB="9525" anchor="b"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17"/>
                  </a:ext>
                </a:extLst>
              </a:tr>
              <a:tr h="129522">
                <a:tc>
                  <a:txBody>
                    <a:bodyPr/>
                    <a:lstStyle/>
                    <a:p>
                      <a:r>
                        <a:rPr lang="es-ES" sz="800" dirty="0">
                          <a:latin typeface="Open Sans"/>
                          <a:ea typeface="Open Sans"/>
                          <a:cs typeface="Open Sans"/>
                          <a:sym typeface="Open Sans"/>
                        </a:rPr>
                        <a:t>ACS</a:t>
                      </a:r>
                      <a:r>
                        <a:rPr sz="800" dirty="0">
                          <a:latin typeface="Open Sans"/>
                          <a:ea typeface="Open Sans"/>
                          <a:cs typeface="Open Sans"/>
                          <a:sym typeface="Open Sans"/>
                        </a:rPr>
                        <a:t> </a:t>
                      </a:r>
                      <a:r>
                        <a:rPr lang="es-ES" sz="800" dirty="0" err="1">
                          <a:latin typeface="Open Sans"/>
                          <a:ea typeface="Open Sans"/>
                          <a:cs typeface="Open Sans"/>
                          <a:sym typeface="Open Sans"/>
                        </a:rPr>
                        <a:t>Temp</a:t>
                      </a:r>
                      <a:r>
                        <a:rPr lang="es-ES" sz="800" dirty="0">
                          <a:latin typeface="Open Sans"/>
                          <a:ea typeface="Open Sans"/>
                          <a:cs typeface="Open Sans"/>
                          <a:sym typeface="Open Sans"/>
                        </a:rPr>
                        <a:t>. de Impulsión del</a:t>
                      </a:r>
                      <a:r>
                        <a:rPr lang="es-ES" sz="800" baseline="0" dirty="0">
                          <a:latin typeface="Open Sans"/>
                          <a:ea typeface="Open Sans"/>
                          <a:cs typeface="Open Sans"/>
                          <a:sym typeface="Open Sans"/>
                        </a:rPr>
                        <a:t> Agua</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ºF</a:t>
                      </a: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140ºF</a:t>
                      </a:r>
                    </a:p>
                  </a:txBody>
                  <a:tcPr marL="9525" marR="9525" marT="9525" marB="9525"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18"/>
                  </a:ext>
                </a:extLst>
              </a:tr>
              <a:tr h="127910">
                <a:tc>
                  <a:txBody>
                    <a:bodyPr/>
                    <a:lstStyle/>
                    <a:p>
                      <a:r>
                        <a:rPr lang="es-ES" sz="800" dirty="0">
                          <a:latin typeface="Open Sans"/>
                          <a:ea typeface="Open Sans"/>
                          <a:cs typeface="Open Sans"/>
                          <a:sym typeface="Open Sans"/>
                        </a:rPr>
                        <a:t>ACS</a:t>
                      </a:r>
                      <a:r>
                        <a:rPr sz="800" dirty="0">
                          <a:latin typeface="Open Sans"/>
                          <a:ea typeface="Open Sans"/>
                          <a:cs typeface="Open Sans"/>
                          <a:sym typeface="Open Sans"/>
                        </a:rPr>
                        <a:t> </a:t>
                      </a:r>
                      <a:r>
                        <a:rPr lang="es-ES" sz="800" dirty="0">
                          <a:latin typeface="Open Sans"/>
                          <a:ea typeface="Open Sans"/>
                          <a:cs typeface="Open Sans"/>
                          <a:sym typeface="Open Sans"/>
                        </a:rPr>
                        <a:t>Salto </a:t>
                      </a:r>
                      <a:r>
                        <a:rPr sz="800" dirty="0">
                          <a:latin typeface="Open Sans"/>
                          <a:ea typeface="Open Sans"/>
                          <a:cs typeface="Open Sans"/>
                          <a:sym typeface="Open Sans"/>
                        </a:rPr>
                        <a:t>T</a:t>
                      </a:r>
                      <a:r>
                        <a:rPr lang="es-ES" sz="800" dirty="0" err="1">
                          <a:latin typeface="Open Sans"/>
                          <a:ea typeface="Open Sans"/>
                          <a:cs typeface="Open Sans"/>
                          <a:sym typeface="Open Sans"/>
                        </a:rPr>
                        <a:t>emp</a:t>
                      </a:r>
                      <a:r>
                        <a:rPr lang="es-ES" sz="800" dirty="0">
                          <a:latin typeface="Open Sans"/>
                          <a:ea typeface="Open Sans"/>
                          <a:cs typeface="Open Sans"/>
                          <a:sym typeface="Open Sans"/>
                        </a:rPr>
                        <a:t>. del</a:t>
                      </a:r>
                      <a:r>
                        <a:rPr lang="es-ES" sz="800" baseline="0" dirty="0">
                          <a:latin typeface="Open Sans"/>
                          <a:ea typeface="Open Sans"/>
                          <a:cs typeface="Open Sans"/>
                          <a:sym typeface="Open Sans"/>
                        </a:rPr>
                        <a:t> Agua</a:t>
                      </a:r>
                      <a:r>
                        <a:rPr sz="800" dirty="0">
                          <a:latin typeface="Open Sans"/>
                          <a:ea typeface="Open Sans"/>
                          <a:cs typeface="Open Sans"/>
                          <a:sym typeface="Open Sans"/>
                        </a:rPr>
                        <a:t> </a:t>
                      </a:r>
                    </a:p>
                  </a:txBody>
                  <a:tcPr marL="9525" marR="9525" marT="9525" marB="9525" anchor="ctr" horzOverflow="overflow">
                    <a:lnL w="12700">
                      <a:miter lim="400000"/>
                    </a:lnL>
                    <a:lnR w="12700">
                      <a:miter lim="400000"/>
                    </a:lnR>
                    <a:lnT w="12700">
                      <a:miter lim="400000"/>
                    </a:lnT>
                    <a:lnB w="12700">
                      <a:solidFill>
                        <a:srgbClr val="000000"/>
                      </a:solidFill>
                    </a:lnB>
                    <a:solidFill>
                      <a:srgbClr val="FFFFFF"/>
                    </a:solid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miter lim="400000"/>
                    </a:lnT>
                    <a:lnB w="12700">
                      <a:solidFill>
                        <a:srgbClr val="000000"/>
                      </a:solidFill>
                    </a:lnB>
                    <a:solidFill>
                      <a:srgbClr val="FFFFFF"/>
                    </a:solidFill>
                  </a:tcPr>
                </a:tc>
                <a:tc>
                  <a:txBody>
                    <a:bodyPr/>
                    <a:lstStyle/>
                    <a:p>
                      <a:pPr algn="ctr"/>
                      <a:r>
                        <a:rPr sz="800">
                          <a:latin typeface="Open Sans"/>
                          <a:ea typeface="Open Sans"/>
                          <a:cs typeface="Open Sans"/>
                          <a:sym typeface="Open Sans"/>
                        </a:rPr>
                        <a:t>ºF</a:t>
                      </a:r>
                    </a:p>
                  </a:txBody>
                  <a:tcPr marL="9525" marR="9525" marT="9525" marB="9525" anchor="ctr" horzOverflow="overflow">
                    <a:lnL w="12700">
                      <a:miter lim="400000"/>
                    </a:lnL>
                    <a:lnR w="12700">
                      <a:miter lim="400000"/>
                    </a:lnR>
                    <a:lnT w="12700">
                      <a:miter lim="400000"/>
                    </a:lnT>
                    <a:lnB w="12700">
                      <a:solidFill>
                        <a:srgbClr val="000000"/>
                      </a:solidFill>
                    </a:lnB>
                    <a:solidFill>
                      <a:srgbClr val="FFFFFF"/>
                    </a:solidFill>
                  </a:tcPr>
                </a:tc>
                <a:tc>
                  <a:txBody>
                    <a:bodyPr/>
                    <a:lstStyle/>
                    <a:p>
                      <a:pPr algn="ctr"/>
                      <a:r>
                        <a:rPr sz="800" dirty="0">
                          <a:latin typeface="Open Sans"/>
                          <a:ea typeface="Open Sans"/>
                          <a:cs typeface="Open Sans"/>
                          <a:sym typeface="Open Sans"/>
                        </a:rPr>
                        <a:t>30ºF</a:t>
                      </a:r>
                    </a:p>
                  </a:txBody>
                  <a:tcPr marL="9525" marR="9525" marT="9525" marB="9525" anchor="ctr" horzOverflow="overflow">
                    <a:lnL w="12700">
                      <a:miter lim="400000"/>
                    </a:lnL>
                    <a:lnR w="12700">
                      <a:miter lim="400000"/>
                    </a:lnR>
                    <a:lnT w="12700">
                      <a:miter lim="400000"/>
                    </a:lnT>
                    <a:lnB w="12700">
                      <a:solidFill>
                        <a:srgbClr val="000000"/>
                      </a:solidFill>
                    </a:lnB>
                    <a:solidFill>
                      <a:srgbClr val="FFFFFF"/>
                    </a:solidFill>
                  </a:tcPr>
                </a:tc>
                <a:extLst>
                  <a:ext uri="{0D108BD9-81ED-4DB2-BD59-A6C34878D82A}">
                    <a16:rowId xmlns:a16="http://schemas.microsoft.com/office/drawing/2014/main" val="10019"/>
                  </a:ext>
                </a:extLst>
              </a:tr>
            </a:tbl>
          </a:graphicData>
        </a:graphic>
      </p:graphicFrame>
      <p:graphicFrame>
        <p:nvGraphicFramePr>
          <p:cNvPr id="969" name="Table 969"/>
          <p:cNvGraphicFramePr/>
          <p:nvPr>
            <p:extLst>
              <p:ext uri="{D42A27DB-BD31-4B8C-83A1-F6EECF244321}">
                <p14:modId xmlns:p14="http://schemas.microsoft.com/office/powerpoint/2010/main" val="2065097823"/>
              </p:ext>
            </p:extLst>
          </p:nvPr>
        </p:nvGraphicFramePr>
        <p:xfrm>
          <a:off x="575202" y="785285"/>
          <a:ext cx="2494193" cy="1068280"/>
        </p:xfrm>
        <a:graphic>
          <a:graphicData uri="http://schemas.openxmlformats.org/drawingml/2006/table">
            <a:tbl>
              <a:tblPr/>
              <a:tblGrid>
                <a:gridCol w="1269941">
                  <a:extLst>
                    <a:ext uri="{9D8B030D-6E8A-4147-A177-3AD203B41FA5}">
                      <a16:colId xmlns:a16="http://schemas.microsoft.com/office/drawing/2014/main" val="20000"/>
                    </a:ext>
                  </a:extLst>
                </a:gridCol>
                <a:gridCol w="1224252">
                  <a:extLst>
                    <a:ext uri="{9D8B030D-6E8A-4147-A177-3AD203B41FA5}">
                      <a16:colId xmlns:a16="http://schemas.microsoft.com/office/drawing/2014/main" val="20001"/>
                    </a:ext>
                  </a:extLst>
                </a:gridCol>
              </a:tblGrid>
              <a:tr h="258655">
                <a:tc gridSpan="2">
                  <a:txBody>
                    <a:bodyPr/>
                    <a:lstStyle/>
                    <a:p>
                      <a:r>
                        <a:rPr lang="es-ES" sz="800" b="1" dirty="0">
                          <a:latin typeface="Open Sans"/>
                          <a:ea typeface="Open Sans"/>
                          <a:cs typeface="Open Sans"/>
                          <a:sym typeface="Open Sans"/>
                        </a:rPr>
                        <a:t>Parámetros</a:t>
                      </a:r>
                      <a:r>
                        <a:rPr lang="es-ES" sz="800" b="1" baseline="0" dirty="0">
                          <a:latin typeface="Open Sans"/>
                          <a:ea typeface="Open Sans"/>
                          <a:cs typeface="Open Sans"/>
                          <a:sym typeface="Open Sans"/>
                        </a:rPr>
                        <a:t> Generales</a:t>
                      </a:r>
                      <a:endParaRPr sz="800" b="1" dirty="0">
                        <a:latin typeface="Open Sans"/>
                        <a:ea typeface="Open Sans"/>
                        <a:cs typeface="Open Sans"/>
                        <a:sym typeface="Open Sans"/>
                      </a:endParaRPr>
                    </a:p>
                  </a:txBody>
                  <a:tcPr marL="0" marR="0" marT="0" marB="0" anchor="ctr" horzOverflow="overflow">
                    <a:lnL w="12700">
                      <a:miter lim="400000"/>
                    </a:lnL>
                    <a:lnR w="12700">
                      <a:miter lim="400000"/>
                    </a:lnR>
                    <a:lnT w="12700">
                      <a:solidFill>
                        <a:srgbClr val="000000"/>
                      </a:solidFill>
                    </a:lnT>
                    <a:lnB w="12700">
                      <a:solidFill>
                        <a:srgbClr val="000000"/>
                      </a:solidFill>
                    </a:lnB>
                    <a:solidFill>
                      <a:srgbClr val="FFFFFF"/>
                    </a:solidFill>
                  </a:tcPr>
                </a:tc>
                <a:tc hMerge="1">
                  <a:txBody>
                    <a:bodyPr/>
                    <a:lstStyle/>
                    <a:p>
                      <a:endParaRPr lang="en-US"/>
                    </a:p>
                  </a:txBody>
                  <a:tcPr/>
                </a:tc>
                <a:extLst>
                  <a:ext uri="{0D108BD9-81ED-4DB2-BD59-A6C34878D82A}">
                    <a16:rowId xmlns:a16="http://schemas.microsoft.com/office/drawing/2014/main" val="10000"/>
                  </a:ext>
                </a:extLst>
              </a:tr>
              <a:tr h="161925">
                <a:tc>
                  <a:txBody>
                    <a:bodyPr/>
                    <a:lstStyle/>
                    <a:p>
                      <a:r>
                        <a:rPr sz="800" dirty="0">
                          <a:latin typeface="Open Sans"/>
                          <a:ea typeface="Open Sans"/>
                          <a:cs typeface="Open Sans"/>
                          <a:sym typeface="Open Sans"/>
                        </a:rPr>
                        <a:t>Pro</a:t>
                      </a:r>
                      <a:r>
                        <a:rPr lang="es-ES" sz="800" dirty="0">
                          <a:latin typeface="Open Sans"/>
                          <a:ea typeface="Open Sans"/>
                          <a:cs typeface="Open Sans"/>
                          <a:sym typeface="Open Sans"/>
                        </a:rPr>
                        <a:t>y</a:t>
                      </a:r>
                      <a:r>
                        <a:rPr sz="800" dirty="0" err="1">
                          <a:latin typeface="Open Sans"/>
                          <a:ea typeface="Open Sans"/>
                          <a:cs typeface="Open Sans"/>
                          <a:sym typeface="Open Sans"/>
                        </a:rPr>
                        <a:t>ec</a:t>
                      </a:r>
                      <a:r>
                        <a:rPr lang="es-ES" sz="800" dirty="0">
                          <a:latin typeface="Open Sans"/>
                          <a:ea typeface="Open Sans"/>
                          <a:cs typeface="Open Sans"/>
                          <a:sym typeface="Open Sans"/>
                        </a:rPr>
                        <a:t>to</a:t>
                      </a:r>
                      <a:r>
                        <a:rPr sz="800" dirty="0">
                          <a:latin typeface="Open Sans"/>
                          <a:ea typeface="Open Sans"/>
                          <a:cs typeface="Open Sans"/>
                          <a:sym typeface="Open Sans"/>
                        </a:rPr>
                        <a:t> / </a:t>
                      </a:r>
                      <a:r>
                        <a:rPr lang="es-ES" sz="800" dirty="0">
                          <a:latin typeface="Open Sans"/>
                          <a:ea typeface="Open Sans"/>
                          <a:cs typeface="Open Sans"/>
                          <a:sym typeface="Open Sans"/>
                        </a:rPr>
                        <a:t>Edificio</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solidFill>
                        <a:srgbClr val="000000"/>
                      </a:solidFill>
                    </a:lnT>
                    <a:lnB w="12700">
                      <a:miter lim="400000"/>
                    </a:lnB>
                    <a:solidFill>
                      <a:srgbClr val="FFFFFF"/>
                    </a:solidFill>
                  </a:tcPr>
                </a:tc>
                <a:tc>
                  <a:txBody>
                    <a:bodyPr/>
                    <a:lstStyle/>
                    <a:p>
                      <a:r>
                        <a:rPr lang="es-ES" sz="800" dirty="0">
                          <a:latin typeface="Open Sans"/>
                          <a:ea typeface="Open Sans"/>
                          <a:cs typeface="Open Sans"/>
                          <a:sym typeface="Open Sans"/>
                        </a:rPr>
                        <a:t>Sede de </a:t>
                      </a:r>
                      <a:r>
                        <a:rPr sz="800" dirty="0">
                          <a:latin typeface="Open Sans"/>
                          <a:ea typeface="Open Sans"/>
                          <a:cs typeface="Open Sans"/>
                          <a:sym typeface="Open Sans"/>
                        </a:rPr>
                        <a:t>ASHRAE </a:t>
                      </a:r>
                    </a:p>
                  </a:txBody>
                  <a:tcPr marL="9525" marR="9525" marT="9525" marB="9525" anchor="ctr" horzOverflow="overflow">
                    <a:lnL w="12700">
                      <a:miter lim="400000"/>
                    </a:lnL>
                    <a:lnR w="12700">
                      <a:miter lim="400000"/>
                    </a:lnR>
                    <a:lnT w="12700">
                      <a:solidFill>
                        <a:srgbClr val="000000"/>
                      </a:solidFill>
                    </a:lnT>
                    <a:lnB w="12700">
                      <a:miter lim="400000"/>
                    </a:lnB>
                    <a:solidFill>
                      <a:srgbClr val="FFFFFF"/>
                    </a:solidFill>
                  </a:tcPr>
                </a:tc>
                <a:extLst>
                  <a:ext uri="{0D108BD9-81ED-4DB2-BD59-A6C34878D82A}">
                    <a16:rowId xmlns:a16="http://schemas.microsoft.com/office/drawing/2014/main" val="10001"/>
                  </a:ext>
                </a:extLst>
              </a:tr>
              <a:tr h="161925">
                <a:tc>
                  <a:txBody>
                    <a:bodyPr/>
                    <a:lstStyle/>
                    <a:p>
                      <a:r>
                        <a:rPr sz="800" dirty="0" err="1">
                          <a:latin typeface="Open Sans"/>
                          <a:ea typeface="Open Sans"/>
                          <a:cs typeface="Open Sans"/>
                          <a:sym typeface="Open Sans"/>
                        </a:rPr>
                        <a:t>Ocupa</a:t>
                      </a:r>
                      <a:r>
                        <a:rPr lang="es-ES" sz="800" dirty="0" err="1">
                          <a:latin typeface="Open Sans"/>
                          <a:ea typeface="Open Sans"/>
                          <a:cs typeface="Open Sans"/>
                          <a:sym typeface="Open Sans"/>
                        </a:rPr>
                        <a:t>ción</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r>
                        <a:rPr sz="800">
                          <a:latin typeface="Open Sans"/>
                          <a:ea typeface="Open Sans"/>
                          <a:cs typeface="Open Sans"/>
                          <a:sym typeface="Open Sans"/>
                        </a:rPr>
                        <a:t>Office</a:t>
                      </a:r>
                    </a:p>
                  </a:txBody>
                  <a:tcPr marL="9525" marR="9525" marT="9525" marB="9525"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2"/>
                  </a:ext>
                </a:extLst>
              </a:tr>
              <a:tr h="161925">
                <a:tc>
                  <a:txBody>
                    <a:bodyPr/>
                    <a:lstStyle/>
                    <a:p>
                      <a:r>
                        <a:rPr lang="es-ES" sz="800" dirty="0">
                          <a:latin typeface="Open Sans"/>
                          <a:ea typeface="Open Sans"/>
                          <a:cs typeface="Open Sans"/>
                          <a:sym typeface="Open Sans"/>
                        </a:rPr>
                        <a:t>Ubicación</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r>
                        <a:rPr sz="800">
                          <a:latin typeface="Open Sans"/>
                          <a:ea typeface="Open Sans"/>
                          <a:cs typeface="Open Sans"/>
                          <a:sym typeface="Open Sans"/>
                        </a:rPr>
                        <a:t>Altanta, GA</a:t>
                      </a:r>
                    </a:p>
                  </a:txBody>
                  <a:tcPr marL="9525" marR="9525" marT="9525" marB="9525"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3"/>
                  </a:ext>
                </a:extLst>
              </a:tr>
              <a:tr h="161925">
                <a:tc>
                  <a:txBody>
                    <a:bodyPr/>
                    <a:lstStyle/>
                    <a:p>
                      <a:r>
                        <a:rPr lang="es-ES" sz="800" dirty="0">
                          <a:latin typeface="Open Sans"/>
                          <a:ea typeface="Open Sans"/>
                          <a:cs typeface="Open Sans"/>
                          <a:sym typeface="Open Sans"/>
                        </a:rPr>
                        <a:t>Archivo Meteorológico</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r>
                        <a:rPr sz="800">
                          <a:latin typeface="Open Sans"/>
                          <a:ea typeface="Open Sans"/>
                          <a:cs typeface="Open Sans"/>
                          <a:sym typeface="Open Sans"/>
                        </a:rPr>
                        <a:t>Atlanta, GA</a:t>
                      </a:r>
                    </a:p>
                  </a:txBody>
                  <a:tcPr marL="9525" marR="9525" marT="9525" marB="9525"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4"/>
                  </a:ext>
                </a:extLst>
              </a:tr>
              <a:tr h="161925">
                <a:tc>
                  <a:txBody>
                    <a:bodyPr/>
                    <a:lstStyle/>
                    <a:p>
                      <a:r>
                        <a:rPr sz="800" dirty="0" err="1">
                          <a:latin typeface="Open Sans"/>
                          <a:ea typeface="Open Sans"/>
                          <a:cs typeface="Open Sans"/>
                          <a:sym typeface="Open Sans"/>
                        </a:rPr>
                        <a:t>Zon</a:t>
                      </a:r>
                      <a:r>
                        <a:rPr lang="es-ES" sz="800" dirty="0">
                          <a:latin typeface="Open Sans"/>
                          <a:ea typeface="Open Sans"/>
                          <a:cs typeface="Open Sans"/>
                          <a:sym typeface="Open Sans"/>
                        </a:rPr>
                        <a:t>a Climatológica</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solidFill>
                        <a:srgbClr val="000000"/>
                      </a:solidFill>
                    </a:lnB>
                    <a:solidFill>
                      <a:srgbClr val="FFFFFF"/>
                    </a:solidFill>
                  </a:tcPr>
                </a:tc>
                <a:tc>
                  <a:txBody>
                    <a:bodyPr/>
                    <a:lstStyle/>
                    <a:p>
                      <a:r>
                        <a:rPr sz="800" dirty="0">
                          <a:latin typeface="Open Sans"/>
                          <a:ea typeface="Open Sans"/>
                          <a:cs typeface="Open Sans"/>
                          <a:sym typeface="Open Sans"/>
                        </a:rPr>
                        <a:t>ASHRAE 3A</a:t>
                      </a:r>
                    </a:p>
                  </a:txBody>
                  <a:tcPr marL="9525" marR="9525" marT="9525" marB="9525" anchor="ctr" horzOverflow="overflow">
                    <a:lnL w="12700">
                      <a:miter lim="400000"/>
                    </a:lnL>
                    <a:lnR w="12700">
                      <a:miter lim="400000"/>
                    </a:lnR>
                    <a:lnT w="12700">
                      <a:miter lim="400000"/>
                    </a:lnT>
                    <a:lnB w="12700">
                      <a:solidFill>
                        <a:srgbClr val="000000"/>
                      </a:solidFill>
                    </a:lnB>
                    <a:solidFill>
                      <a:srgbClr val="FFFFFF"/>
                    </a:solidFill>
                  </a:tcPr>
                </a:tc>
                <a:extLst>
                  <a:ext uri="{0D108BD9-81ED-4DB2-BD59-A6C34878D82A}">
                    <a16:rowId xmlns:a16="http://schemas.microsoft.com/office/drawing/2014/main" val="10005"/>
                  </a:ext>
                </a:extLst>
              </a:tr>
            </a:tbl>
          </a:graphicData>
        </a:graphic>
      </p:graphicFrame>
      <p:pic>
        <p:nvPicPr>
          <p:cNvPr id="970" name="image40.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5202" y="2050222"/>
            <a:ext cx="2548676" cy="1284767"/>
          </a:xfrm>
          <a:prstGeom prst="rect">
            <a:avLst/>
          </a:prstGeom>
          <a:ln w="12700">
            <a:miter lim="400000"/>
          </a:ln>
        </p:spPr>
      </p:pic>
      <p:pic>
        <p:nvPicPr>
          <p:cNvPr id="971" name="image4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8656" y="3334989"/>
            <a:ext cx="2604106" cy="1260444"/>
          </a:xfrm>
          <a:prstGeom prst="rect">
            <a:avLst/>
          </a:prstGeom>
          <a:ln w="12700">
            <a:miter lim="400000"/>
          </a:ln>
        </p:spPr>
      </p:pic>
      <p:graphicFrame>
        <p:nvGraphicFramePr>
          <p:cNvPr id="972" name="Table 972"/>
          <p:cNvGraphicFramePr/>
          <p:nvPr>
            <p:extLst>
              <p:ext uri="{D42A27DB-BD31-4B8C-83A1-F6EECF244321}">
                <p14:modId xmlns:p14="http://schemas.microsoft.com/office/powerpoint/2010/main" val="1622123900"/>
              </p:ext>
            </p:extLst>
          </p:nvPr>
        </p:nvGraphicFramePr>
        <p:xfrm>
          <a:off x="3170714" y="785285"/>
          <a:ext cx="2644398" cy="3800179"/>
        </p:xfrm>
        <a:graphic>
          <a:graphicData uri="http://schemas.openxmlformats.org/drawingml/2006/table">
            <a:tbl>
              <a:tblPr firstRow="1" bandRow="1"/>
              <a:tblGrid>
                <a:gridCol w="588051">
                  <a:extLst>
                    <a:ext uri="{9D8B030D-6E8A-4147-A177-3AD203B41FA5}">
                      <a16:colId xmlns:a16="http://schemas.microsoft.com/office/drawing/2014/main" val="20000"/>
                    </a:ext>
                  </a:extLst>
                </a:gridCol>
                <a:gridCol w="527742">
                  <a:extLst>
                    <a:ext uri="{9D8B030D-6E8A-4147-A177-3AD203B41FA5}">
                      <a16:colId xmlns:a16="http://schemas.microsoft.com/office/drawing/2014/main" val="20001"/>
                    </a:ext>
                  </a:extLst>
                </a:gridCol>
                <a:gridCol w="701029">
                  <a:extLst>
                    <a:ext uri="{9D8B030D-6E8A-4147-A177-3AD203B41FA5}">
                      <a16:colId xmlns:a16="http://schemas.microsoft.com/office/drawing/2014/main" val="20002"/>
                    </a:ext>
                  </a:extLst>
                </a:gridCol>
                <a:gridCol w="827576">
                  <a:extLst>
                    <a:ext uri="{9D8B030D-6E8A-4147-A177-3AD203B41FA5}">
                      <a16:colId xmlns:a16="http://schemas.microsoft.com/office/drawing/2014/main" val="20003"/>
                    </a:ext>
                  </a:extLst>
                </a:gridCol>
              </a:tblGrid>
              <a:tr h="251034">
                <a:tc>
                  <a:txBody>
                    <a:bodyPr/>
                    <a:lstStyle/>
                    <a:p>
                      <a:pPr>
                        <a:defRPr b="0">
                          <a:solidFill>
                            <a:srgbClr val="000000"/>
                          </a:solidFill>
                        </a:defRPr>
                      </a:pPr>
                      <a:r>
                        <a:rPr lang="es-ES" sz="800" b="1" dirty="0">
                          <a:latin typeface="Open Sans"/>
                          <a:ea typeface="Open Sans"/>
                          <a:cs typeface="Open Sans"/>
                          <a:sym typeface="Open Sans"/>
                        </a:rPr>
                        <a:t>Envolvente</a:t>
                      </a:r>
                      <a:endParaRPr sz="800" b="1" dirty="0">
                        <a:latin typeface="Open Sans"/>
                        <a:ea typeface="Open Sans"/>
                        <a:cs typeface="Open Sans"/>
                        <a:sym typeface="Open Sans"/>
                      </a:endParaRPr>
                    </a:p>
                  </a:txBody>
                  <a:tcPr marL="0" marR="0" marT="0" marB="0" anchor="ctr" horzOverflow="overflow">
                    <a:lnL w="12700">
                      <a:miter lim="400000"/>
                    </a:lnL>
                    <a:lnR w="12700">
                      <a:miter lim="400000"/>
                    </a:lnR>
                    <a:lnT w="12700">
                      <a:solidFill>
                        <a:srgbClr val="000000"/>
                      </a:solidFill>
                    </a:lnT>
                    <a:lnB w="12700">
                      <a:solidFill>
                        <a:srgbClr val="000000"/>
                      </a:solidFill>
                    </a:lnB>
                    <a:noFill/>
                  </a:tcPr>
                </a:tc>
                <a:tc>
                  <a:txBody>
                    <a:bodyPr/>
                    <a:lstStyle/>
                    <a:p>
                      <a:pPr algn="ctr">
                        <a:defRPr b="0">
                          <a:solidFill>
                            <a:srgbClr val="000000"/>
                          </a:solidFill>
                        </a:defRPr>
                      </a:pPr>
                      <a:r>
                        <a:rPr sz="800" dirty="0">
                          <a:solidFill>
                            <a:srgbClr val="808080"/>
                          </a:solidFill>
                          <a:latin typeface="Open Sans"/>
                          <a:ea typeface="Open Sans"/>
                          <a:cs typeface="Open Sans"/>
                          <a:sym typeface="Open Sans"/>
                        </a:rPr>
                        <a:t>Exist</a:t>
                      </a:r>
                      <a:r>
                        <a:rPr lang="es-ES" sz="800" dirty="0">
                          <a:solidFill>
                            <a:srgbClr val="808080"/>
                          </a:solidFill>
                          <a:latin typeface="Open Sans"/>
                          <a:ea typeface="Open Sans"/>
                          <a:cs typeface="Open Sans"/>
                          <a:sym typeface="Open Sans"/>
                        </a:rPr>
                        <a:t>ente</a:t>
                      </a:r>
                      <a:endParaRPr sz="800" dirty="0">
                        <a:solidFill>
                          <a:srgbClr val="808080"/>
                        </a:solidFill>
                        <a:latin typeface="Open Sans"/>
                        <a:ea typeface="Open Sans"/>
                        <a:cs typeface="Open Sans"/>
                        <a:sym typeface="Open Sans"/>
                      </a:endParaRPr>
                    </a:p>
                  </a:txBody>
                  <a:tcPr marL="0" marR="0" marT="0" marB="0" anchor="ctr" horzOverflow="overflow">
                    <a:lnL w="12700">
                      <a:miter lim="400000"/>
                    </a:lnL>
                    <a:lnR w="12700">
                      <a:miter lim="400000"/>
                    </a:lnR>
                    <a:lnT w="12700">
                      <a:solidFill>
                        <a:srgbClr val="000000"/>
                      </a:solidFill>
                    </a:lnT>
                    <a:lnB w="12700">
                      <a:solidFill>
                        <a:srgbClr val="000000"/>
                      </a:solidFill>
                    </a:lnB>
                    <a:noFill/>
                  </a:tcPr>
                </a:tc>
                <a:tc>
                  <a:txBody>
                    <a:bodyPr/>
                    <a:lstStyle/>
                    <a:p>
                      <a:pPr algn="ctr">
                        <a:defRPr b="0">
                          <a:solidFill>
                            <a:srgbClr val="000000"/>
                          </a:solidFill>
                        </a:defRPr>
                      </a:pPr>
                      <a:r>
                        <a:rPr sz="800">
                          <a:solidFill>
                            <a:srgbClr val="808080"/>
                          </a:solidFill>
                          <a:latin typeface="Open Sans"/>
                          <a:ea typeface="Open Sans"/>
                          <a:cs typeface="Open Sans"/>
                          <a:sym typeface="Open Sans"/>
                        </a:rPr>
                        <a:t>90.1-2016</a:t>
                      </a:r>
                    </a:p>
                  </a:txBody>
                  <a:tcPr marL="0" marR="0" marT="0" marB="0" anchor="ctr" horzOverflow="overflow">
                    <a:lnL w="12700">
                      <a:miter lim="400000"/>
                    </a:lnL>
                    <a:lnR w="12700">
                      <a:miter lim="400000"/>
                    </a:lnR>
                    <a:lnT w="12700">
                      <a:solidFill>
                        <a:srgbClr val="000000"/>
                      </a:solidFill>
                    </a:lnT>
                    <a:lnB w="12700">
                      <a:solidFill>
                        <a:srgbClr val="000000"/>
                      </a:solidFill>
                    </a:lnB>
                    <a:noFill/>
                  </a:tcPr>
                </a:tc>
                <a:tc>
                  <a:txBody>
                    <a:bodyPr/>
                    <a:lstStyle/>
                    <a:p>
                      <a:pPr algn="ctr">
                        <a:defRPr b="0">
                          <a:solidFill>
                            <a:srgbClr val="000000"/>
                          </a:solidFill>
                        </a:defRPr>
                      </a:pPr>
                      <a:r>
                        <a:rPr sz="800" b="1" dirty="0" err="1">
                          <a:latin typeface="Open Sans"/>
                          <a:ea typeface="Open Sans"/>
                          <a:cs typeface="Open Sans"/>
                          <a:sym typeface="Open Sans"/>
                        </a:rPr>
                        <a:t>Recomend</a:t>
                      </a:r>
                      <a:r>
                        <a:rPr lang="es-ES" sz="800" b="1" dirty="0" err="1">
                          <a:latin typeface="Open Sans"/>
                          <a:ea typeface="Open Sans"/>
                          <a:cs typeface="Open Sans"/>
                          <a:sym typeface="Open Sans"/>
                        </a:rPr>
                        <a:t>ada</a:t>
                      </a:r>
                      <a:endParaRPr sz="800" b="1" dirty="0">
                        <a:latin typeface="Open Sans"/>
                        <a:ea typeface="Open Sans"/>
                        <a:cs typeface="Open Sans"/>
                        <a:sym typeface="Open Sans"/>
                      </a:endParaRPr>
                    </a:p>
                  </a:txBody>
                  <a:tcPr marL="0" marR="0" marT="0" marB="0" anchor="ctr" horzOverflow="overflow">
                    <a:lnL w="12700">
                      <a:miter lim="400000"/>
                    </a:lnL>
                    <a:lnR w="12700">
                      <a:miter lim="400000"/>
                    </a:lnR>
                    <a:lnT w="12700">
                      <a:solidFill>
                        <a:srgbClr val="000000"/>
                      </a:solidFill>
                    </a:lnT>
                    <a:lnB w="12700">
                      <a:solidFill>
                        <a:srgbClr val="000000"/>
                      </a:solidFill>
                    </a:lnB>
                    <a:noFill/>
                  </a:tcPr>
                </a:tc>
                <a:extLst>
                  <a:ext uri="{0D108BD9-81ED-4DB2-BD59-A6C34878D82A}">
                    <a16:rowId xmlns:a16="http://schemas.microsoft.com/office/drawing/2014/main" val="10000"/>
                  </a:ext>
                </a:extLst>
              </a:tr>
              <a:tr h="537108">
                <a:tc>
                  <a:txBody>
                    <a:bodyPr/>
                    <a:lstStyle/>
                    <a:p>
                      <a:r>
                        <a:rPr lang="es-ES" sz="800" dirty="0">
                          <a:latin typeface="Open Sans"/>
                          <a:ea typeface="Open Sans"/>
                          <a:cs typeface="Open Sans"/>
                          <a:sym typeface="Open Sans"/>
                        </a:rPr>
                        <a:t>Cerramiento</a:t>
                      </a:r>
                      <a:r>
                        <a:rPr lang="es-ES" sz="800" baseline="0" dirty="0">
                          <a:latin typeface="Open Sans"/>
                          <a:ea typeface="Open Sans"/>
                          <a:cs typeface="Open Sans"/>
                          <a:sym typeface="Open Sans"/>
                        </a:rPr>
                        <a:t> exterior</a:t>
                      </a:r>
                      <a:endParaRPr sz="800" dirty="0">
                        <a:latin typeface="Open Sans"/>
                        <a:ea typeface="Open Sans"/>
                        <a:cs typeface="Open Sans"/>
                        <a:sym typeface="Open Sans"/>
                      </a:endParaRPr>
                    </a:p>
                  </a:txBody>
                  <a:tcPr marL="0" marR="0" marT="0" marB="0" anchor="ctr" horzOverflow="overflow">
                    <a:lnL w="12700">
                      <a:miter lim="400000"/>
                    </a:lnL>
                    <a:lnR w="12700">
                      <a:miter lim="400000"/>
                    </a:lnR>
                    <a:lnT w="12700">
                      <a:solidFill>
                        <a:srgbClr val="000000"/>
                      </a:solidFill>
                    </a:lnT>
                    <a:lnB w="12700">
                      <a:miter lim="400000"/>
                    </a:lnB>
                    <a:noFill/>
                  </a:tcPr>
                </a:tc>
                <a:tc>
                  <a:txBody>
                    <a:bodyPr/>
                    <a:lstStyle/>
                    <a:p>
                      <a:pPr algn="ctr"/>
                      <a:r>
                        <a:rPr sz="800">
                          <a:solidFill>
                            <a:srgbClr val="808080"/>
                          </a:solidFill>
                          <a:latin typeface="Open Sans"/>
                          <a:ea typeface="Open Sans"/>
                          <a:cs typeface="Open Sans"/>
                          <a:sym typeface="Open Sans"/>
                        </a:rPr>
                        <a:t>U-0.3 
(R-3.0)</a:t>
                      </a:r>
                    </a:p>
                  </a:txBody>
                  <a:tcPr marL="0" marR="0" marT="0" marB="0" anchor="ctr" horzOverflow="overflow">
                    <a:lnL w="12700">
                      <a:miter lim="400000"/>
                    </a:lnL>
                    <a:lnR w="12700">
                      <a:miter lim="400000"/>
                    </a:lnR>
                    <a:lnT w="12700">
                      <a:solidFill>
                        <a:srgbClr val="000000"/>
                      </a:solidFill>
                    </a:lnT>
                    <a:lnB w="12700">
                      <a:miter lim="400000"/>
                    </a:lnB>
                    <a:noFill/>
                  </a:tcPr>
                </a:tc>
                <a:tc>
                  <a:txBody>
                    <a:bodyPr/>
                    <a:lstStyle/>
                    <a:p>
                      <a:pPr algn="ctr"/>
                      <a:r>
                        <a:rPr sz="800">
                          <a:solidFill>
                            <a:srgbClr val="808080"/>
                          </a:solidFill>
                          <a:latin typeface="Open Sans"/>
                          <a:ea typeface="Open Sans"/>
                          <a:cs typeface="Open Sans"/>
                          <a:sym typeface="Open Sans"/>
                        </a:rPr>
                        <a:t>U-0.122
(R-8.0)</a:t>
                      </a:r>
                    </a:p>
                  </a:txBody>
                  <a:tcPr marL="0" marR="0" marT="0" marB="0" anchor="ctr" horzOverflow="overflow">
                    <a:lnL w="12700">
                      <a:miter lim="400000"/>
                    </a:lnL>
                    <a:lnR w="12700">
                      <a:miter lim="400000"/>
                    </a:lnR>
                    <a:lnT w="12700">
                      <a:solidFill>
                        <a:srgbClr val="000000"/>
                      </a:solidFill>
                    </a:lnT>
                    <a:lnB w="12700">
                      <a:miter lim="400000"/>
                    </a:lnB>
                    <a:noFill/>
                  </a:tcPr>
                </a:tc>
                <a:tc>
                  <a:txBody>
                    <a:bodyPr/>
                    <a:lstStyle/>
                    <a:p>
                      <a:pPr algn="ctr"/>
                      <a:r>
                        <a:rPr sz="800" b="1">
                          <a:latin typeface="Open Sans"/>
                          <a:ea typeface="Open Sans"/>
                          <a:cs typeface="Open Sans"/>
                          <a:sym typeface="Open Sans"/>
                        </a:rPr>
                        <a:t>U-0.058
(R-17)</a:t>
                      </a:r>
                    </a:p>
                  </a:txBody>
                  <a:tcPr marL="0" marR="0" marT="0" marB="0" anchor="ctr" horzOverflow="overflow">
                    <a:lnL w="12700">
                      <a:miter lim="400000"/>
                    </a:lnL>
                    <a:lnR w="12700">
                      <a:miter lim="400000"/>
                    </a:lnR>
                    <a:lnT w="12700">
                      <a:solidFill>
                        <a:srgbClr val="000000"/>
                      </a:solidFill>
                    </a:lnT>
                    <a:lnB w="12700">
                      <a:miter lim="400000"/>
                    </a:lnB>
                    <a:noFill/>
                  </a:tcPr>
                </a:tc>
                <a:extLst>
                  <a:ext uri="{0D108BD9-81ED-4DB2-BD59-A6C34878D82A}">
                    <a16:rowId xmlns:a16="http://schemas.microsoft.com/office/drawing/2014/main" val="10001"/>
                  </a:ext>
                </a:extLst>
              </a:tr>
              <a:tr h="538241">
                <a:tc>
                  <a:txBody>
                    <a:bodyPr/>
                    <a:lstStyle/>
                    <a:p>
                      <a:r>
                        <a:rPr lang="es-ES" sz="800" dirty="0">
                          <a:latin typeface="Open Sans"/>
                          <a:ea typeface="Open Sans"/>
                          <a:cs typeface="Open Sans"/>
                          <a:sym typeface="Open Sans"/>
                        </a:rPr>
                        <a:t>Cubierta</a:t>
                      </a:r>
                      <a:endParaRPr sz="800" dirty="0">
                        <a:latin typeface="Open Sans"/>
                        <a:ea typeface="Open Sans"/>
                        <a:cs typeface="Open Sans"/>
                        <a:sym typeface="Open Sans"/>
                      </a:endParaRPr>
                    </a:p>
                  </a:txBody>
                  <a:tcPr marL="0" marR="0" marT="0" marB="0" anchor="ctr" horzOverflow="overflow">
                    <a:lnL w="12700">
                      <a:miter lim="400000"/>
                    </a:lnL>
                    <a:lnR w="12700">
                      <a:miter lim="400000"/>
                    </a:lnR>
                    <a:lnT w="12700">
                      <a:miter lim="400000"/>
                    </a:lnT>
                    <a:lnB w="12700">
                      <a:miter lim="400000"/>
                    </a:lnB>
                    <a:noFill/>
                  </a:tcPr>
                </a:tc>
                <a:tc>
                  <a:txBody>
                    <a:bodyPr/>
                    <a:lstStyle/>
                    <a:p>
                      <a:pPr algn="ctr"/>
                      <a:r>
                        <a:rPr sz="800">
                          <a:solidFill>
                            <a:srgbClr val="808080"/>
                          </a:solidFill>
                          <a:latin typeface="Open Sans"/>
                          <a:ea typeface="Open Sans"/>
                          <a:cs typeface="Open Sans"/>
                          <a:sym typeface="Open Sans"/>
                        </a:rPr>
                        <a:t>U0.047
(R-21)</a:t>
                      </a:r>
                    </a:p>
                  </a:txBody>
                  <a:tcPr marL="0" marR="0" marT="0" marB="0" anchor="ctr" horzOverflow="overflow">
                    <a:lnL w="12700">
                      <a:miter lim="400000"/>
                    </a:lnL>
                    <a:lnR w="12700">
                      <a:miter lim="400000"/>
                    </a:lnR>
                    <a:lnT w="12700">
                      <a:miter lim="400000"/>
                    </a:lnT>
                    <a:lnB w="12700">
                      <a:miter lim="400000"/>
                    </a:lnB>
                    <a:noFill/>
                  </a:tcPr>
                </a:tc>
                <a:tc>
                  <a:txBody>
                    <a:bodyPr/>
                    <a:lstStyle/>
                    <a:p>
                      <a:pPr algn="ctr"/>
                      <a:r>
                        <a:rPr sz="800" dirty="0">
                          <a:solidFill>
                            <a:srgbClr val="808080"/>
                          </a:solidFill>
                          <a:latin typeface="Open Sans"/>
                          <a:ea typeface="Open Sans"/>
                          <a:cs typeface="Open Sans"/>
                          <a:sym typeface="Open Sans"/>
                        </a:rPr>
                        <a:t>U-0.039
(R-25)</a:t>
                      </a:r>
                    </a:p>
                  </a:txBody>
                  <a:tcPr marL="0" marR="0" marT="0" marB="0" anchor="ctr" horzOverflow="overflow">
                    <a:lnL w="12700">
                      <a:miter lim="400000"/>
                    </a:lnL>
                    <a:lnR w="12700">
                      <a:miter lim="400000"/>
                    </a:lnR>
                    <a:lnT w="12700">
                      <a:miter lim="400000"/>
                    </a:lnT>
                    <a:lnB w="12700">
                      <a:miter lim="400000"/>
                    </a:lnB>
                    <a:noFill/>
                  </a:tcPr>
                </a:tc>
                <a:tc>
                  <a:txBody>
                    <a:bodyPr/>
                    <a:lstStyle/>
                    <a:p>
                      <a:pPr algn="ctr"/>
                      <a:r>
                        <a:rPr sz="800" b="1">
                          <a:latin typeface="Open Sans"/>
                          <a:ea typeface="Open Sans"/>
                          <a:cs typeface="Open Sans"/>
                          <a:sym typeface="Open Sans"/>
                        </a:rPr>
                        <a:t>U-0.028
(R-35)</a:t>
                      </a:r>
                    </a:p>
                  </a:txBody>
                  <a:tcPr marL="0" marR="0" marT="0" marB="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2"/>
                  </a:ext>
                </a:extLst>
              </a:tr>
              <a:tr h="602317">
                <a:tc>
                  <a:txBody>
                    <a:bodyPr/>
                    <a:lstStyle/>
                    <a:p>
                      <a:r>
                        <a:rPr lang="es-ES" sz="800" dirty="0">
                          <a:latin typeface="Open Sans"/>
                          <a:ea typeface="Open Sans"/>
                          <a:cs typeface="Open Sans"/>
                          <a:sym typeface="Open Sans"/>
                        </a:rPr>
                        <a:t>Ventanaje</a:t>
                      </a:r>
                      <a:endParaRPr sz="800" dirty="0">
                        <a:latin typeface="Open Sans"/>
                        <a:ea typeface="Open Sans"/>
                        <a:cs typeface="Open Sans"/>
                        <a:sym typeface="Open Sans"/>
                      </a:endParaRPr>
                    </a:p>
                  </a:txBody>
                  <a:tcPr marL="0" marR="0" marT="0" marB="0" anchor="ctr" horzOverflow="overflow">
                    <a:lnL w="12700">
                      <a:miter lim="400000"/>
                    </a:lnL>
                    <a:lnR w="12700">
                      <a:miter lim="400000"/>
                    </a:lnR>
                    <a:lnT w="12700">
                      <a:miter lim="400000"/>
                    </a:lnT>
                    <a:lnB w="12700">
                      <a:miter lim="400000"/>
                    </a:lnB>
                    <a:noFill/>
                  </a:tcPr>
                </a:tc>
                <a:tc>
                  <a:txBody>
                    <a:bodyPr/>
                    <a:lstStyle/>
                    <a:p>
                      <a:pPr algn="ctr"/>
                      <a:r>
                        <a:rPr sz="800">
                          <a:solidFill>
                            <a:srgbClr val="808080"/>
                          </a:solidFill>
                          <a:latin typeface="Open Sans"/>
                          <a:ea typeface="Open Sans"/>
                          <a:cs typeface="Open Sans"/>
                          <a:sym typeface="Open Sans"/>
                        </a:rPr>
                        <a:t>U-0.59
SHGC-0.52</a:t>
                      </a:r>
                    </a:p>
                  </a:txBody>
                  <a:tcPr marL="0" marR="0" marT="0" marB="0" anchor="ctr" horzOverflow="overflow">
                    <a:lnL w="12700">
                      <a:miter lim="400000"/>
                    </a:lnL>
                    <a:lnR w="12700">
                      <a:miter lim="400000"/>
                    </a:lnR>
                    <a:lnT w="12700">
                      <a:miter lim="400000"/>
                    </a:lnT>
                    <a:lnB w="12700">
                      <a:miter lim="400000"/>
                    </a:lnB>
                    <a:noFill/>
                  </a:tcPr>
                </a:tc>
                <a:tc>
                  <a:txBody>
                    <a:bodyPr/>
                    <a:lstStyle/>
                    <a:p>
                      <a:pPr algn="ctr"/>
                      <a:r>
                        <a:rPr sz="800">
                          <a:solidFill>
                            <a:srgbClr val="808080"/>
                          </a:solidFill>
                          <a:latin typeface="Open Sans"/>
                          <a:ea typeface="Open Sans"/>
                          <a:cs typeface="Open Sans"/>
                          <a:sym typeface="Open Sans"/>
                        </a:rPr>
                        <a:t>U-0.45
SHGC-0.25</a:t>
                      </a:r>
                    </a:p>
                  </a:txBody>
                  <a:tcPr marL="0" marR="0" marT="0" marB="0" anchor="ctr" horzOverflow="overflow">
                    <a:lnL w="12700">
                      <a:miter lim="400000"/>
                    </a:lnL>
                    <a:lnR w="12700">
                      <a:miter lim="400000"/>
                    </a:lnR>
                    <a:lnT w="12700">
                      <a:miter lim="400000"/>
                    </a:lnT>
                    <a:lnB w="12700">
                      <a:miter lim="400000"/>
                    </a:lnB>
                    <a:noFill/>
                  </a:tcPr>
                </a:tc>
                <a:tc>
                  <a:txBody>
                    <a:bodyPr/>
                    <a:lstStyle/>
                    <a:p>
                      <a:pPr algn="ctr"/>
                      <a:r>
                        <a:rPr sz="800" b="1">
                          <a:latin typeface="Open Sans"/>
                          <a:ea typeface="Open Sans"/>
                          <a:cs typeface="Open Sans"/>
                          <a:sym typeface="Open Sans"/>
                        </a:rPr>
                        <a:t>U-0.40
SHGC-0.25</a:t>
                      </a:r>
                    </a:p>
                  </a:txBody>
                  <a:tcPr marL="0" marR="0" marT="0" marB="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3"/>
                  </a:ext>
                </a:extLst>
              </a:tr>
              <a:tr h="602317">
                <a:tc>
                  <a:txBody>
                    <a:bodyPr/>
                    <a:lstStyle/>
                    <a:p>
                      <a:r>
                        <a:rPr lang="es-ES" sz="800" dirty="0">
                          <a:latin typeface="Open Sans"/>
                          <a:ea typeface="Open Sans"/>
                          <a:cs typeface="Open Sans"/>
                          <a:sym typeface="Open Sans"/>
                        </a:rPr>
                        <a:t>Proporción Ventana-Fachada (PVF)</a:t>
                      </a:r>
                      <a:endParaRPr sz="800" dirty="0">
                        <a:latin typeface="Open Sans"/>
                        <a:ea typeface="Open Sans"/>
                        <a:cs typeface="Open Sans"/>
                        <a:sym typeface="Open Sans"/>
                      </a:endParaRPr>
                    </a:p>
                  </a:txBody>
                  <a:tcPr marL="0" marR="0" marT="0" marB="0" anchor="ctr" horzOverflow="overflow">
                    <a:lnL w="12700">
                      <a:miter lim="400000"/>
                    </a:lnL>
                    <a:lnR w="12700">
                      <a:miter lim="400000"/>
                    </a:lnR>
                    <a:lnT w="12700">
                      <a:miter lim="400000"/>
                    </a:lnT>
                    <a:lnB w="12700">
                      <a:miter lim="400000"/>
                    </a:lnB>
                    <a:noFill/>
                  </a:tcPr>
                </a:tc>
                <a:tc>
                  <a:txBody>
                    <a:bodyPr/>
                    <a:lstStyle/>
                    <a:p>
                      <a:pPr algn="ctr"/>
                      <a:r>
                        <a:rPr sz="800">
                          <a:solidFill>
                            <a:srgbClr val="808080"/>
                          </a:solidFill>
                          <a:latin typeface="Open Sans"/>
                          <a:ea typeface="Open Sans"/>
                          <a:cs typeface="Open Sans"/>
                          <a:sym typeface="Open Sans"/>
                        </a:rPr>
                        <a:t>~50%</a:t>
                      </a:r>
                    </a:p>
                  </a:txBody>
                  <a:tcPr marL="0" marR="0" marT="0" marB="0" anchor="ctr" horzOverflow="overflow">
                    <a:lnL w="12700">
                      <a:miter lim="400000"/>
                    </a:lnL>
                    <a:lnR w="12700">
                      <a:miter lim="400000"/>
                    </a:lnR>
                    <a:lnT w="12700">
                      <a:miter lim="400000"/>
                    </a:lnT>
                    <a:lnB w="12700">
                      <a:miter lim="400000"/>
                    </a:lnB>
                    <a:noFill/>
                  </a:tcPr>
                </a:tc>
                <a:tc>
                  <a:txBody>
                    <a:bodyPr/>
                    <a:lstStyle/>
                    <a:p>
                      <a:pPr algn="ctr"/>
                      <a:r>
                        <a:rPr sz="800">
                          <a:solidFill>
                            <a:srgbClr val="808080"/>
                          </a:solidFill>
                          <a:latin typeface="Open Sans"/>
                          <a:ea typeface="Open Sans"/>
                          <a:cs typeface="Open Sans"/>
                          <a:sym typeface="Open Sans"/>
                        </a:rPr>
                        <a:t>40%</a:t>
                      </a:r>
                    </a:p>
                  </a:txBody>
                  <a:tcPr marL="0" marR="0" marT="0" marB="0" anchor="ctr" horzOverflow="overflow">
                    <a:lnL w="12700">
                      <a:miter lim="400000"/>
                    </a:lnL>
                    <a:lnR w="12700">
                      <a:miter lim="400000"/>
                    </a:lnR>
                    <a:lnT w="12700">
                      <a:miter lim="400000"/>
                    </a:lnT>
                    <a:lnB w="12700">
                      <a:miter lim="400000"/>
                    </a:lnB>
                    <a:noFill/>
                  </a:tcPr>
                </a:tc>
                <a:tc>
                  <a:txBody>
                    <a:bodyPr/>
                    <a:lstStyle/>
                    <a:p>
                      <a:pPr algn="ctr"/>
                      <a:r>
                        <a:rPr sz="800" b="1">
                          <a:latin typeface="Open Sans"/>
                          <a:ea typeface="Open Sans"/>
                          <a:cs typeface="Open Sans"/>
                          <a:sym typeface="Open Sans"/>
                        </a:rPr>
                        <a:t>40%</a:t>
                      </a:r>
                    </a:p>
                  </a:txBody>
                  <a:tcPr marL="0" marR="0" marT="0" marB="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4"/>
                  </a:ext>
                </a:extLst>
              </a:tr>
              <a:tr h="615132">
                <a:tc>
                  <a:txBody>
                    <a:bodyPr/>
                    <a:lstStyle/>
                    <a:p>
                      <a:r>
                        <a:rPr lang="es-ES" sz="800" dirty="0" err="1">
                          <a:latin typeface="Open Sans"/>
                          <a:ea typeface="Open Sans"/>
                          <a:cs typeface="Open Sans"/>
                          <a:sym typeface="Open Sans"/>
                        </a:rPr>
                        <a:t>Profundidad</a:t>
                      </a:r>
                      <a:r>
                        <a:rPr lang="es-ES" sz="800" baseline="0" dirty="0" err="1">
                          <a:latin typeface="Open Sans"/>
                          <a:ea typeface="Open Sans"/>
                          <a:cs typeface="Open Sans"/>
                          <a:sym typeface="Open Sans"/>
                        </a:rPr>
                        <a:t>sombra</a:t>
                      </a:r>
                      <a:r>
                        <a:rPr lang="es-ES" sz="800" baseline="0" dirty="0">
                          <a:latin typeface="Open Sans"/>
                          <a:ea typeface="Open Sans"/>
                          <a:cs typeface="Open Sans"/>
                          <a:sym typeface="Open Sans"/>
                        </a:rPr>
                        <a:t> externa</a:t>
                      </a:r>
                      <a:endParaRPr sz="800" dirty="0">
                        <a:latin typeface="Open Sans"/>
                        <a:ea typeface="Open Sans"/>
                        <a:cs typeface="Open Sans"/>
                        <a:sym typeface="Open Sans"/>
                      </a:endParaRPr>
                    </a:p>
                  </a:txBody>
                  <a:tcPr marL="0" marR="0" marT="0" marB="0" anchor="ctr" horzOverflow="overflow">
                    <a:lnL w="12700">
                      <a:miter lim="400000"/>
                    </a:lnL>
                    <a:lnR w="12700">
                      <a:miter lim="400000"/>
                    </a:lnR>
                    <a:lnT w="12700">
                      <a:miter lim="400000"/>
                    </a:lnT>
                    <a:lnB w="12700">
                      <a:miter lim="400000"/>
                    </a:lnB>
                    <a:noFill/>
                  </a:tcPr>
                </a:tc>
                <a:tc>
                  <a:txBody>
                    <a:bodyPr/>
                    <a:lstStyle/>
                    <a:p>
                      <a:pPr algn="ctr"/>
                      <a:r>
                        <a:rPr sz="800">
                          <a:solidFill>
                            <a:srgbClr val="808080"/>
                          </a:solidFill>
                          <a:latin typeface="Open Sans"/>
                          <a:ea typeface="Open Sans"/>
                          <a:cs typeface="Open Sans"/>
                          <a:sym typeface="Open Sans"/>
                        </a:rPr>
                        <a:t>N/A</a:t>
                      </a:r>
                    </a:p>
                  </a:txBody>
                  <a:tcPr marL="0" marR="0" marT="0" marB="0" anchor="ctr" horzOverflow="overflow">
                    <a:lnL w="12700">
                      <a:miter lim="400000"/>
                    </a:lnL>
                    <a:lnR w="12700">
                      <a:miter lim="400000"/>
                    </a:lnR>
                    <a:lnT w="12700">
                      <a:miter lim="400000"/>
                    </a:lnT>
                    <a:lnB w="12700">
                      <a:miter lim="400000"/>
                    </a:lnB>
                    <a:noFill/>
                  </a:tcPr>
                </a:tc>
                <a:tc>
                  <a:txBody>
                    <a:bodyPr/>
                    <a:lstStyle/>
                    <a:p>
                      <a:pPr algn="ctr"/>
                      <a:r>
                        <a:rPr sz="800">
                          <a:solidFill>
                            <a:srgbClr val="808080"/>
                          </a:solidFill>
                          <a:latin typeface="Open Sans"/>
                          <a:ea typeface="Open Sans"/>
                          <a:cs typeface="Open Sans"/>
                          <a:sym typeface="Open Sans"/>
                        </a:rPr>
                        <a:t>N/A</a:t>
                      </a:r>
                    </a:p>
                  </a:txBody>
                  <a:tcPr marL="0" marR="0" marT="0" marB="0" anchor="ctr" horzOverflow="overflow">
                    <a:lnL w="12700">
                      <a:miter lim="400000"/>
                    </a:lnL>
                    <a:lnR w="12700">
                      <a:miter lim="400000"/>
                    </a:lnR>
                    <a:lnT w="12700">
                      <a:miter lim="400000"/>
                    </a:lnT>
                    <a:lnB w="12700">
                      <a:miter lim="400000"/>
                    </a:lnB>
                    <a:noFill/>
                  </a:tcPr>
                </a:tc>
                <a:tc>
                  <a:txBody>
                    <a:bodyPr/>
                    <a:lstStyle/>
                    <a:p>
                      <a:pPr algn="ctr">
                        <a:defRPr sz="800" b="1">
                          <a:latin typeface="Open Sans"/>
                          <a:ea typeface="Open Sans"/>
                          <a:cs typeface="Open Sans"/>
                          <a:sym typeface="Open Sans"/>
                        </a:defRPr>
                      </a:pPr>
                      <a:r>
                        <a:rPr dirty="0"/>
                        <a:t>1’</a:t>
                      </a:r>
                    </a:p>
                    <a:p>
                      <a:pPr algn="ctr">
                        <a:defRPr sz="800">
                          <a:latin typeface="Open Sans"/>
                          <a:ea typeface="Open Sans"/>
                          <a:cs typeface="Open Sans"/>
                          <a:sym typeface="Open Sans"/>
                        </a:defRPr>
                      </a:pPr>
                      <a:r>
                        <a:rPr dirty="0"/>
                        <a:t>(</a:t>
                      </a:r>
                      <a:r>
                        <a:rPr lang="es-ES" dirty="0"/>
                        <a:t>a optimizar para confort térmico y visual</a:t>
                      </a:r>
                      <a:r>
                        <a:rPr dirty="0"/>
                        <a:t>)</a:t>
                      </a:r>
                    </a:p>
                  </a:txBody>
                  <a:tcPr marL="0" marR="0" marT="0" marB="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5"/>
                  </a:ext>
                </a:extLst>
              </a:tr>
              <a:tr h="654030">
                <a:tc>
                  <a:txBody>
                    <a:bodyPr/>
                    <a:lstStyle/>
                    <a:p>
                      <a:r>
                        <a:rPr sz="800" dirty="0" err="1">
                          <a:latin typeface="Open Sans"/>
                          <a:ea typeface="Open Sans"/>
                          <a:cs typeface="Open Sans"/>
                          <a:sym typeface="Open Sans"/>
                        </a:rPr>
                        <a:t>Infiltra</a:t>
                      </a:r>
                      <a:r>
                        <a:rPr lang="es-ES" sz="800" dirty="0" err="1">
                          <a:latin typeface="Open Sans"/>
                          <a:ea typeface="Open Sans"/>
                          <a:cs typeface="Open Sans"/>
                          <a:sym typeface="Open Sans"/>
                        </a:rPr>
                        <a:t>ción</a:t>
                      </a:r>
                      <a:endParaRPr sz="800" dirty="0">
                        <a:latin typeface="Open Sans"/>
                        <a:ea typeface="Open Sans"/>
                        <a:cs typeface="Open Sans"/>
                        <a:sym typeface="Open Sans"/>
                      </a:endParaRPr>
                    </a:p>
                  </a:txBody>
                  <a:tcPr marL="0" marR="0" marT="0" marB="0" anchor="ctr" horzOverflow="overflow">
                    <a:lnL w="12700">
                      <a:miter lim="400000"/>
                    </a:lnL>
                    <a:lnR w="12700">
                      <a:miter lim="400000"/>
                    </a:lnR>
                    <a:lnT w="12700">
                      <a:miter lim="400000"/>
                    </a:lnT>
                    <a:lnB w="12700">
                      <a:solidFill>
                        <a:srgbClr val="000000"/>
                      </a:solidFill>
                    </a:lnB>
                    <a:noFill/>
                  </a:tcPr>
                </a:tc>
                <a:tc>
                  <a:txBody>
                    <a:bodyPr/>
                    <a:lstStyle/>
                    <a:p>
                      <a:pPr algn="ctr">
                        <a:defRPr sz="800">
                          <a:solidFill>
                            <a:srgbClr val="808080"/>
                          </a:solidFill>
                          <a:latin typeface="Open Sans"/>
                          <a:ea typeface="Open Sans"/>
                          <a:cs typeface="Open Sans"/>
                          <a:sym typeface="Open Sans"/>
                        </a:defRPr>
                      </a:pPr>
                      <a:r>
                        <a:rPr dirty="0"/>
                        <a:t>0.0448 cfm/ft</a:t>
                      </a:r>
                      <a:r>
                        <a:rPr baseline="30000" dirty="0"/>
                        <a:t>2</a:t>
                      </a:r>
                    </a:p>
                  </a:txBody>
                  <a:tcPr marL="0" marR="0" marT="0" marB="0" anchor="ctr" horzOverflow="overflow">
                    <a:lnL w="12700">
                      <a:miter lim="400000"/>
                    </a:lnL>
                    <a:lnR w="12700">
                      <a:miter lim="400000"/>
                    </a:lnR>
                    <a:lnT w="12700">
                      <a:miter lim="400000"/>
                    </a:lnT>
                    <a:lnB w="12700">
                      <a:solidFill>
                        <a:srgbClr val="000000"/>
                      </a:solidFill>
                    </a:lnB>
                    <a:noFill/>
                  </a:tcPr>
                </a:tc>
                <a:tc>
                  <a:txBody>
                    <a:bodyPr/>
                    <a:lstStyle/>
                    <a:p>
                      <a:pPr algn="ctr">
                        <a:defRPr sz="800">
                          <a:solidFill>
                            <a:srgbClr val="808080"/>
                          </a:solidFill>
                          <a:latin typeface="Open Sans"/>
                          <a:ea typeface="Open Sans"/>
                          <a:cs typeface="Open Sans"/>
                          <a:sym typeface="Open Sans"/>
                        </a:defRPr>
                      </a:pPr>
                      <a:r>
                        <a:rPr dirty="0"/>
                        <a:t>0.0448 </a:t>
                      </a:r>
                    </a:p>
                    <a:p>
                      <a:pPr algn="ctr">
                        <a:defRPr sz="800">
                          <a:solidFill>
                            <a:srgbClr val="808080"/>
                          </a:solidFill>
                          <a:latin typeface="Open Sans"/>
                          <a:ea typeface="Open Sans"/>
                          <a:cs typeface="Open Sans"/>
                          <a:sym typeface="Open Sans"/>
                        </a:defRPr>
                      </a:pPr>
                      <a:r>
                        <a:rPr dirty="0"/>
                        <a:t>cfm/ft</a:t>
                      </a:r>
                      <a:r>
                        <a:rPr baseline="30000" dirty="0"/>
                        <a:t>2</a:t>
                      </a:r>
                    </a:p>
                  </a:txBody>
                  <a:tcPr marL="0" marR="0" marT="0" marB="0" anchor="ctr" horzOverflow="overflow">
                    <a:lnL w="12700">
                      <a:miter lim="400000"/>
                    </a:lnL>
                    <a:lnR w="12700">
                      <a:miter lim="400000"/>
                    </a:lnR>
                    <a:lnT w="12700">
                      <a:miter lim="400000"/>
                    </a:lnT>
                    <a:lnB w="12700">
                      <a:solidFill>
                        <a:srgbClr val="000000"/>
                      </a:solidFill>
                    </a:lnB>
                    <a:noFill/>
                  </a:tcPr>
                </a:tc>
                <a:tc>
                  <a:txBody>
                    <a:bodyPr/>
                    <a:lstStyle/>
                    <a:p>
                      <a:pPr algn="ctr">
                        <a:defRPr sz="800" b="1">
                          <a:latin typeface="Open Sans"/>
                          <a:ea typeface="Open Sans"/>
                          <a:cs typeface="Open Sans"/>
                          <a:sym typeface="Open Sans"/>
                        </a:defRPr>
                      </a:pPr>
                      <a:r>
                        <a:rPr dirty="0"/>
                        <a:t>0.0112 </a:t>
                      </a:r>
                    </a:p>
                    <a:p>
                      <a:pPr algn="ctr">
                        <a:defRPr sz="800" b="1">
                          <a:latin typeface="Open Sans"/>
                          <a:ea typeface="Open Sans"/>
                          <a:cs typeface="Open Sans"/>
                          <a:sym typeface="Open Sans"/>
                        </a:defRPr>
                      </a:pPr>
                      <a:r>
                        <a:rPr dirty="0"/>
                        <a:t>cfm/ft</a:t>
                      </a:r>
                      <a:r>
                        <a:rPr baseline="30000" dirty="0"/>
                        <a:t>2</a:t>
                      </a:r>
                    </a:p>
                  </a:txBody>
                  <a:tcPr marL="0" marR="0" marT="0" marB="0" anchor="ctr" horzOverflow="overflow">
                    <a:lnL w="12700">
                      <a:miter lim="400000"/>
                    </a:lnL>
                    <a:lnR w="12700">
                      <a:miter lim="400000"/>
                    </a:lnR>
                    <a:lnT w="12700">
                      <a:miter lim="400000"/>
                    </a:lnT>
                    <a:lnB w="12700">
                      <a:solidFill>
                        <a:srgbClr val="000000"/>
                      </a:solidFill>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286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 Grupo"/>
          <p:cNvGrpSpPr/>
          <p:nvPr/>
        </p:nvGrpSpPr>
        <p:grpSpPr>
          <a:xfrm>
            <a:off x="208547" y="208547"/>
            <a:ext cx="11132826" cy="6011335"/>
            <a:chOff x="62288" y="91009"/>
            <a:chExt cx="10699688" cy="5977982"/>
          </a:xfrm>
        </p:grpSpPr>
        <p:grpSp>
          <p:nvGrpSpPr>
            <p:cNvPr id="39" name="38 Grupo"/>
            <p:cNvGrpSpPr/>
            <p:nvPr/>
          </p:nvGrpSpPr>
          <p:grpSpPr>
            <a:xfrm>
              <a:off x="62288" y="91009"/>
              <a:ext cx="10699688" cy="5977982"/>
              <a:chOff x="-40154" y="8822"/>
              <a:chExt cx="10699688" cy="5977982"/>
            </a:xfrm>
          </p:grpSpPr>
          <p:grpSp>
            <p:nvGrpSpPr>
              <p:cNvPr id="37" name="36 Grupo"/>
              <p:cNvGrpSpPr/>
              <p:nvPr/>
            </p:nvGrpSpPr>
            <p:grpSpPr>
              <a:xfrm>
                <a:off x="-40154" y="8822"/>
                <a:ext cx="10699688" cy="5977982"/>
                <a:chOff x="-40154" y="8822"/>
                <a:chExt cx="10699688" cy="5977982"/>
              </a:xfrm>
            </p:grpSpPr>
            <p:grpSp>
              <p:nvGrpSpPr>
                <p:cNvPr id="35" name="34 Grupo"/>
                <p:cNvGrpSpPr/>
                <p:nvPr/>
              </p:nvGrpSpPr>
              <p:grpSpPr>
                <a:xfrm>
                  <a:off x="-40154" y="8822"/>
                  <a:ext cx="10699688" cy="5977982"/>
                  <a:chOff x="-40154" y="8822"/>
                  <a:chExt cx="10699688" cy="5977982"/>
                </a:xfrm>
              </p:grpSpPr>
              <p:grpSp>
                <p:nvGrpSpPr>
                  <p:cNvPr id="28" name="27 Grupo"/>
                  <p:cNvGrpSpPr/>
                  <p:nvPr/>
                </p:nvGrpSpPr>
                <p:grpSpPr>
                  <a:xfrm>
                    <a:off x="-40154" y="8822"/>
                    <a:ext cx="10699688" cy="5977982"/>
                    <a:chOff x="-40154" y="8822"/>
                    <a:chExt cx="10699688" cy="5977982"/>
                  </a:xfrm>
                </p:grpSpPr>
                <p:grpSp>
                  <p:nvGrpSpPr>
                    <p:cNvPr id="13" name="12 Grupo"/>
                    <p:cNvGrpSpPr/>
                    <p:nvPr/>
                  </p:nvGrpSpPr>
                  <p:grpSpPr>
                    <a:xfrm>
                      <a:off x="-40154" y="8822"/>
                      <a:ext cx="10699688" cy="5977982"/>
                      <a:chOff x="-40154" y="8822"/>
                      <a:chExt cx="10699688" cy="5977982"/>
                    </a:xfrm>
                  </p:grpSpPr>
                  <p:grpSp>
                    <p:nvGrpSpPr>
                      <p:cNvPr id="12" name="11 Grupo"/>
                      <p:cNvGrpSpPr/>
                      <p:nvPr/>
                    </p:nvGrpSpPr>
                    <p:grpSpPr>
                      <a:xfrm>
                        <a:off x="-40154" y="8822"/>
                        <a:ext cx="10699688" cy="5977982"/>
                        <a:chOff x="-40154" y="8822"/>
                        <a:chExt cx="10699688" cy="5977982"/>
                      </a:xfrm>
                    </p:grpSpPr>
                    <p:grpSp>
                      <p:nvGrpSpPr>
                        <p:cNvPr id="11" name="10 Grupo"/>
                        <p:cNvGrpSpPr/>
                        <p:nvPr/>
                      </p:nvGrpSpPr>
                      <p:grpSpPr>
                        <a:xfrm>
                          <a:off x="-40154" y="8822"/>
                          <a:ext cx="10699688" cy="5977982"/>
                          <a:chOff x="613814" y="484668"/>
                          <a:chExt cx="10699688" cy="5977982"/>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3814" y="484668"/>
                            <a:ext cx="10699688" cy="5977982"/>
                          </a:xfrm>
                          <a:prstGeom prst="rect">
                            <a:avLst/>
                          </a:prstGeom>
                        </p:spPr>
                      </p:pic>
                      <p:grpSp>
                        <p:nvGrpSpPr>
                          <p:cNvPr id="10" name="9 Grupo"/>
                          <p:cNvGrpSpPr/>
                          <p:nvPr/>
                        </p:nvGrpSpPr>
                        <p:grpSpPr>
                          <a:xfrm>
                            <a:off x="2033251" y="2746626"/>
                            <a:ext cx="498068" cy="166222"/>
                            <a:chOff x="2033251" y="2746626"/>
                            <a:chExt cx="498068" cy="166222"/>
                          </a:xfrm>
                        </p:grpSpPr>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33251" y="2746626"/>
                              <a:ext cx="452126" cy="166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uadroTexto 3"/>
                            <p:cNvSpPr txBox="1"/>
                            <p:nvPr/>
                          </p:nvSpPr>
                          <p:spPr>
                            <a:xfrm>
                              <a:off x="2045665" y="2783571"/>
                              <a:ext cx="485654" cy="107722"/>
                            </a:xfrm>
                            <a:prstGeom prst="rect">
                              <a:avLst/>
                            </a:prstGeom>
                            <a:noFill/>
                          </p:spPr>
                          <p:txBody>
                            <a:bodyPr wrap="square" lIns="36000" tIns="0" rIns="0" bIns="0" rtlCol="0">
                              <a:spAutoFit/>
                            </a:bodyPr>
                            <a:lstStyle/>
                            <a:p>
                              <a:r>
                                <a:rPr lang="es-ES" sz="700" b="1" dirty="0"/>
                                <a:t>Electricidad</a:t>
                              </a:r>
                            </a:p>
                          </p:txBody>
                        </p:sp>
                      </p:grpSp>
                    </p:grpSp>
                    <p:sp>
                      <p:nvSpPr>
                        <p:cNvPr id="3" name="CuadroTexto 2"/>
                        <p:cNvSpPr txBox="1"/>
                        <p:nvPr/>
                      </p:nvSpPr>
                      <p:spPr>
                        <a:xfrm>
                          <a:off x="362096" y="134032"/>
                          <a:ext cx="5072760" cy="413193"/>
                        </a:xfrm>
                        <a:prstGeom prst="rect">
                          <a:avLst/>
                        </a:prstGeom>
                        <a:solidFill>
                          <a:schemeClr val="bg1"/>
                        </a:solidFill>
                      </p:spPr>
                      <p:txBody>
                        <a:bodyPr wrap="none" bIns="0" rtlCol="0">
                          <a:spAutoFit/>
                        </a:bodyPr>
                        <a:lstStyle/>
                        <a:p>
                          <a:r>
                            <a:rPr lang="es-ES" sz="2400" b="1" dirty="0"/>
                            <a:t>Caracterización del Consumo Energético</a:t>
                          </a:r>
                        </a:p>
                      </p:txBody>
                    </p:sp>
                  </p:grpSp>
                  <p:sp>
                    <p:nvSpPr>
                      <p:cNvPr id="24" name="CuadroTexto 3"/>
                      <p:cNvSpPr txBox="1"/>
                      <p:nvPr/>
                    </p:nvSpPr>
                    <p:spPr>
                      <a:xfrm>
                        <a:off x="2938324" y="1419218"/>
                        <a:ext cx="487348" cy="107722"/>
                      </a:xfrm>
                      <a:prstGeom prst="rect">
                        <a:avLst/>
                      </a:prstGeom>
                      <a:solidFill>
                        <a:schemeClr val="bg1"/>
                      </a:solidFill>
                    </p:spPr>
                    <p:txBody>
                      <a:bodyPr wrap="square" lIns="36000" tIns="0" rIns="0" bIns="0" rtlCol="0">
                        <a:spAutoFit/>
                      </a:bodyPr>
                      <a:lstStyle/>
                      <a:p>
                        <a:r>
                          <a:rPr lang="es-ES" sz="700" b="1" dirty="0"/>
                          <a:t>Iluminación</a:t>
                        </a:r>
                      </a:p>
                    </p:txBody>
                  </p:sp>
                  <p:sp>
                    <p:nvSpPr>
                      <p:cNvPr id="25" name="CuadroTexto 3"/>
                      <p:cNvSpPr txBox="1"/>
                      <p:nvPr/>
                    </p:nvSpPr>
                    <p:spPr>
                      <a:xfrm>
                        <a:off x="2938325" y="1849133"/>
                        <a:ext cx="487347" cy="107722"/>
                      </a:xfrm>
                      <a:prstGeom prst="rect">
                        <a:avLst/>
                      </a:prstGeom>
                      <a:solidFill>
                        <a:schemeClr val="bg1"/>
                      </a:solidFill>
                    </p:spPr>
                    <p:txBody>
                      <a:bodyPr wrap="square" lIns="36000" tIns="0" rIns="0" bIns="0" rtlCol="0">
                        <a:spAutoFit/>
                      </a:bodyPr>
                      <a:lstStyle/>
                      <a:p>
                        <a:r>
                          <a:rPr lang="es-ES" sz="700" b="1" dirty="0"/>
                          <a:t>Equipos</a:t>
                        </a:r>
                      </a:p>
                    </p:txBody>
                  </p:sp>
                  <p:sp>
                    <p:nvSpPr>
                      <p:cNvPr id="26" name="CuadroTexto 3"/>
                      <p:cNvSpPr txBox="1"/>
                      <p:nvPr/>
                    </p:nvSpPr>
                    <p:spPr>
                      <a:xfrm>
                        <a:off x="2938326" y="2145253"/>
                        <a:ext cx="541770" cy="107722"/>
                      </a:xfrm>
                      <a:prstGeom prst="rect">
                        <a:avLst/>
                      </a:prstGeom>
                      <a:solidFill>
                        <a:schemeClr val="bg1"/>
                      </a:solidFill>
                    </p:spPr>
                    <p:txBody>
                      <a:bodyPr wrap="square" lIns="36000" tIns="0" rIns="0" bIns="0" rtlCol="0">
                        <a:spAutoFit/>
                      </a:bodyPr>
                      <a:lstStyle/>
                      <a:p>
                        <a:r>
                          <a:rPr lang="es-ES" sz="700" b="1" dirty="0"/>
                          <a:t>Ventiladores</a:t>
                        </a:r>
                      </a:p>
                    </p:txBody>
                  </p:sp>
                  <p:sp>
                    <p:nvSpPr>
                      <p:cNvPr id="27" name="CuadroTexto 3"/>
                      <p:cNvSpPr txBox="1"/>
                      <p:nvPr/>
                    </p:nvSpPr>
                    <p:spPr>
                      <a:xfrm>
                        <a:off x="2930047" y="2293478"/>
                        <a:ext cx="437631" cy="107722"/>
                      </a:xfrm>
                      <a:prstGeom prst="rect">
                        <a:avLst/>
                      </a:prstGeom>
                      <a:solidFill>
                        <a:schemeClr val="bg1"/>
                      </a:solidFill>
                    </p:spPr>
                    <p:txBody>
                      <a:bodyPr wrap="square" lIns="36000" tIns="0" rIns="0" bIns="0" rtlCol="0">
                        <a:spAutoFit/>
                      </a:bodyPr>
                      <a:lstStyle/>
                      <a:p>
                        <a:r>
                          <a:rPr lang="es-ES" sz="700" b="1" dirty="0"/>
                          <a:t>Bombas</a:t>
                        </a:r>
                      </a:p>
                    </p:txBody>
                  </p:sp>
                </p:grpSp>
                <p:grpSp>
                  <p:nvGrpSpPr>
                    <p:cNvPr id="14" name="13 Grupo"/>
                    <p:cNvGrpSpPr/>
                    <p:nvPr/>
                  </p:nvGrpSpPr>
                  <p:grpSpPr>
                    <a:xfrm>
                      <a:off x="2950371" y="2666740"/>
                      <a:ext cx="974347" cy="134480"/>
                      <a:chOff x="2950371" y="2666740"/>
                      <a:chExt cx="974347" cy="134480"/>
                    </a:xfrm>
                  </p:grpSpPr>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79706" y="2666740"/>
                        <a:ext cx="705109" cy="13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CuadroTexto 3"/>
                      <p:cNvSpPr txBox="1"/>
                      <p:nvPr/>
                    </p:nvSpPr>
                    <p:spPr>
                      <a:xfrm>
                        <a:off x="2950371" y="2676538"/>
                        <a:ext cx="974347" cy="107722"/>
                      </a:xfrm>
                      <a:prstGeom prst="rect">
                        <a:avLst/>
                      </a:prstGeom>
                      <a:noFill/>
                    </p:spPr>
                    <p:txBody>
                      <a:bodyPr wrap="square" lIns="36000" tIns="0" rIns="0" bIns="0" rtlCol="0">
                        <a:spAutoFit/>
                      </a:bodyPr>
                      <a:lstStyle/>
                      <a:p>
                        <a:r>
                          <a:rPr lang="es-ES" sz="700" b="1" dirty="0"/>
                          <a:t>Energía para calefacción</a:t>
                        </a:r>
                      </a:p>
                    </p:txBody>
                  </p:sp>
                </p:grpSp>
              </p:grpSp>
              <p:sp>
                <p:nvSpPr>
                  <p:cNvPr id="33" name="CuadroTexto 3"/>
                  <p:cNvSpPr txBox="1"/>
                  <p:nvPr/>
                </p:nvSpPr>
                <p:spPr>
                  <a:xfrm>
                    <a:off x="2950371" y="3037186"/>
                    <a:ext cx="248415" cy="107722"/>
                  </a:xfrm>
                  <a:prstGeom prst="rect">
                    <a:avLst/>
                  </a:prstGeom>
                  <a:solidFill>
                    <a:schemeClr val="bg1"/>
                  </a:solidFill>
                </p:spPr>
                <p:txBody>
                  <a:bodyPr wrap="square" lIns="36000" tIns="0" rIns="0" bIns="0" rtlCol="0">
                    <a:spAutoFit/>
                  </a:bodyPr>
                  <a:lstStyle/>
                  <a:p>
                    <a:r>
                      <a:rPr lang="es-ES" sz="700" b="1" dirty="0"/>
                      <a:t>ACS</a:t>
                    </a:r>
                  </a:p>
                </p:txBody>
              </p:sp>
              <p:grpSp>
                <p:nvGrpSpPr>
                  <p:cNvPr id="32" name="31 Grupo"/>
                  <p:cNvGrpSpPr/>
                  <p:nvPr/>
                </p:nvGrpSpPr>
                <p:grpSpPr>
                  <a:xfrm>
                    <a:off x="2943228" y="3136286"/>
                    <a:ext cx="914397" cy="107722"/>
                    <a:chOff x="2943228" y="3136286"/>
                    <a:chExt cx="914397" cy="107722"/>
                  </a:xfrm>
                </p:grpSpPr>
                <p:sp>
                  <p:nvSpPr>
                    <p:cNvPr id="31" name="30 Forma libre"/>
                    <p:cNvSpPr/>
                    <p:nvPr/>
                  </p:nvSpPr>
                  <p:spPr>
                    <a:xfrm>
                      <a:off x="2986705" y="3140143"/>
                      <a:ext cx="870920" cy="71437"/>
                    </a:xfrm>
                    <a:custGeom>
                      <a:avLst/>
                      <a:gdLst>
                        <a:gd name="connsiteX0" fmla="*/ 2381 w 564356"/>
                        <a:gd name="connsiteY0" fmla="*/ 61912 h 69056"/>
                        <a:gd name="connsiteX1" fmla="*/ 102394 w 564356"/>
                        <a:gd name="connsiteY1" fmla="*/ 69056 h 69056"/>
                        <a:gd name="connsiteX2" fmla="*/ 204787 w 564356"/>
                        <a:gd name="connsiteY2" fmla="*/ 69056 h 69056"/>
                        <a:gd name="connsiteX3" fmla="*/ 328612 w 564356"/>
                        <a:gd name="connsiteY3" fmla="*/ 69056 h 69056"/>
                        <a:gd name="connsiteX4" fmla="*/ 390525 w 564356"/>
                        <a:gd name="connsiteY4" fmla="*/ 66675 h 69056"/>
                        <a:gd name="connsiteX5" fmla="*/ 447675 w 564356"/>
                        <a:gd name="connsiteY5" fmla="*/ 66675 h 69056"/>
                        <a:gd name="connsiteX6" fmla="*/ 507206 w 564356"/>
                        <a:gd name="connsiteY6" fmla="*/ 64293 h 69056"/>
                        <a:gd name="connsiteX7" fmla="*/ 564356 w 564356"/>
                        <a:gd name="connsiteY7" fmla="*/ 59531 h 69056"/>
                        <a:gd name="connsiteX8" fmla="*/ 559594 w 564356"/>
                        <a:gd name="connsiteY8" fmla="*/ 4762 h 69056"/>
                        <a:gd name="connsiteX9" fmla="*/ 0 w 564356"/>
                        <a:gd name="connsiteY9" fmla="*/ 0 h 69056"/>
                        <a:gd name="connsiteX10" fmla="*/ 2381 w 564356"/>
                        <a:gd name="connsiteY10" fmla="*/ 61912 h 69056"/>
                        <a:gd name="connsiteX0" fmla="*/ 2381 w 566634"/>
                        <a:gd name="connsiteY0" fmla="*/ 61912 h 69056"/>
                        <a:gd name="connsiteX1" fmla="*/ 102394 w 566634"/>
                        <a:gd name="connsiteY1" fmla="*/ 69056 h 69056"/>
                        <a:gd name="connsiteX2" fmla="*/ 204787 w 566634"/>
                        <a:gd name="connsiteY2" fmla="*/ 69056 h 69056"/>
                        <a:gd name="connsiteX3" fmla="*/ 328612 w 566634"/>
                        <a:gd name="connsiteY3" fmla="*/ 69056 h 69056"/>
                        <a:gd name="connsiteX4" fmla="*/ 390525 w 566634"/>
                        <a:gd name="connsiteY4" fmla="*/ 66675 h 69056"/>
                        <a:gd name="connsiteX5" fmla="*/ 447675 w 566634"/>
                        <a:gd name="connsiteY5" fmla="*/ 66675 h 69056"/>
                        <a:gd name="connsiteX6" fmla="*/ 507206 w 566634"/>
                        <a:gd name="connsiteY6" fmla="*/ 64293 h 69056"/>
                        <a:gd name="connsiteX7" fmla="*/ 566634 w 566634"/>
                        <a:gd name="connsiteY7" fmla="*/ 47625 h 69056"/>
                        <a:gd name="connsiteX8" fmla="*/ 559594 w 566634"/>
                        <a:gd name="connsiteY8" fmla="*/ 4762 h 69056"/>
                        <a:gd name="connsiteX9" fmla="*/ 0 w 566634"/>
                        <a:gd name="connsiteY9" fmla="*/ 0 h 69056"/>
                        <a:gd name="connsiteX10" fmla="*/ 2381 w 566634"/>
                        <a:gd name="connsiteY10" fmla="*/ 61912 h 69056"/>
                        <a:gd name="connsiteX0" fmla="*/ 2381 w 612205"/>
                        <a:gd name="connsiteY0" fmla="*/ 61912 h 69056"/>
                        <a:gd name="connsiteX1" fmla="*/ 102394 w 612205"/>
                        <a:gd name="connsiteY1" fmla="*/ 69056 h 69056"/>
                        <a:gd name="connsiteX2" fmla="*/ 204787 w 612205"/>
                        <a:gd name="connsiteY2" fmla="*/ 69056 h 69056"/>
                        <a:gd name="connsiteX3" fmla="*/ 328612 w 612205"/>
                        <a:gd name="connsiteY3" fmla="*/ 69056 h 69056"/>
                        <a:gd name="connsiteX4" fmla="*/ 390525 w 612205"/>
                        <a:gd name="connsiteY4" fmla="*/ 66675 h 69056"/>
                        <a:gd name="connsiteX5" fmla="*/ 447675 w 612205"/>
                        <a:gd name="connsiteY5" fmla="*/ 66675 h 69056"/>
                        <a:gd name="connsiteX6" fmla="*/ 507206 w 612205"/>
                        <a:gd name="connsiteY6" fmla="*/ 64293 h 69056"/>
                        <a:gd name="connsiteX7" fmla="*/ 612205 w 612205"/>
                        <a:gd name="connsiteY7" fmla="*/ 45244 h 69056"/>
                        <a:gd name="connsiteX8" fmla="*/ 559594 w 612205"/>
                        <a:gd name="connsiteY8" fmla="*/ 4762 h 69056"/>
                        <a:gd name="connsiteX9" fmla="*/ 0 w 612205"/>
                        <a:gd name="connsiteY9" fmla="*/ 0 h 69056"/>
                        <a:gd name="connsiteX10" fmla="*/ 2381 w 612205"/>
                        <a:gd name="connsiteY10" fmla="*/ 61912 h 69056"/>
                        <a:gd name="connsiteX0" fmla="*/ 2381 w 612205"/>
                        <a:gd name="connsiteY0" fmla="*/ 61912 h 69056"/>
                        <a:gd name="connsiteX1" fmla="*/ 102394 w 612205"/>
                        <a:gd name="connsiteY1" fmla="*/ 69056 h 69056"/>
                        <a:gd name="connsiteX2" fmla="*/ 204787 w 612205"/>
                        <a:gd name="connsiteY2" fmla="*/ 69056 h 69056"/>
                        <a:gd name="connsiteX3" fmla="*/ 328612 w 612205"/>
                        <a:gd name="connsiteY3" fmla="*/ 69056 h 69056"/>
                        <a:gd name="connsiteX4" fmla="*/ 390525 w 612205"/>
                        <a:gd name="connsiteY4" fmla="*/ 66675 h 69056"/>
                        <a:gd name="connsiteX5" fmla="*/ 447675 w 612205"/>
                        <a:gd name="connsiteY5" fmla="*/ 66675 h 69056"/>
                        <a:gd name="connsiteX6" fmla="*/ 507206 w 612205"/>
                        <a:gd name="connsiteY6" fmla="*/ 64293 h 69056"/>
                        <a:gd name="connsiteX7" fmla="*/ 612205 w 612205"/>
                        <a:gd name="connsiteY7" fmla="*/ 45244 h 69056"/>
                        <a:gd name="connsiteX8" fmla="*/ 559594 w 612205"/>
                        <a:gd name="connsiteY8" fmla="*/ 4762 h 69056"/>
                        <a:gd name="connsiteX9" fmla="*/ 0 w 612205"/>
                        <a:gd name="connsiteY9" fmla="*/ 0 h 69056"/>
                        <a:gd name="connsiteX10" fmla="*/ 2381 w 612205"/>
                        <a:gd name="connsiteY10" fmla="*/ 61912 h 69056"/>
                        <a:gd name="connsiteX0" fmla="*/ 2381 w 616762"/>
                        <a:gd name="connsiteY0" fmla="*/ 61912 h 69056"/>
                        <a:gd name="connsiteX1" fmla="*/ 102394 w 616762"/>
                        <a:gd name="connsiteY1" fmla="*/ 69056 h 69056"/>
                        <a:gd name="connsiteX2" fmla="*/ 204787 w 616762"/>
                        <a:gd name="connsiteY2" fmla="*/ 69056 h 69056"/>
                        <a:gd name="connsiteX3" fmla="*/ 328612 w 616762"/>
                        <a:gd name="connsiteY3" fmla="*/ 69056 h 69056"/>
                        <a:gd name="connsiteX4" fmla="*/ 390525 w 616762"/>
                        <a:gd name="connsiteY4" fmla="*/ 66675 h 69056"/>
                        <a:gd name="connsiteX5" fmla="*/ 447675 w 616762"/>
                        <a:gd name="connsiteY5" fmla="*/ 66675 h 69056"/>
                        <a:gd name="connsiteX6" fmla="*/ 507206 w 616762"/>
                        <a:gd name="connsiteY6" fmla="*/ 64293 h 69056"/>
                        <a:gd name="connsiteX7" fmla="*/ 616762 w 616762"/>
                        <a:gd name="connsiteY7" fmla="*/ 42863 h 69056"/>
                        <a:gd name="connsiteX8" fmla="*/ 559594 w 616762"/>
                        <a:gd name="connsiteY8" fmla="*/ 4762 h 69056"/>
                        <a:gd name="connsiteX9" fmla="*/ 0 w 616762"/>
                        <a:gd name="connsiteY9" fmla="*/ 0 h 69056"/>
                        <a:gd name="connsiteX10" fmla="*/ 2381 w 616762"/>
                        <a:gd name="connsiteY10" fmla="*/ 61912 h 69056"/>
                        <a:gd name="connsiteX0" fmla="*/ 2381 w 628955"/>
                        <a:gd name="connsiteY0" fmla="*/ 61912 h 69056"/>
                        <a:gd name="connsiteX1" fmla="*/ 102394 w 628955"/>
                        <a:gd name="connsiteY1" fmla="*/ 69056 h 69056"/>
                        <a:gd name="connsiteX2" fmla="*/ 204787 w 628955"/>
                        <a:gd name="connsiteY2" fmla="*/ 69056 h 69056"/>
                        <a:gd name="connsiteX3" fmla="*/ 328612 w 628955"/>
                        <a:gd name="connsiteY3" fmla="*/ 69056 h 69056"/>
                        <a:gd name="connsiteX4" fmla="*/ 390525 w 628955"/>
                        <a:gd name="connsiteY4" fmla="*/ 66675 h 69056"/>
                        <a:gd name="connsiteX5" fmla="*/ 447675 w 628955"/>
                        <a:gd name="connsiteY5" fmla="*/ 66675 h 69056"/>
                        <a:gd name="connsiteX6" fmla="*/ 507206 w 628955"/>
                        <a:gd name="connsiteY6" fmla="*/ 64293 h 69056"/>
                        <a:gd name="connsiteX7" fmla="*/ 616762 w 628955"/>
                        <a:gd name="connsiteY7" fmla="*/ 42863 h 69056"/>
                        <a:gd name="connsiteX8" fmla="*/ 559594 w 628955"/>
                        <a:gd name="connsiteY8" fmla="*/ 4762 h 69056"/>
                        <a:gd name="connsiteX9" fmla="*/ 0 w 628955"/>
                        <a:gd name="connsiteY9" fmla="*/ 0 h 69056"/>
                        <a:gd name="connsiteX10" fmla="*/ 2381 w 628955"/>
                        <a:gd name="connsiteY10" fmla="*/ 61912 h 69056"/>
                        <a:gd name="connsiteX0" fmla="*/ 2381 w 633041"/>
                        <a:gd name="connsiteY0" fmla="*/ 61912 h 69056"/>
                        <a:gd name="connsiteX1" fmla="*/ 102394 w 633041"/>
                        <a:gd name="connsiteY1" fmla="*/ 69056 h 69056"/>
                        <a:gd name="connsiteX2" fmla="*/ 204787 w 633041"/>
                        <a:gd name="connsiteY2" fmla="*/ 69056 h 69056"/>
                        <a:gd name="connsiteX3" fmla="*/ 328612 w 633041"/>
                        <a:gd name="connsiteY3" fmla="*/ 69056 h 69056"/>
                        <a:gd name="connsiteX4" fmla="*/ 390525 w 633041"/>
                        <a:gd name="connsiteY4" fmla="*/ 66675 h 69056"/>
                        <a:gd name="connsiteX5" fmla="*/ 447675 w 633041"/>
                        <a:gd name="connsiteY5" fmla="*/ 66675 h 69056"/>
                        <a:gd name="connsiteX6" fmla="*/ 507206 w 633041"/>
                        <a:gd name="connsiteY6" fmla="*/ 64293 h 69056"/>
                        <a:gd name="connsiteX7" fmla="*/ 621319 w 633041"/>
                        <a:gd name="connsiteY7" fmla="*/ 45244 h 69056"/>
                        <a:gd name="connsiteX8" fmla="*/ 559594 w 633041"/>
                        <a:gd name="connsiteY8" fmla="*/ 4762 h 69056"/>
                        <a:gd name="connsiteX9" fmla="*/ 0 w 633041"/>
                        <a:gd name="connsiteY9" fmla="*/ 0 h 69056"/>
                        <a:gd name="connsiteX10" fmla="*/ 2381 w 633041"/>
                        <a:gd name="connsiteY10" fmla="*/ 61912 h 69056"/>
                        <a:gd name="connsiteX0" fmla="*/ 2381 w 637161"/>
                        <a:gd name="connsiteY0" fmla="*/ 61912 h 69056"/>
                        <a:gd name="connsiteX1" fmla="*/ 102394 w 637161"/>
                        <a:gd name="connsiteY1" fmla="*/ 69056 h 69056"/>
                        <a:gd name="connsiteX2" fmla="*/ 204787 w 637161"/>
                        <a:gd name="connsiteY2" fmla="*/ 69056 h 69056"/>
                        <a:gd name="connsiteX3" fmla="*/ 328612 w 637161"/>
                        <a:gd name="connsiteY3" fmla="*/ 69056 h 69056"/>
                        <a:gd name="connsiteX4" fmla="*/ 390525 w 637161"/>
                        <a:gd name="connsiteY4" fmla="*/ 66675 h 69056"/>
                        <a:gd name="connsiteX5" fmla="*/ 447675 w 637161"/>
                        <a:gd name="connsiteY5" fmla="*/ 66675 h 69056"/>
                        <a:gd name="connsiteX6" fmla="*/ 507206 w 637161"/>
                        <a:gd name="connsiteY6" fmla="*/ 64293 h 69056"/>
                        <a:gd name="connsiteX7" fmla="*/ 625876 w 637161"/>
                        <a:gd name="connsiteY7" fmla="*/ 45244 h 69056"/>
                        <a:gd name="connsiteX8" fmla="*/ 559594 w 637161"/>
                        <a:gd name="connsiteY8" fmla="*/ 4762 h 69056"/>
                        <a:gd name="connsiteX9" fmla="*/ 0 w 637161"/>
                        <a:gd name="connsiteY9" fmla="*/ 0 h 69056"/>
                        <a:gd name="connsiteX10" fmla="*/ 2381 w 637161"/>
                        <a:gd name="connsiteY10" fmla="*/ 61912 h 69056"/>
                        <a:gd name="connsiteX0" fmla="*/ 2381 w 640621"/>
                        <a:gd name="connsiteY0" fmla="*/ 61912 h 69056"/>
                        <a:gd name="connsiteX1" fmla="*/ 102394 w 640621"/>
                        <a:gd name="connsiteY1" fmla="*/ 69056 h 69056"/>
                        <a:gd name="connsiteX2" fmla="*/ 204787 w 640621"/>
                        <a:gd name="connsiteY2" fmla="*/ 69056 h 69056"/>
                        <a:gd name="connsiteX3" fmla="*/ 328612 w 640621"/>
                        <a:gd name="connsiteY3" fmla="*/ 69056 h 69056"/>
                        <a:gd name="connsiteX4" fmla="*/ 390525 w 640621"/>
                        <a:gd name="connsiteY4" fmla="*/ 66675 h 69056"/>
                        <a:gd name="connsiteX5" fmla="*/ 447675 w 640621"/>
                        <a:gd name="connsiteY5" fmla="*/ 66675 h 69056"/>
                        <a:gd name="connsiteX6" fmla="*/ 507206 w 640621"/>
                        <a:gd name="connsiteY6" fmla="*/ 64293 h 69056"/>
                        <a:gd name="connsiteX7" fmla="*/ 625876 w 640621"/>
                        <a:gd name="connsiteY7" fmla="*/ 45244 h 69056"/>
                        <a:gd name="connsiteX8" fmla="*/ 559594 w 640621"/>
                        <a:gd name="connsiteY8" fmla="*/ 4762 h 69056"/>
                        <a:gd name="connsiteX9" fmla="*/ 0 w 640621"/>
                        <a:gd name="connsiteY9" fmla="*/ 0 h 69056"/>
                        <a:gd name="connsiteX10" fmla="*/ 2381 w 640621"/>
                        <a:gd name="connsiteY10" fmla="*/ 61912 h 69056"/>
                        <a:gd name="connsiteX0" fmla="*/ 2381 w 659214"/>
                        <a:gd name="connsiteY0" fmla="*/ 61912 h 69056"/>
                        <a:gd name="connsiteX1" fmla="*/ 102394 w 659214"/>
                        <a:gd name="connsiteY1" fmla="*/ 69056 h 69056"/>
                        <a:gd name="connsiteX2" fmla="*/ 204787 w 659214"/>
                        <a:gd name="connsiteY2" fmla="*/ 69056 h 69056"/>
                        <a:gd name="connsiteX3" fmla="*/ 328612 w 659214"/>
                        <a:gd name="connsiteY3" fmla="*/ 69056 h 69056"/>
                        <a:gd name="connsiteX4" fmla="*/ 390525 w 659214"/>
                        <a:gd name="connsiteY4" fmla="*/ 66675 h 69056"/>
                        <a:gd name="connsiteX5" fmla="*/ 447675 w 659214"/>
                        <a:gd name="connsiteY5" fmla="*/ 66675 h 69056"/>
                        <a:gd name="connsiteX6" fmla="*/ 507206 w 659214"/>
                        <a:gd name="connsiteY6" fmla="*/ 64293 h 69056"/>
                        <a:gd name="connsiteX7" fmla="*/ 646383 w 659214"/>
                        <a:gd name="connsiteY7" fmla="*/ 45244 h 69056"/>
                        <a:gd name="connsiteX8" fmla="*/ 559594 w 659214"/>
                        <a:gd name="connsiteY8" fmla="*/ 4762 h 69056"/>
                        <a:gd name="connsiteX9" fmla="*/ 0 w 659214"/>
                        <a:gd name="connsiteY9" fmla="*/ 0 h 69056"/>
                        <a:gd name="connsiteX10" fmla="*/ 2381 w 659214"/>
                        <a:gd name="connsiteY10" fmla="*/ 61912 h 69056"/>
                        <a:gd name="connsiteX0" fmla="*/ 2381 w 646383"/>
                        <a:gd name="connsiteY0" fmla="*/ 61912 h 69056"/>
                        <a:gd name="connsiteX1" fmla="*/ 102394 w 646383"/>
                        <a:gd name="connsiteY1" fmla="*/ 69056 h 69056"/>
                        <a:gd name="connsiteX2" fmla="*/ 204787 w 646383"/>
                        <a:gd name="connsiteY2" fmla="*/ 69056 h 69056"/>
                        <a:gd name="connsiteX3" fmla="*/ 328612 w 646383"/>
                        <a:gd name="connsiteY3" fmla="*/ 69056 h 69056"/>
                        <a:gd name="connsiteX4" fmla="*/ 390525 w 646383"/>
                        <a:gd name="connsiteY4" fmla="*/ 66675 h 69056"/>
                        <a:gd name="connsiteX5" fmla="*/ 447675 w 646383"/>
                        <a:gd name="connsiteY5" fmla="*/ 66675 h 69056"/>
                        <a:gd name="connsiteX6" fmla="*/ 507206 w 646383"/>
                        <a:gd name="connsiteY6" fmla="*/ 64293 h 69056"/>
                        <a:gd name="connsiteX7" fmla="*/ 646383 w 646383"/>
                        <a:gd name="connsiteY7" fmla="*/ 45244 h 69056"/>
                        <a:gd name="connsiteX8" fmla="*/ 559594 w 646383"/>
                        <a:gd name="connsiteY8" fmla="*/ 4762 h 69056"/>
                        <a:gd name="connsiteX9" fmla="*/ 0 w 646383"/>
                        <a:gd name="connsiteY9" fmla="*/ 0 h 69056"/>
                        <a:gd name="connsiteX10" fmla="*/ 2381 w 646383"/>
                        <a:gd name="connsiteY10" fmla="*/ 61912 h 69056"/>
                        <a:gd name="connsiteX0" fmla="*/ 2381 w 662333"/>
                        <a:gd name="connsiteY0" fmla="*/ 61912 h 69056"/>
                        <a:gd name="connsiteX1" fmla="*/ 102394 w 662333"/>
                        <a:gd name="connsiteY1" fmla="*/ 69056 h 69056"/>
                        <a:gd name="connsiteX2" fmla="*/ 204787 w 662333"/>
                        <a:gd name="connsiteY2" fmla="*/ 69056 h 69056"/>
                        <a:gd name="connsiteX3" fmla="*/ 328612 w 662333"/>
                        <a:gd name="connsiteY3" fmla="*/ 69056 h 69056"/>
                        <a:gd name="connsiteX4" fmla="*/ 390525 w 662333"/>
                        <a:gd name="connsiteY4" fmla="*/ 66675 h 69056"/>
                        <a:gd name="connsiteX5" fmla="*/ 447675 w 662333"/>
                        <a:gd name="connsiteY5" fmla="*/ 66675 h 69056"/>
                        <a:gd name="connsiteX6" fmla="*/ 507206 w 662333"/>
                        <a:gd name="connsiteY6" fmla="*/ 64293 h 69056"/>
                        <a:gd name="connsiteX7" fmla="*/ 662333 w 662333"/>
                        <a:gd name="connsiteY7" fmla="*/ 38100 h 69056"/>
                        <a:gd name="connsiteX8" fmla="*/ 559594 w 662333"/>
                        <a:gd name="connsiteY8" fmla="*/ 4762 h 69056"/>
                        <a:gd name="connsiteX9" fmla="*/ 0 w 662333"/>
                        <a:gd name="connsiteY9" fmla="*/ 0 h 69056"/>
                        <a:gd name="connsiteX10" fmla="*/ 2381 w 662333"/>
                        <a:gd name="connsiteY10" fmla="*/ 61912 h 69056"/>
                        <a:gd name="connsiteX0" fmla="*/ 2381 w 833225"/>
                        <a:gd name="connsiteY0" fmla="*/ 61912 h 69056"/>
                        <a:gd name="connsiteX1" fmla="*/ 102394 w 833225"/>
                        <a:gd name="connsiteY1" fmla="*/ 69056 h 69056"/>
                        <a:gd name="connsiteX2" fmla="*/ 204787 w 833225"/>
                        <a:gd name="connsiteY2" fmla="*/ 69056 h 69056"/>
                        <a:gd name="connsiteX3" fmla="*/ 328612 w 833225"/>
                        <a:gd name="connsiteY3" fmla="*/ 69056 h 69056"/>
                        <a:gd name="connsiteX4" fmla="*/ 390525 w 833225"/>
                        <a:gd name="connsiteY4" fmla="*/ 66675 h 69056"/>
                        <a:gd name="connsiteX5" fmla="*/ 447675 w 833225"/>
                        <a:gd name="connsiteY5" fmla="*/ 66675 h 69056"/>
                        <a:gd name="connsiteX6" fmla="*/ 507206 w 833225"/>
                        <a:gd name="connsiteY6" fmla="*/ 64293 h 69056"/>
                        <a:gd name="connsiteX7" fmla="*/ 833225 w 833225"/>
                        <a:gd name="connsiteY7" fmla="*/ 21432 h 69056"/>
                        <a:gd name="connsiteX8" fmla="*/ 559594 w 833225"/>
                        <a:gd name="connsiteY8" fmla="*/ 4762 h 69056"/>
                        <a:gd name="connsiteX9" fmla="*/ 0 w 833225"/>
                        <a:gd name="connsiteY9" fmla="*/ 0 h 69056"/>
                        <a:gd name="connsiteX10" fmla="*/ 2381 w 833225"/>
                        <a:gd name="connsiteY10" fmla="*/ 61912 h 69056"/>
                        <a:gd name="connsiteX0" fmla="*/ 241 w 833364"/>
                        <a:gd name="connsiteY0" fmla="*/ 71437 h 71437"/>
                        <a:gd name="connsiteX1" fmla="*/ 102533 w 833364"/>
                        <a:gd name="connsiteY1" fmla="*/ 69056 h 71437"/>
                        <a:gd name="connsiteX2" fmla="*/ 204926 w 833364"/>
                        <a:gd name="connsiteY2" fmla="*/ 69056 h 71437"/>
                        <a:gd name="connsiteX3" fmla="*/ 328751 w 833364"/>
                        <a:gd name="connsiteY3" fmla="*/ 69056 h 71437"/>
                        <a:gd name="connsiteX4" fmla="*/ 390664 w 833364"/>
                        <a:gd name="connsiteY4" fmla="*/ 66675 h 71437"/>
                        <a:gd name="connsiteX5" fmla="*/ 447814 w 833364"/>
                        <a:gd name="connsiteY5" fmla="*/ 66675 h 71437"/>
                        <a:gd name="connsiteX6" fmla="*/ 507345 w 833364"/>
                        <a:gd name="connsiteY6" fmla="*/ 64293 h 71437"/>
                        <a:gd name="connsiteX7" fmla="*/ 833364 w 833364"/>
                        <a:gd name="connsiteY7" fmla="*/ 21432 h 71437"/>
                        <a:gd name="connsiteX8" fmla="*/ 559733 w 833364"/>
                        <a:gd name="connsiteY8" fmla="*/ 4762 h 71437"/>
                        <a:gd name="connsiteX9" fmla="*/ 139 w 833364"/>
                        <a:gd name="connsiteY9" fmla="*/ 0 h 71437"/>
                        <a:gd name="connsiteX10" fmla="*/ 241 w 833364"/>
                        <a:gd name="connsiteY10" fmla="*/ 71437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3364" h="71437">
                          <a:moveTo>
                            <a:pt x="241" y="71437"/>
                          </a:moveTo>
                          <a:lnTo>
                            <a:pt x="102533" y="69056"/>
                          </a:lnTo>
                          <a:lnTo>
                            <a:pt x="204926" y="69056"/>
                          </a:lnTo>
                          <a:lnTo>
                            <a:pt x="328751" y="69056"/>
                          </a:lnTo>
                          <a:lnTo>
                            <a:pt x="390664" y="66675"/>
                          </a:lnTo>
                          <a:lnTo>
                            <a:pt x="447814" y="66675"/>
                          </a:lnTo>
                          <a:lnTo>
                            <a:pt x="507345" y="64293"/>
                          </a:lnTo>
                          <a:cubicBezTo>
                            <a:pt x="542345" y="57943"/>
                            <a:pt x="784692" y="37307"/>
                            <a:pt x="833364" y="21432"/>
                          </a:cubicBezTo>
                          <a:cubicBezTo>
                            <a:pt x="802914" y="-7937"/>
                            <a:pt x="578789" y="17462"/>
                            <a:pt x="559733" y="4762"/>
                          </a:cubicBezTo>
                          <a:lnTo>
                            <a:pt x="139" y="0"/>
                          </a:lnTo>
                          <a:cubicBezTo>
                            <a:pt x="933" y="20637"/>
                            <a:pt x="-553" y="50800"/>
                            <a:pt x="241" y="71437"/>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CuadroTexto 3"/>
                    <p:cNvSpPr txBox="1"/>
                    <p:nvPr/>
                  </p:nvSpPr>
                  <p:spPr>
                    <a:xfrm>
                      <a:off x="2943228" y="3136286"/>
                      <a:ext cx="782532" cy="107722"/>
                    </a:xfrm>
                    <a:prstGeom prst="rect">
                      <a:avLst/>
                    </a:prstGeom>
                    <a:noFill/>
                  </p:spPr>
                  <p:txBody>
                    <a:bodyPr wrap="square" lIns="36000" tIns="0" rIns="0" bIns="0" rtlCol="0">
                      <a:spAutoFit/>
                    </a:bodyPr>
                    <a:lstStyle/>
                    <a:p>
                      <a:r>
                        <a:rPr lang="es-ES" sz="700" b="1" dirty="0"/>
                        <a:t>Disipación de calor</a:t>
                      </a:r>
                    </a:p>
                  </p:txBody>
                </p:sp>
              </p:grpSp>
            </p:grpSp>
            <p:grpSp>
              <p:nvGrpSpPr>
                <p:cNvPr id="36" name="35 Grupo"/>
                <p:cNvGrpSpPr/>
                <p:nvPr/>
              </p:nvGrpSpPr>
              <p:grpSpPr>
                <a:xfrm>
                  <a:off x="2950370" y="4037863"/>
                  <a:ext cx="1257277" cy="195690"/>
                  <a:chOff x="2950370" y="4037863"/>
                  <a:chExt cx="1257277" cy="195690"/>
                </a:xfrm>
              </p:grpSpPr>
              <p:pic>
                <p:nvPicPr>
                  <p:cNvPr id="102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71061" y="4037863"/>
                    <a:ext cx="1021681" cy="195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CuadroTexto 3"/>
                  <p:cNvSpPr txBox="1"/>
                  <p:nvPr/>
                </p:nvSpPr>
                <p:spPr>
                  <a:xfrm>
                    <a:off x="2950370" y="4071777"/>
                    <a:ext cx="1257277" cy="107722"/>
                  </a:xfrm>
                  <a:prstGeom prst="rect">
                    <a:avLst/>
                  </a:prstGeom>
                  <a:noFill/>
                </p:spPr>
                <p:txBody>
                  <a:bodyPr wrap="square" lIns="36000" tIns="0" rIns="0" bIns="0" rtlCol="0">
                    <a:spAutoFit/>
                  </a:bodyPr>
                  <a:lstStyle/>
                  <a:p>
                    <a:r>
                      <a:rPr lang="es-ES" sz="700" b="1" dirty="0"/>
                      <a:t>Energía para refrigeración</a:t>
                    </a:r>
                  </a:p>
                </p:txBody>
              </p:sp>
            </p:grpSp>
          </p:grpSp>
          <p:grpSp>
            <p:nvGrpSpPr>
              <p:cNvPr id="38" name="37 Grupo"/>
              <p:cNvGrpSpPr/>
              <p:nvPr/>
            </p:nvGrpSpPr>
            <p:grpSpPr>
              <a:xfrm>
                <a:off x="7516348" y="1367019"/>
                <a:ext cx="1494948" cy="118100"/>
                <a:chOff x="7516348" y="1367019"/>
                <a:chExt cx="1494948" cy="118100"/>
              </a:xfrm>
            </p:grpSpPr>
            <p:pic>
              <p:nvPicPr>
                <p:cNvPr id="1030"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94457" y="1367019"/>
                  <a:ext cx="1101881" cy="11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CuadroTexto 3"/>
                <p:cNvSpPr txBox="1"/>
                <p:nvPr/>
              </p:nvSpPr>
              <p:spPr>
                <a:xfrm>
                  <a:off x="7516348" y="1377397"/>
                  <a:ext cx="1494948" cy="107722"/>
                </a:xfrm>
                <a:prstGeom prst="rect">
                  <a:avLst/>
                </a:prstGeom>
                <a:noFill/>
              </p:spPr>
              <p:txBody>
                <a:bodyPr wrap="square" lIns="36000" tIns="0" rIns="36000" bIns="0" rtlCol="0">
                  <a:spAutoFit/>
                </a:bodyPr>
                <a:lstStyle/>
                <a:p>
                  <a:pPr algn="r"/>
                  <a:r>
                    <a:rPr lang="es-ES" sz="700" b="1" dirty="0"/>
                    <a:t>Pérdidas por conducción en ventanas</a:t>
                  </a:r>
                </a:p>
              </p:txBody>
            </p:sp>
          </p:grpSp>
        </p:grpSp>
        <p:grpSp>
          <p:nvGrpSpPr>
            <p:cNvPr id="6" name="5 Grupo"/>
            <p:cNvGrpSpPr/>
            <p:nvPr/>
          </p:nvGrpSpPr>
          <p:grpSpPr>
            <a:xfrm>
              <a:off x="4795317" y="1322018"/>
              <a:ext cx="4335163" cy="3634060"/>
              <a:chOff x="4795317" y="1322018"/>
              <a:chExt cx="4335163" cy="3634060"/>
            </a:xfrm>
          </p:grpSpPr>
          <p:pic>
            <p:nvPicPr>
              <p:cNvPr id="1032" name="Picture 8"/>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169979" y="1946542"/>
                <a:ext cx="927620" cy="88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1" name="40 Grupo"/>
              <p:cNvGrpSpPr/>
              <p:nvPr/>
            </p:nvGrpSpPr>
            <p:grpSpPr>
              <a:xfrm>
                <a:off x="8370508" y="1747229"/>
                <a:ext cx="747474" cy="122615"/>
                <a:chOff x="8278408" y="1667304"/>
                <a:chExt cx="747474" cy="122615"/>
              </a:xfrm>
            </p:grpSpPr>
            <p:pic>
              <p:nvPicPr>
                <p:cNvPr id="1031" name="Picture 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548300" y="1670939"/>
                  <a:ext cx="448038" cy="118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CuadroTexto 3"/>
                <p:cNvSpPr txBox="1"/>
                <p:nvPr/>
              </p:nvSpPr>
              <p:spPr>
                <a:xfrm>
                  <a:off x="8278408" y="1667304"/>
                  <a:ext cx="747474" cy="107722"/>
                </a:xfrm>
                <a:prstGeom prst="rect">
                  <a:avLst/>
                </a:prstGeom>
                <a:noFill/>
              </p:spPr>
              <p:txBody>
                <a:bodyPr wrap="square" lIns="36000" tIns="0" rIns="36000" bIns="0" rtlCol="0">
                  <a:spAutoFit/>
                </a:bodyPr>
                <a:lstStyle/>
                <a:p>
                  <a:pPr algn="r"/>
                  <a:r>
                    <a:rPr lang="es-ES" sz="700" b="1" dirty="0"/>
                    <a:t>Recalentamiento</a:t>
                  </a:r>
                </a:p>
              </p:txBody>
            </p:sp>
          </p:grpSp>
          <p:sp>
            <p:nvSpPr>
              <p:cNvPr id="50" name="CuadroTexto 3"/>
              <p:cNvSpPr txBox="1"/>
              <p:nvPr/>
            </p:nvSpPr>
            <p:spPr>
              <a:xfrm>
                <a:off x="7849028" y="1932285"/>
                <a:ext cx="1270437" cy="92333"/>
              </a:xfrm>
              <a:prstGeom prst="rect">
                <a:avLst/>
              </a:prstGeom>
              <a:noFill/>
            </p:spPr>
            <p:txBody>
              <a:bodyPr wrap="square" lIns="36000" tIns="0" rIns="36000" bIns="0" rtlCol="0">
                <a:spAutoFit/>
              </a:bodyPr>
              <a:lstStyle/>
              <a:p>
                <a:pPr algn="r"/>
                <a:r>
                  <a:rPr lang="es-ES" sz="600" b="1" dirty="0"/>
                  <a:t>Pérdidas por conducción en muros</a:t>
                </a:r>
              </a:p>
            </p:txBody>
          </p:sp>
          <p:pic>
            <p:nvPicPr>
              <p:cNvPr id="54" name="Picture 8"/>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136064" y="2074069"/>
                <a:ext cx="975525" cy="283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CuadroTexto 3"/>
              <p:cNvSpPr txBox="1"/>
              <p:nvPr/>
            </p:nvSpPr>
            <p:spPr>
              <a:xfrm>
                <a:off x="8267107" y="2056078"/>
                <a:ext cx="851303" cy="76944"/>
              </a:xfrm>
              <a:prstGeom prst="rect">
                <a:avLst/>
              </a:prstGeom>
              <a:noFill/>
            </p:spPr>
            <p:txBody>
              <a:bodyPr wrap="square" lIns="36000" tIns="0" rIns="36000" bIns="0" rtlCol="0">
                <a:spAutoFit/>
              </a:bodyPr>
              <a:lstStyle/>
              <a:p>
                <a:pPr algn="r"/>
                <a:r>
                  <a:rPr lang="es-ES" sz="500" b="1" dirty="0"/>
                  <a:t>Pérdidas por infiltración</a:t>
                </a:r>
              </a:p>
            </p:txBody>
          </p:sp>
          <p:sp>
            <p:nvSpPr>
              <p:cNvPr id="118" name="117 Forma libre"/>
              <p:cNvSpPr/>
              <p:nvPr/>
            </p:nvSpPr>
            <p:spPr>
              <a:xfrm>
                <a:off x="8123266" y="2197340"/>
                <a:ext cx="988216" cy="98177"/>
              </a:xfrm>
              <a:custGeom>
                <a:avLst/>
                <a:gdLst>
                  <a:gd name="connsiteX0" fmla="*/ 0 w 973931"/>
                  <a:gd name="connsiteY0" fmla="*/ 0 h 42863"/>
                  <a:gd name="connsiteX1" fmla="*/ 354806 w 973931"/>
                  <a:gd name="connsiteY1" fmla="*/ 40481 h 42863"/>
                  <a:gd name="connsiteX2" fmla="*/ 973931 w 973931"/>
                  <a:gd name="connsiteY2" fmla="*/ 42863 h 42863"/>
                  <a:gd name="connsiteX0" fmla="*/ 0 w 973931"/>
                  <a:gd name="connsiteY0" fmla="*/ 0 h 44417"/>
                  <a:gd name="connsiteX1" fmla="*/ 354806 w 973931"/>
                  <a:gd name="connsiteY1" fmla="*/ 40481 h 44417"/>
                  <a:gd name="connsiteX2" fmla="*/ 973931 w 973931"/>
                  <a:gd name="connsiteY2" fmla="*/ 42863 h 44417"/>
                  <a:gd name="connsiteX0" fmla="*/ 0 w 973931"/>
                  <a:gd name="connsiteY0" fmla="*/ 0 h 46469"/>
                  <a:gd name="connsiteX1" fmla="*/ 354806 w 973931"/>
                  <a:gd name="connsiteY1" fmla="*/ 40481 h 46469"/>
                  <a:gd name="connsiteX2" fmla="*/ 973931 w 973931"/>
                  <a:gd name="connsiteY2" fmla="*/ 42863 h 46469"/>
                  <a:gd name="connsiteX0" fmla="*/ 0 w 973931"/>
                  <a:gd name="connsiteY0" fmla="*/ 0 h 43057"/>
                  <a:gd name="connsiteX1" fmla="*/ 354806 w 973931"/>
                  <a:gd name="connsiteY1" fmla="*/ 33337 h 43057"/>
                  <a:gd name="connsiteX2" fmla="*/ 973931 w 973931"/>
                  <a:gd name="connsiteY2" fmla="*/ 42863 h 43057"/>
                  <a:gd name="connsiteX0" fmla="*/ 0 w 973931"/>
                  <a:gd name="connsiteY0" fmla="*/ 0 h 42863"/>
                  <a:gd name="connsiteX1" fmla="*/ 354806 w 973931"/>
                  <a:gd name="connsiteY1" fmla="*/ 33337 h 42863"/>
                  <a:gd name="connsiteX2" fmla="*/ 973931 w 973931"/>
                  <a:gd name="connsiteY2" fmla="*/ 42863 h 42863"/>
                  <a:gd name="connsiteX0" fmla="*/ 0 w 934603"/>
                  <a:gd name="connsiteY0" fmla="*/ 0 h 58373"/>
                  <a:gd name="connsiteX1" fmla="*/ 354806 w 934603"/>
                  <a:gd name="connsiteY1" fmla="*/ 33337 h 58373"/>
                  <a:gd name="connsiteX2" fmla="*/ 934603 w 934603"/>
                  <a:gd name="connsiteY2" fmla="*/ 58373 h 58373"/>
                  <a:gd name="connsiteX0" fmla="*/ 0 w 934603"/>
                  <a:gd name="connsiteY0" fmla="*/ 0 h 59462"/>
                  <a:gd name="connsiteX1" fmla="*/ 354806 w 934603"/>
                  <a:gd name="connsiteY1" fmla="*/ 33337 h 59462"/>
                  <a:gd name="connsiteX2" fmla="*/ 934603 w 934603"/>
                  <a:gd name="connsiteY2" fmla="*/ 58373 h 59462"/>
                  <a:gd name="connsiteX0" fmla="*/ 0 w 934603"/>
                  <a:gd name="connsiteY0" fmla="*/ 0 h 59999"/>
                  <a:gd name="connsiteX1" fmla="*/ 354806 w 934603"/>
                  <a:gd name="connsiteY1" fmla="*/ 42200 h 59999"/>
                  <a:gd name="connsiteX2" fmla="*/ 934603 w 934603"/>
                  <a:gd name="connsiteY2" fmla="*/ 58373 h 59999"/>
                  <a:gd name="connsiteX0" fmla="*/ 0 w 971617"/>
                  <a:gd name="connsiteY0" fmla="*/ 0 h 79154"/>
                  <a:gd name="connsiteX1" fmla="*/ 354806 w 971617"/>
                  <a:gd name="connsiteY1" fmla="*/ 42200 h 79154"/>
                  <a:gd name="connsiteX2" fmla="*/ 971617 w 971617"/>
                  <a:gd name="connsiteY2" fmla="*/ 78315 h 79154"/>
                  <a:gd name="connsiteX0" fmla="*/ 0 w 971617"/>
                  <a:gd name="connsiteY0" fmla="*/ 0 h 85683"/>
                  <a:gd name="connsiteX1" fmla="*/ 354806 w 971617"/>
                  <a:gd name="connsiteY1" fmla="*/ 42200 h 85683"/>
                  <a:gd name="connsiteX2" fmla="*/ 971617 w 971617"/>
                  <a:gd name="connsiteY2" fmla="*/ 84961 h 85683"/>
                  <a:gd name="connsiteX0" fmla="*/ 0 w 971617"/>
                  <a:gd name="connsiteY0" fmla="*/ 0 h 86042"/>
                  <a:gd name="connsiteX1" fmla="*/ 394134 w 971617"/>
                  <a:gd name="connsiteY1" fmla="*/ 55494 h 86042"/>
                  <a:gd name="connsiteX2" fmla="*/ 971617 w 971617"/>
                  <a:gd name="connsiteY2" fmla="*/ 84961 h 86042"/>
                  <a:gd name="connsiteX0" fmla="*/ 0 w 971617"/>
                  <a:gd name="connsiteY0" fmla="*/ 0 h 85414"/>
                  <a:gd name="connsiteX1" fmla="*/ 394134 w 971617"/>
                  <a:gd name="connsiteY1" fmla="*/ 55494 h 85414"/>
                  <a:gd name="connsiteX2" fmla="*/ 842068 w 971617"/>
                  <a:gd name="connsiteY2" fmla="*/ 82488 h 85414"/>
                  <a:gd name="connsiteX3" fmla="*/ 971617 w 971617"/>
                  <a:gd name="connsiteY3" fmla="*/ 84961 h 85414"/>
                  <a:gd name="connsiteX0" fmla="*/ 0 w 973930"/>
                  <a:gd name="connsiteY0" fmla="*/ 0 h 92061"/>
                  <a:gd name="connsiteX1" fmla="*/ 396447 w 973930"/>
                  <a:gd name="connsiteY1" fmla="*/ 62141 h 92061"/>
                  <a:gd name="connsiteX2" fmla="*/ 844381 w 973930"/>
                  <a:gd name="connsiteY2" fmla="*/ 89135 h 92061"/>
                  <a:gd name="connsiteX3" fmla="*/ 973930 w 973930"/>
                  <a:gd name="connsiteY3" fmla="*/ 91608 h 92061"/>
                  <a:gd name="connsiteX0" fmla="*/ 0 w 929976"/>
                  <a:gd name="connsiteY0" fmla="*/ 0 h 90843"/>
                  <a:gd name="connsiteX1" fmla="*/ 396447 w 929976"/>
                  <a:gd name="connsiteY1" fmla="*/ 62141 h 90843"/>
                  <a:gd name="connsiteX2" fmla="*/ 844381 w 929976"/>
                  <a:gd name="connsiteY2" fmla="*/ 89135 h 90843"/>
                  <a:gd name="connsiteX3" fmla="*/ 929976 w 929976"/>
                  <a:gd name="connsiteY3" fmla="*/ 87176 h 90843"/>
                  <a:gd name="connsiteX0" fmla="*/ 0 w 960050"/>
                  <a:gd name="connsiteY0" fmla="*/ 0 h 88628"/>
                  <a:gd name="connsiteX1" fmla="*/ 426521 w 960050"/>
                  <a:gd name="connsiteY1" fmla="*/ 59926 h 88628"/>
                  <a:gd name="connsiteX2" fmla="*/ 874455 w 960050"/>
                  <a:gd name="connsiteY2" fmla="*/ 86920 h 88628"/>
                  <a:gd name="connsiteX3" fmla="*/ 960050 w 960050"/>
                  <a:gd name="connsiteY3" fmla="*/ 84961 h 88628"/>
                  <a:gd name="connsiteX0" fmla="*/ 0 w 960050"/>
                  <a:gd name="connsiteY0" fmla="*/ 0 h 88628"/>
                  <a:gd name="connsiteX1" fmla="*/ 391820 w 960050"/>
                  <a:gd name="connsiteY1" fmla="*/ 59926 h 88628"/>
                  <a:gd name="connsiteX2" fmla="*/ 874455 w 960050"/>
                  <a:gd name="connsiteY2" fmla="*/ 86920 h 88628"/>
                  <a:gd name="connsiteX3" fmla="*/ 960050 w 960050"/>
                  <a:gd name="connsiteY3" fmla="*/ 84961 h 88628"/>
                  <a:gd name="connsiteX0" fmla="*/ 0 w 957736"/>
                  <a:gd name="connsiteY0" fmla="*/ 0 h 91608"/>
                  <a:gd name="connsiteX1" fmla="*/ 391820 w 957736"/>
                  <a:gd name="connsiteY1" fmla="*/ 59926 h 91608"/>
                  <a:gd name="connsiteX2" fmla="*/ 874455 w 957736"/>
                  <a:gd name="connsiteY2" fmla="*/ 86920 h 91608"/>
                  <a:gd name="connsiteX3" fmla="*/ 957736 w 957736"/>
                  <a:gd name="connsiteY3" fmla="*/ 91608 h 91608"/>
                  <a:gd name="connsiteX0" fmla="*/ 0 w 957736"/>
                  <a:gd name="connsiteY0" fmla="*/ 0 h 88628"/>
                  <a:gd name="connsiteX1" fmla="*/ 391820 w 957736"/>
                  <a:gd name="connsiteY1" fmla="*/ 59926 h 88628"/>
                  <a:gd name="connsiteX2" fmla="*/ 874455 w 957736"/>
                  <a:gd name="connsiteY2" fmla="*/ 86920 h 88628"/>
                  <a:gd name="connsiteX3" fmla="*/ 957736 w 957736"/>
                  <a:gd name="connsiteY3" fmla="*/ 84962 h 88628"/>
                  <a:gd name="connsiteX0" fmla="*/ 0 w 957736"/>
                  <a:gd name="connsiteY0" fmla="*/ 0 h 90952"/>
                  <a:gd name="connsiteX1" fmla="*/ 391820 w 957736"/>
                  <a:gd name="connsiteY1" fmla="*/ 59926 h 90952"/>
                  <a:gd name="connsiteX2" fmla="*/ 874455 w 957736"/>
                  <a:gd name="connsiteY2" fmla="*/ 86920 h 90952"/>
                  <a:gd name="connsiteX3" fmla="*/ 957736 w 957736"/>
                  <a:gd name="connsiteY3" fmla="*/ 84962 h 90952"/>
                  <a:gd name="connsiteX0" fmla="*/ 0 w 953109"/>
                  <a:gd name="connsiteY0" fmla="*/ 0 h 92170"/>
                  <a:gd name="connsiteX1" fmla="*/ 391820 w 953109"/>
                  <a:gd name="connsiteY1" fmla="*/ 59926 h 92170"/>
                  <a:gd name="connsiteX2" fmla="*/ 874455 w 953109"/>
                  <a:gd name="connsiteY2" fmla="*/ 86920 h 92170"/>
                  <a:gd name="connsiteX3" fmla="*/ 953109 w 953109"/>
                  <a:gd name="connsiteY3" fmla="*/ 87178 h 92170"/>
                  <a:gd name="connsiteX0" fmla="*/ 0 w 983184"/>
                  <a:gd name="connsiteY0" fmla="*/ 0 h 89324"/>
                  <a:gd name="connsiteX1" fmla="*/ 391820 w 983184"/>
                  <a:gd name="connsiteY1" fmla="*/ 59926 h 89324"/>
                  <a:gd name="connsiteX2" fmla="*/ 874455 w 983184"/>
                  <a:gd name="connsiteY2" fmla="*/ 86920 h 89324"/>
                  <a:gd name="connsiteX3" fmla="*/ 983184 w 983184"/>
                  <a:gd name="connsiteY3" fmla="*/ 80532 h 89324"/>
                  <a:gd name="connsiteX0" fmla="*/ 0 w 874455"/>
                  <a:gd name="connsiteY0" fmla="*/ 0 h 86920"/>
                  <a:gd name="connsiteX1" fmla="*/ 391820 w 874455"/>
                  <a:gd name="connsiteY1" fmla="*/ 59926 h 86920"/>
                  <a:gd name="connsiteX2" fmla="*/ 874455 w 874455"/>
                  <a:gd name="connsiteY2" fmla="*/ 86920 h 86920"/>
                  <a:gd name="connsiteX0" fmla="*/ 0 w 960050"/>
                  <a:gd name="connsiteY0" fmla="*/ 0 h 91352"/>
                  <a:gd name="connsiteX1" fmla="*/ 391820 w 960050"/>
                  <a:gd name="connsiteY1" fmla="*/ 59926 h 91352"/>
                  <a:gd name="connsiteX2" fmla="*/ 960050 w 960050"/>
                  <a:gd name="connsiteY2" fmla="*/ 91352 h 91352"/>
                </a:gdLst>
                <a:ahLst/>
                <a:cxnLst>
                  <a:cxn ang="0">
                    <a:pos x="connsiteX0" y="connsiteY0"/>
                  </a:cxn>
                  <a:cxn ang="0">
                    <a:pos x="connsiteX1" y="connsiteY1"/>
                  </a:cxn>
                  <a:cxn ang="0">
                    <a:pos x="connsiteX2" y="connsiteY2"/>
                  </a:cxn>
                </a:cxnLst>
                <a:rect l="l" t="t" r="r" b="b"/>
                <a:pathLst>
                  <a:path w="960050" h="91352">
                    <a:moveTo>
                      <a:pt x="0" y="0"/>
                    </a:moveTo>
                    <a:cubicBezTo>
                      <a:pt x="96242" y="16668"/>
                      <a:pt x="231812" y="44701"/>
                      <a:pt x="391820" y="59926"/>
                    </a:cubicBezTo>
                    <a:cubicBezTo>
                      <a:pt x="551828" y="75151"/>
                      <a:pt x="863803" y="86441"/>
                      <a:pt x="960050" y="91352"/>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1" name="120 Forma libre"/>
              <p:cNvSpPr/>
              <p:nvPr/>
            </p:nvSpPr>
            <p:spPr>
              <a:xfrm>
                <a:off x="8132536" y="2236225"/>
                <a:ext cx="981073" cy="107978"/>
              </a:xfrm>
              <a:custGeom>
                <a:avLst/>
                <a:gdLst>
                  <a:gd name="connsiteX0" fmla="*/ 0 w 973931"/>
                  <a:gd name="connsiteY0" fmla="*/ 0 h 42863"/>
                  <a:gd name="connsiteX1" fmla="*/ 354806 w 973931"/>
                  <a:gd name="connsiteY1" fmla="*/ 40481 h 42863"/>
                  <a:gd name="connsiteX2" fmla="*/ 973931 w 973931"/>
                  <a:gd name="connsiteY2" fmla="*/ 42863 h 42863"/>
                  <a:gd name="connsiteX0" fmla="*/ 0 w 973931"/>
                  <a:gd name="connsiteY0" fmla="*/ 0 h 44417"/>
                  <a:gd name="connsiteX1" fmla="*/ 354806 w 973931"/>
                  <a:gd name="connsiteY1" fmla="*/ 40481 h 44417"/>
                  <a:gd name="connsiteX2" fmla="*/ 973931 w 973931"/>
                  <a:gd name="connsiteY2" fmla="*/ 42863 h 44417"/>
                  <a:gd name="connsiteX0" fmla="*/ 0 w 973931"/>
                  <a:gd name="connsiteY0" fmla="*/ 0 h 46469"/>
                  <a:gd name="connsiteX1" fmla="*/ 354806 w 973931"/>
                  <a:gd name="connsiteY1" fmla="*/ 40481 h 46469"/>
                  <a:gd name="connsiteX2" fmla="*/ 973931 w 973931"/>
                  <a:gd name="connsiteY2" fmla="*/ 42863 h 46469"/>
                  <a:gd name="connsiteX0" fmla="*/ 0 w 973931"/>
                  <a:gd name="connsiteY0" fmla="*/ 0 h 43057"/>
                  <a:gd name="connsiteX1" fmla="*/ 354806 w 973931"/>
                  <a:gd name="connsiteY1" fmla="*/ 33337 h 43057"/>
                  <a:gd name="connsiteX2" fmla="*/ 973931 w 973931"/>
                  <a:gd name="connsiteY2" fmla="*/ 42863 h 43057"/>
                  <a:gd name="connsiteX0" fmla="*/ 0 w 973931"/>
                  <a:gd name="connsiteY0" fmla="*/ 0 h 42863"/>
                  <a:gd name="connsiteX1" fmla="*/ 354806 w 973931"/>
                  <a:gd name="connsiteY1" fmla="*/ 33337 h 42863"/>
                  <a:gd name="connsiteX2" fmla="*/ 973931 w 973931"/>
                  <a:gd name="connsiteY2" fmla="*/ 42863 h 42863"/>
                  <a:gd name="connsiteX0" fmla="*/ 0 w 934603"/>
                  <a:gd name="connsiteY0" fmla="*/ 0 h 58373"/>
                  <a:gd name="connsiteX1" fmla="*/ 354806 w 934603"/>
                  <a:gd name="connsiteY1" fmla="*/ 33337 h 58373"/>
                  <a:gd name="connsiteX2" fmla="*/ 934603 w 934603"/>
                  <a:gd name="connsiteY2" fmla="*/ 58373 h 58373"/>
                  <a:gd name="connsiteX0" fmla="*/ 0 w 934603"/>
                  <a:gd name="connsiteY0" fmla="*/ 0 h 59462"/>
                  <a:gd name="connsiteX1" fmla="*/ 354806 w 934603"/>
                  <a:gd name="connsiteY1" fmla="*/ 33337 h 59462"/>
                  <a:gd name="connsiteX2" fmla="*/ 934603 w 934603"/>
                  <a:gd name="connsiteY2" fmla="*/ 58373 h 59462"/>
                  <a:gd name="connsiteX0" fmla="*/ 0 w 934603"/>
                  <a:gd name="connsiteY0" fmla="*/ 0 h 59999"/>
                  <a:gd name="connsiteX1" fmla="*/ 354806 w 934603"/>
                  <a:gd name="connsiteY1" fmla="*/ 42200 h 59999"/>
                  <a:gd name="connsiteX2" fmla="*/ 934603 w 934603"/>
                  <a:gd name="connsiteY2" fmla="*/ 58373 h 59999"/>
                  <a:gd name="connsiteX0" fmla="*/ 0 w 971617"/>
                  <a:gd name="connsiteY0" fmla="*/ 0 h 79154"/>
                  <a:gd name="connsiteX1" fmla="*/ 354806 w 971617"/>
                  <a:gd name="connsiteY1" fmla="*/ 42200 h 79154"/>
                  <a:gd name="connsiteX2" fmla="*/ 971617 w 971617"/>
                  <a:gd name="connsiteY2" fmla="*/ 78315 h 79154"/>
                  <a:gd name="connsiteX0" fmla="*/ 0 w 971617"/>
                  <a:gd name="connsiteY0" fmla="*/ 0 h 85683"/>
                  <a:gd name="connsiteX1" fmla="*/ 354806 w 971617"/>
                  <a:gd name="connsiteY1" fmla="*/ 42200 h 85683"/>
                  <a:gd name="connsiteX2" fmla="*/ 971617 w 971617"/>
                  <a:gd name="connsiteY2" fmla="*/ 84961 h 85683"/>
                  <a:gd name="connsiteX0" fmla="*/ 0 w 971617"/>
                  <a:gd name="connsiteY0" fmla="*/ 0 h 86042"/>
                  <a:gd name="connsiteX1" fmla="*/ 394134 w 971617"/>
                  <a:gd name="connsiteY1" fmla="*/ 55494 h 86042"/>
                  <a:gd name="connsiteX2" fmla="*/ 971617 w 971617"/>
                  <a:gd name="connsiteY2" fmla="*/ 84961 h 86042"/>
                  <a:gd name="connsiteX0" fmla="*/ 0 w 971617"/>
                  <a:gd name="connsiteY0" fmla="*/ 0 h 85414"/>
                  <a:gd name="connsiteX1" fmla="*/ 394134 w 971617"/>
                  <a:gd name="connsiteY1" fmla="*/ 55494 h 85414"/>
                  <a:gd name="connsiteX2" fmla="*/ 842068 w 971617"/>
                  <a:gd name="connsiteY2" fmla="*/ 82488 h 85414"/>
                  <a:gd name="connsiteX3" fmla="*/ 971617 w 971617"/>
                  <a:gd name="connsiteY3" fmla="*/ 84961 h 85414"/>
                  <a:gd name="connsiteX0" fmla="*/ 0 w 973930"/>
                  <a:gd name="connsiteY0" fmla="*/ 0 h 92061"/>
                  <a:gd name="connsiteX1" fmla="*/ 396447 w 973930"/>
                  <a:gd name="connsiteY1" fmla="*/ 62141 h 92061"/>
                  <a:gd name="connsiteX2" fmla="*/ 844381 w 973930"/>
                  <a:gd name="connsiteY2" fmla="*/ 89135 h 92061"/>
                  <a:gd name="connsiteX3" fmla="*/ 973930 w 973930"/>
                  <a:gd name="connsiteY3" fmla="*/ 91608 h 92061"/>
                  <a:gd name="connsiteX0" fmla="*/ 0 w 946169"/>
                  <a:gd name="connsiteY0" fmla="*/ 0 h 93824"/>
                  <a:gd name="connsiteX1" fmla="*/ 396447 w 946169"/>
                  <a:gd name="connsiteY1" fmla="*/ 62141 h 93824"/>
                  <a:gd name="connsiteX2" fmla="*/ 844381 w 946169"/>
                  <a:gd name="connsiteY2" fmla="*/ 89135 h 93824"/>
                  <a:gd name="connsiteX3" fmla="*/ 946169 w 946169"/>
                  <a:gd name="connsiteY3" fmla="*/ 93824 h 93824"/>
                  <a:gd name="connsiteX0" fmla="*/ 0 w 946169"/>
                  <a:gd name="connsiteY0" fmla="*/ 0 h 95783"/>
                  <a:gd name="connsiteX1" fmla="*/ 396447 w 946169"/>
                  <a:gd name="connsiteY1" fmla="*/ 62141 h 95783"/>
                  <a:gd name="connsiteX2" fmla="*/ 763414 w 946169"/>
                  <a:gd name="connsiteY2" fmla="*/ 95783 h 95783"/>
                  <a:gd name="connsiteX3" fmla="*/ 946169 w 946169"/>
                  <a:gd name="connsiteY3" fmla="*/ 93824 h 95783"/>
                  <a:gd name="connsiteX0" fmla="*/ 0 w 953109"/>
                  <a:gd name="connsiteY0" fmla="*/ 0 h 100472"/>
                  <a:gd name="connsiteX1" fmla="*/ 396447 w 953109"/>
                  <a:gd name="connsiteY1" fmla="*/ 62141 h 100472"/>
                  <a:gd name="connsiteX2" fmla="*/ 763414 w 953109"/>
                  <a:gd name="connsiteY2" fmla="*/ 95783 h 100472"/>
                  <a:gd name="connsiteX3" fmla="*/ 953109 w 953109"/>
                  <a:gd name="connsiteY3" fmla="*/ 100472 h 100472"/>
                </a:gdLst>
                <a:ahLst/>
                <a:cxnLst>
                  <a:cxn ang="0">
                    <a:pos x="connsiteX0" y="connsiteY0"/>
                  </a:cxn>
                  <a:cxn ang="0">
                    <a:pos x="connsiteX1" y="connsiteY1"/>
                  </a:cxn>
                  <a:cxn ang="0">
                    <a:pos x="connsiteX2" y="connsiteY2"/>
                  </a:cxn>
                  <a:cxn ang="0">
                    <a:pos x="connsiteX3" y="connsiteY3"/>
                  </a:cxn>
                </a:cxnLst>
                <a:rect l="l" t="t" r="r" b="b"/>
                <a:pathLst>
                  <a:path w="953109" h="100472">
                    <a:moveTo>
                      <a:pt x="0" y="0"/>
                    </a:moveTo>
                    <a:cubicBezTo>
                      <a:pt x="96242" y="16668"/>
                      <a:pt x="269211" y="46177"/>
                      <a:pt x="396447" y="62141"/>
                    </a:cubicBezTo>
                    <a:cubicBezTo>
                      <a:pt x="523683" y="78105"/>
                      <a:pt x="667167" y="90872"/>
                      <a:pt x="763414" y="95783"/>
                    </a:cubicBezTo>
                    <a:lnTo>
                      <a:pt x="953109" y="100472"/>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4" name="123 Forma libre"/>
              <p:cNvSpPr/>
              <p:nvPr/>
            </p:nvSpPr>
            <p:spPr>
              <a:xfrm>
                <a:off x="8293751" y="2187075"/>
                <a:ext cx="814387" cy="48444"/>
              </a:xfrm>
              <a:custGeom>
                <a:avLst/>
                <a:gdLst>
                  <a:gd name="connsiteX0" fmla="*/ 0 w 973931"/>
                  <a:gd name="connsiteY0" fmla="*/ 0 h 42863"/>
                  <a:gd name="connsiteX1" fmla="*/ 354806 w 973931"/>
                  <a:gd name="connsiteY1" fmla="*/ 40481 h 42863"/>
                  <a:gd name="connsiteX2" fmla="*/ 973931 w 973931"/>
                  <a:gd name="connsiteY2" fmla="*/ 42863 h 42863"/>
                  <a:gd name="connsiteX0" fmla="*/ 0 w 973931"/>
                  <a:gd name="connsiteY0" fmla="*/ 0 h 44417"/>
                  <a:gd name="connsiteX1" fmla="*/ 354806 w 973931"/>
                  <a:gd name="connsiteY1" fmla="*/ 40481 h 44417"/>
                  <a:gd name="connsiteX2" fmla="*/ 973931 w 973931"/>
                  <a:gd name="connsiteY2" fmla="*/ 42863 h 44417"/>
                  <a:gd name="connsiteX0" fmla="*/ 0 w 973931"/>
                  <a:gd name="connsiteY0" fmla="*/ 0 h 46469"/>
                  <a:gd name="connsiteX1" fmla="*/ 354806 w 973931"/>
                  <a:gd name="connsiteY1" fmla="*/ 40481 h 46469"/>
                  <a:gd name="connsiteX2" fmla="*/ 973931 w 973931"/>
                  <a:gd name="connsiteY2" fmla="*/ 42863 h 46469"/>
                  <a:gd name="connsiteX0" fmla="*/ 0 w 973931"/>
                  <a:gd name="connsiteY0" fmla="*/ 0 h 43057"/>
                  <a:gd name="connsiteX1" fmla="*/ 354806 w 973931"/>
                  <a:gd name="connsiteY1" fmla="*/ 33337 h 43057"/>
                  <a:gd name="connsiteX2" fmla="*/ 973931 w 973931"/>
                  <a:gd name="connsiteY2" fmla="*/ 42863 h 43057"/>
                  <a:gd name="connsiteX0" fmla="*/ 0 w 973931"/>
                  <a:gd name="connsiteY0" fmla="*/ 0 h 42863"/>
                  <a:gd name="connsiteX1" fmla="*/ 354806 w 973931"/>
                  <a:gd name="connsiteY1" fmla="*/ 33337 h 42863"/>
                  <a:gd name="connsiteX2" fmla="*/ 973931 w 973931"/>
                  <a:gd name="connsiteY2" fmla="*/ 42863 h 42863"/>
                  <a:gd name="connsiteX0" fmla="*/ 0 w 934603"/>
                  <a:gd name="connsiteY0" fmla="*/ 0 h 58373"/>
                  <a:gd name="connsiteX1" fmla="*/ 354806 w 934603"/>
                  <a:gd name="connsiteY1" fmla="*/ 33337 h 58373"/>
                  <a:gd name="connsiteX2" fmla="*/ 934603 w 934603"/>
                  <a:gd name="connsiteY2" fmla="*/ 58373 h 58373"/>
                  <a:gd name="connsiteX0" fmla="*/ 0 w 934603"/>
                  <a:gd name="connsiteY0" fmla="*/ 0 h 59462"/>
                  <a:gd name="connsiteX1" fmla="*/ 354806 w 934603"/>
                  <a:gd name="connsiteY1" fmla="*/ 33337 h 59462"/>
                  <a:gd name="connsiteX2" fmla="*/ 934603 w 934603"/>
                  <a:gd name="connsiteY2" fmla="*/ 58373 h 59462"/>
                  <a:gd name="connsiteX0" fmla="*/ 0 w 934603"/>
                  <a:gd name="connsiteY0" fmla="*/ 0 h 59999"/>
                  <a:gd name="connsiteX1" fmla="*/ 354806 w 934603"/>
                  <a:gd name="connsiteY1" fmla="*/ 42200 h 59999"/>
                  <a:gd name="connsiteX2" fmla="*/ 934603 w 934603"/>
                  <a:gd name="connsiteY2" fmla="*/ 58373 h 59999"/>
                  <a:gd name="connsiteX0" fmla="*/ 0 w 957737"/>
                  <a:gd name="connsiteY0" fmla="*/ 0 h 62243"/>
                  <a:gd name="connsiteX1" fmla="*/ 377940 w 957737"/>
                  <a:gd name="connsiteY1" fmla="*/ 44415 h 62243"/>
                  <a:gd name="connsiteX2" fmla="*/ 957737 w 957737"/>
                  <a:gd name="connsiteY2" fmla="*/ 60588 h 62243"/>
                  <a:gd name="connsiteX0" fmla="*/ 0 w 904529"/>
                  <a:gd name="connsiteY0" fmla="*/ 0 h 53263"/>
                  <a:gd name="connsiteX1" fmla="*/ 324732 w 904529"/>
                  <a:gd name="connsiteY1" fmla="*/ 35552 h 53263"/>
                  <a:gd name="connsiteX2" fmla="*/ 904529 w 904529"/>
                  <a:gd name="connsiteY2" fmla="*/ 51725 h 53263"/>
                  <a:gd name="connsiteX0" fmla="*/ 0 w 904529"/>
                  <a:gd name="connsiteY0" fmla="*/ 0 h 53263"/>
                  <a:gd name="connsiteX1" fmla="*/ 324732 w 904529"/>
                  <a:gd name="connsiteY1" fmla="*/ 35552 h 53263"/>
                  <a:gd name="connsiteX2" fmla="*/ 904529 w 904529"/>
                  <a:gd name="connsiteY2" fmla="*/ 51725 h 53263"/>
                  <a:gd name="connsiteX0" fmla="*/ 0 w 791174"/>
                  <a:gd name="connsiteY0" fmla="*/ 0 h 47240"/>
                  <a:gd name="connsiteX1" fmla="*/ 324732 w 791174"/>
                  <a:gd name="connsiteY1" fmla="*/ 35552 h 47240"/>
                  <a:gd name="connsiteX2" fmla="*/ 791174 w 791174"/>
                  <a:gd name="connsiteY2" fmla="*/ 45077 h 47240"/>
                  <a:gd name="connsiteX0" fmla="*/ 0 w 791174"/>
                  <a:gd name="connsiteY0" fmla="*/ 0 h 45077"/>
                  <a:gd name="connsiteX1" fmla="*/ 324732 w 791174"/>
                  <a:gd name="connsiteY1" fmla="*/ 35552 h 45077"/>
                  <a:gd name="connsiteX2" fmla="*/ 791174 w 791174"/>
                  <a:gd name="connsiteY2" fmla="*/ 45077 h 45077"/>
                  <a:gd name="connsiteX0" fmla="*/ 0 w 791174"/>
                  <a:gd name="connsiteY0" fmla="*/ 0 h 45077"/>
                  <a:gd name="connsiteX1" fmla="*/ 308538 w 791174"/>
                  <a:gd name="connsiteY1" fmla="*/ 33336 h 45077"/>
                  <a:gd name="connsiteX2" fmla="*/ 791174 w 791174"/>
                  <a:gd name="connsiteY2" fmla="*/ 45077 h 45077"/>
                  <a:gd name="connsiteX0" fmla="*/ 0 w 791174"/>
                  <a:gd name="connsiteY0" fmla="*/ 0 h 45077"/>
                  <a:gd name="connsiteX1" fmla="*/ 308538 w 791174"/>
                  <a:gd name="connsiteY1" fmla="*/ 33336 h 45077"/>
                  <a:gd name="connsiteX2" fmla="*/ 791174 w 791174"/>
                  <a:gd name="connsiteY2" fmla="*/ 45077 h 45077"/>
                  <a:gd name="connsiteX0" fmla="*/ 0 w 791174"/>
                  <a:gd name="connsiteY0" fmla="*/ 0 h 45077"/>
                  <a:gd name="connsiteX1" fmla="*/ 308538 w 791174"/>
                  <a:gd name="connsiteY1" fmla="*/ 33336 h 45077"/>
                  <a:gd name="connsiteX2" fmla="*/ 791174 w 791174"/>
                  <a:gd name="connsiteY2" fmla="*/ 45077 h 45077"/>
                </a:gdLst>
                <a:ahLst/>
                <a:cxnLst>
                  <a:cxn ang="0">
                    <a:pos x="connsiteX0" y="connsiteY0"/>
                  </a:cxn>
                  <a:cxn ang="0">
                    <a:pos x="connsiteX1" y="connsiteY1"/>
                  </a:cxn>
                  <a:cxn ang="0">
                    <a:pos x="connsiteX2" y="connsiteY2"/>
                  </a:cxn>
                </a:cxnLst>
                <a:rect l="l" t="t" r="r" b="b"/>
                <a:pathLst>
                  <a:path w="791174" h="45077">
                    <a:moveTo>
                      <a:pt x="0" y="0"/>
                    </a:moveTo>
                    <a:cubicBezTo>
                      <a:pt x="100869" y="7805"/>
                      <a:pt x="172049" y="23608"/>
                      <a:pt x="308538" y="33336"/>
                    </a:cubicBezTo>
                    <a:cubicBezTo>
                      <a:pt x="445027" y="43064"/>
                      <a:pt x="716504" y="42365"/>
                      <a:pt x="791174" y="4507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3" name="122 Forma libre"/>
              <p:cNvSpPr/>
              <p:nvPr/>
            </p:nvSpPr>
            <p:spPr>
              <a:xfrm>
                <a:off x="8602265" y="2153502"/>
                <a:ext cx="513070" cy="11976"/>
              </a:xfrm>
              <a:custGeom>
                <a:avLst/>
                <a:gdLst>
                  <a:gd name="connsiteX0" fmla="*/ 0 w 973931"/>
                  <a:gd name="connsiteY0" fmla="*/ 0 h 42863"/>
                  <a:gd name="connsiteX1" fmla="*/ 354806 w 973931"/>
                  <a:gd name="connsiteY1" fmla="*/ 40481 h 42863"/>
                  <a:gd name="connsiteX2" fmla="*/ 973931 w 973931"/>
                  <a:gd name="connsiteY2" fmla="*/ 42863 h 42863"/>
                  <a:gd name="connsiteX0" fmla="*/ 0 w 973931"/>
                  <a:gd name="connsiteY0" fmla="*/ 0 h 44417"/>
                  <a:gd name="connsiteX1" fmla="*/ 354806 w 973931"/>
                  <a:gd name="connsiteY1" fmla="*/ 40481 h 44417"/>
                  <a:gd name="connsiteX2" fmla="*/ 973931 w 973931"/>
                  <a:gd name="connsiteY2" fmla="*/ 42863 h 44417"/>
                  <a:gd name="connsiteX0" fmla="*/ 0 w 973931"/>
                  <a:gd name="connsiteY0" fmla="*/ 0 h 46469"/>
                  <a:gd name="connsiteX1" fmla="*/ 354806 w 973931"/>
                  <a:gd name="connsiteY1" fmla="*/ 40481 h 46469"/>
                  <a:gd name="connsiteX2" fmla="*/ 973931 w 973931"/>
                  <a:gd name="connsiteY2" fmla="*/ 42863 h 46469"/>
                  <a:gd name="connsiteX0" fmla="*/ 0 w 973931"/>
                  <a:gd name="connsiteY0" fmla="*/ 0 h 43057"/>
                  <a:gd name="connsiteX1" fmla="*/ 354806 w 973931"/>
                  <a:gd name="connsiteY1" fmla="*/ 33337 h 43057"/>
                  <a:gd name="connsiteX2" fmla="*/ 973931 w 973931"/>
                  <a:gd name="connsiteY2" fmla="*/ 42863 h 43057"/>
                  <a:gd name="connsiteX0" fmla="*/ 0 w 973931"/>
                  <a:gd name="connsiteY0" fmla="*/ 0 h 42863"/>
                  <a:gd name="connsiteX1" fmla="*/ 354806 w 973931"/>
                  <a:gd name="connsiteY1" fmla="*/ 33337 h 42863"/>
                  <a:gd name="connsiteX2" fmla="*/ 973931 w 973931"/>
                  <a:gd name="connsiteY2" fmla="*/ 42863 h 42863"/>
                  <a:gd name="connsiteX0" fmla="*/ 0 w 934603"/>
                  <a:gd name="connsiteY0" fmla="*/ 0 h 58373"/>
                  <a:gd name="connsiteX1" fmla="*/ 354806 w 934603"/>
                  <a:gd name="connsiteY1" fmla="*/ 33337 h 58373"/>
                  <a:gd name="connsiteX2" fmla="*/ 934603 w 934603"/>
                  <a:gd name="connsiteY2" fmla="*/ 58373 h 58373"/>
                  <a:gd name="connsiteX0" fmla="*/ 0 w 934603"/>
                  <a:gd name="connsiteY0" fmla="*/ 0 h 59462"/>
                  <a:gd name="connsiteX1" fmla="*/ 354806 w 934603"/>
                  <a:gd name="connsiteY1" fmla="*/ 33337 h 59462"/>
                  <a:gd name="connsiteX2" fmla="*/ 934603 w 934603"/>
                  <a:gd name="connsiteY2" fmla="*/ 58373 h 59462"/>
                  <a:gd name="connsiteX0" fmla="*/ 0 w 934603"/>
                  <a:gd name="connsiteY0" fmla="*/ 0 h 59999"/>
                  <a:gd name="connsiteX1" fmla="*/ 354806 w 934603"/>
                  <a:gd name="connsiteY1" fmla="*/ 42200 h 59999"/>
                  <a:gd name="connsiteX2" fmla="*/ 934603 w 934603"/>
                  <a:gd name="connsiteY2" fmla="*/ 58373 h 59999"/>
                  <a:gd name="connsiteX0" fmla="*/ 0 w 936916"/>
                  <a:gd name="connsiteY0" fmla="*/ 0 h 51021"/>
                  <a:gd name="connsiteX1" fmla="*/ 357119 w 936916"/>
                  <a:gd name="connsiteY1" fmla="*/ 33337 h 51021"/>
                  <a:gd name="connsiteX2" fmla="*/ 936916 w 936916"/>
                  <a:gd name="connsiteY2" fmla="*/ 49510 h 51021"/>
                  <a:gd name="connsiteX0" fmla="*/ 0 w 832814"/>
                  <a:gd name="connsiteY0" fmla="*/ 0 h 43074"/>
                  <a:gd name="connsiteX1" fmla="*/ 357119 w 832814"/>
                  <a:gd name="connsiteY1" fmla="*/ 33337 h 43074"/>
                  <a:gd name="connsiteX2" fmla="*/ 832814 w 832814"/>
                  <a:gd name="connsiteY2" fmla="*/ 40647 h 43074"/>
                  <a:gd name="connsiteX0" fmla="*/ 0 w 832814"/>
                  <a:gd name="connsiteY0" fmla="*/ 0 h 40647"/>
                  <a:gd name="connsiteX1" fmla="*/ 357119 w 832814"/>
                  <a:gd name="connsiteY1" fmla="*/ 33337 h 40647"/>
                  <a:gd name="connsiteX2" fmla="*/ 832814 w 832814"/>
                  <a:gd name="connsiteY2" fmla="*/ 40647 h 40647"/>
                  <a:gd name="connsiteX0" fmla="*/ 0 w 832814"/>
                  <a:gd name="connsiteY0" fmla="*/ 0 h 41199"/>
                  <a:gd name="connsiteX1" fmla="*/ 357119 w 832814"/>
                  <a:gd name="connsiteY1" fmla="*/ 33337 h 41199"/>
                  <a:gd name="connsiteX2" fmla="*/ 832814 w 832814"/>
                  <a:gd name="connsiteY2" fmla="*/ 40647 h 41199"/>
                  <a:gd name="connsiteX0" fmla="*/ 0 w 853634"/>
                  <a:gd name="connsiteY0" fmla="*/ 0 h 37710"/>
                  <a:gd name="connsiteX1" fmla="*/ 357119 w 853634"/>
                  <a:gd name="connsiteY1" fmla="*/ 33337 h 37710"/>
                  <a:gd name="connsiteX2" fmla="*/ 853634 w 853634"/>
                  <a:gd name="connsiteY2" fmla="*/ 36216 h 37710"/>
                  <a:gd name="connsiteX0" fmla="*/ 0 w 853634"/>
                  <a:gd name="connsiteY0" fmla="*/ 0 h 37014"/>
                  <a:gd name="connsiteX1" fmla="*/ 387193 w 853634"/>
                  <a:gd name="connsiteY1" fmla="*/ 31121 h 37014"/>
                  <a:gd name="connsiteX2" fmla="*/ 853634 w 853634"/>
                  <a:gd name="connsiteY2" fmla="*/ 36216 h 37014"/>
                  <a:gd name="connsiteX0" fmla="*/ 0 w 865688"/>
                  <a:gd name="connsiteY0" fmla="*/ 0 h 9225"/>
                  <a:gd name="connsiteX1" fmla="*/ 399247 w 865688"/>
                  <a:gd name="connsiteY1" fmla="*/ 4131 h 9225"/>
                  <a:gd name="connsiteX2" fmla="*/ 865688 w 865688"/>
                  <a:gd name="connsiteY2" fmla="*/ 9226 h 9225"/>
                  <a:gd name="connsiteX0" fmla="*/ 0 w 10000"/>
                  <a:gd name="connsiteY0" fmla="*/ 0 h 10510"/>
                  <a:gd name="connsiteX1" fmla="*/ 4890 w 10000"/>
                  <a:gd name="connsiteY1" fmla="*/ 8657 h 10510"/>
                  <a:gd name="connsiteX2" fmla="*/ 10000 w 10000"/>
                  <a:gd name="connsiteY2" fmla="*/ 10001 h 10510"/>
                </a:gdLst>
                <a:ahLst/>
                <a:cxnLst>
                  <a:cxn ang="0">
                    <a:pos x="connsiteX0" y="connsiteY0"/>
                  </a:cxn>
                  <a:cxn ang="0">
                    <a:pos x="connsiteX1" y="connsiteY1"/>
                  </a:cxn>
                  <a:cxn ang="0">
                    <a:pos x="connsiteX2" y="connsiteY2"/>
                  </a:cxn>
                </a:cxnLst>
                <a:rect l="l" t="t" r="r" b="b"/>
                <a:pathLst>
                  <a:path w="10000" h="10510">
                    <a:moveTo>
                      <a:pt x="0" y="0"/>
                    </a:moveTo>
                    <a:cubicBezTo>
                      <a:pt x="1112" y="18068"/>
                      <a:pt x="3223" y="6990"/>
                      <a:pt x="4890" y="8657"/>
                    </a:cubicBezTo>
                    <a:lnTo>
                      <a:pt x="10000" y="10001"/>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77" name="76 Grupo"/>
              <p:cNvGrpSpPr/>
              <p:nvPr/>
            </p:nvGrpSpPr>
            <p:grpSpPr>
              <a:xfrm>
                <a:off x="8042216" y="2026076"/>
                <a:ext cx="1088264" cy="363836"/>
                <a:chOff x="8042645" y="2026076"/>
                <a:chExt cx="1088264" cy="363836"/>
              </a:xfrm>
            </p:grpSpPr>
            <p:sp>
              <p:nvSpPr>
                <p:cNvPr id="83" name="82 Forma libre"/>
                <p:cNvSpPr/>
                <p:nvPr/>
              </p:nvSpPr>
              <p:spPr>
                <a:xfrm>
                  <a:off x="8127922" y="2110657"/>
                  <a:ext cx="985837" cy="66893"/>
                </a:xfrm>
                <a:custGeom>
                  <a:avLst/>
                  <a:gdLst>
                    <a:gd name="connsiteX0" fmla="*/ 0 w 973931"/>
                    <a:gd name="connsiteY0" fmla="*/ 0 h 42863"/>
                    <a:gd name="connsiteX1" fmla="*/ 354806 w 973931"/>
                    <a:gd name="connsiteY1" fmla="*/ 40481 h 42863"/>
                    <a:gd name="connsiteX2" fmla="*/ 973931 w 973931"/>
                    <a:gd name="connsiteY2" fmla="*/ 42863 h 42863"/>
                    <a:gd name="connsiteX0" fmla="*/ 0 w 973931"/>
                    <a:gd name="connsiteY0" fmla="*/ 0 h 44417"/>
                    <a:gd name="connsiteX1" fmla="*/ 354806 w 973931"/>
                    <a:gd name="connsiteY1" fmla="*/ 40481 h 44417"/>
                    <a:gd name="connsiteX2" fmla="*/ 973931 w 973931"/>
                    <a:gd name="connsiteY2" fmla="*/ 42863 h 44417"/>
                    <a:gd name="connsiteX0" fmla="*/ 0 w 973931"/>
                    <a:gd name="connsiteY0" fmla="*/ 0 h 46469"/>
                    <a:gd name="connsiteX1" fmla="*/ 354806 w 973931"/>
                    <a:gd name="connsiteY1" fmla="*/ 40481 h 46469"/>
                    <a:gd name="connsiteX2" fmla="*/ 973931 w 973931"/>
                    <a:gd name="connsiteY2" fmla="*/ 42863 h 46469"/>
                    <a:gd name="connsiteX0" fmla="*/ 0 w 973931"/>
                    <a:gd name="connsiteY0" fmla="*/ 0 h 43057"/>
                    <a:gd name="connsiteX1" fmla="*/ 354806 w 973931"/>
                    <a:gd name="connsiteY1" fmla="*/ 33337 h 43057"/>
                    <a:gd name="connsiteX2" fmla="*/ 973931 w 973931"/>
                    <a:gd name="connsiteY2" fmla="*/ 42863 h 43057"/>
                    <a:gd name="connsiteX0" fmla="*/ 0 w 973931"/>
                    <a:gd name="connsiteY0" fmla="*/ 0 h 42863"/>
                    <a:gd name="connsiteX1" fmla="*/ 354806 w 973931"/>
                    <a:gd name="connsiteY1" fmla="*/ 33337 h 42863"/>
                    <a:gd name="connsiteX2" fmla="*/ 973931 w 973931"/>
                    <a:gd name="connsiteY2" fmla="*/ 42863 h 42863"/>
                    <a:gd name="connsiteX0" fmla="*/ 0 w 934603"/>
                    <a:gd name="connsiteY0" fmla="*/ 0 h 58373"/>
                    <a:gd name="connsiteX1" fmla="*/ 354806 w 934603"/>
                    <a:gd name="connsiteY1" fmla="*/ 33337 h 58373"/>
                    <a:gd name="connsiteX2" fmla="*/ 934603 w 934603"/>
                    <a:gd name="connsiteY2" fmla="*/ 58373 h 58373"/>
                    <a:gd name="connsiteX0" fmla="*/ 0 w 934603"/>
                    <a:gd name="connsiteY0" fmla="*/ 0 h 59462"/>
                    <a:gd name="connsiteX1" fmla="*/ 354806 w 934603"/>
                    <a:gd name="connsiteY1" fmla="*/ 33337 h 59462"/>
                    <a:gd name="connsiteX2" fmla="*/ 934603 w 934603"/>
                    <a:gd name="connsiteY2" fmla="*/ 58373 h 59462"/>
                    <a:gd name="connsiteX0" fmla="*/ 0 w 934603"/>
                    <a:gd name="connsiteY0" fmla="*/ 0 h 59999"/>
                    <a:gd name="connsiteX1" fmla="*/ 354806 w 934603"/>
                    <a:gd name="connsiteY1" fmla="*/ 42200 h 59999"/>
                    <a:gd name="connsiteX2" fmla="*/ 934603 w 934603"/>
                    <a:gd name="connsiteY2" fmla="*/ 58373 h 59999"/>
                    <a:gd name="connsiteX0" fmla="*/ 0 w 957737"/>
                    <a:gd name="connsiteY0" fmla="*/ 0 h 62243"/>
                    <a:gd name="connsiteX1" fmla="*/ 377940 w 957737"/>
                    <a:gd name="connsiteY1" fmla="*/ 44415 h 62243"/>
                    <a:gd name="connsiteX2" fmla="*/ 957737 w 957737"/>
                    <a:gd name="connsiteY2" fmla="*/ 60588 h 62243"/>
                  </a:gdLst>
                  <a:ahLst/>
                  <a:cxnLst>
                    <a:cxn ang="0">
                      <a:pos x="connsiteX0" y="connsiteY0"/>
                    </a:cxn>
                    <a:cxn ang="0">
                      <a:pos x="connsiteX1" y="connsiteY1"/>
                    </a:cxn>
                    <a:cxn ang="0">
                      <a:pos x="connsiteX2" y="connsiteY2"/>
                    </a:cxn>
                  </a:cxnLst>
                  <a:rect l="l" t="t" r="r" b="b"/>
                  <a:pathLst>
                    <a:path w="957737" h="62243">
                      <a:moveTo>
                        <a:pt x="0" y="0"/>
                      </a:moveTo>
                      <a:cubicBezTo>
                        <a:pt x="96242" y="16668"/>
                        <a:pt x="218317" y="34317"/>
                        <a:pt x="377940" y="44415"/>
                      </a:cubicBezTo>
                      <a:cubicBezTo>
                        <a:pt x="537563" y="54513"/>
                        <a:pt x="880754" y="66739"/>
                        <a:pt x="957737" y="60588"/>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2" name="71 Forma libre"/>
                <p:cNvSpPr/>
                <p:nvPr/>
              </p:nvSpPr>
              <p:spPr>
                <a:xfrm>
                  <a:off x="8138904" y="2111348"/>
                  <a:ext cx="976312" cy="36879"/>
                </a:xfrm>
                <a:custGeom>
                  <a:avLst/>
                  <a:gdLst>
                    <a:gd name="connsiteX0" fmla="*/ 0 w 973931"/>
                    <a:gd name="connsiteY0" fmla="*/ 0 h 42863"/>
                    <a:gd name="connsiteX1" fmla="*/ 354806 w 973931"/>
                    <a:gd name="connsiteY1" fmla="*/ 40481 h 42863"/>
                    <a:gd name="connsiteX2" fmla="*/ 973931 w 973931"/>
                    <a:gd name="connsiteY2" fmla="*/ 42863 h 42863"/>
                    <a:gd name="connsiteX0" fmla="*/ 0 w 973931"/>
                    <a:gd name="connsiteY0" fmla="*/ 0 h 44417"/>
                    <a:gd name="connsiteX1" fmla="*/ 354806 w 973931"/>
                    <a:gd name="connsiteY1" fmla="*/ 40481 h 44417"/>
                    <a:gd name="connsiteX2" fmla="*/ 973931 w 973931"/>
                    <a:gd name="connsiteY2" fmla="*/ 42863 h 44417"/>
                    <a:gd name="connsiteX0" fmla="*/ 0 w 973931"/>
                    <a:gd name="connsiteY0" fmla="*/ 0 h 46469"/>
                    <a:gd name="connsiteX1" fmla="*/ 354806 w 973931"/>
                    <a:gd name="connsiteY1" fmla="*/ 40481 h 46469"/>
                    <a:gd name="connsiteX2" fmla="*/ 973931 w 973931"/>
                    <a:gd name="connsiteY2" fmla="*/ 42863 h 46469"/>
                    <a:gd name="connsiteX0" fmla="*/ 0 w 973931"/>
                    <a:gd name="connsiteY0" fmla="*/ 0 h 43057"/>
                    <a:gd name="connsiteX1" fmla="*/ 354806 w 973931"/>
                    <a:gd name="connsiteY1" fmla="*/ 33337 h 43057"/>
                    <a:gd name="connsiteX2" fmla="*/ 973931 w 973931"/>
                    <a:gd name="connsiteY2" fmla="*/ 42863 h 43057"/>
                    <a:gd name="connsiteX0" fmla="*/ 0 w 973931"/>
                    <a:gd name="connsiteY0" fmla="*/ 0 h 42863"/>
                    <a:gd name="connsiteX1" fmla="*/ 354806 w 973931"/>
                    <a:gd name="connsiteY1" fmla="*/ 33337 h 42863"/>
                    <a:gd name="connsiteX2" fmla="*/ 973931 w 973931"/>
                    <a:gd name="connsiteY2" fmla="*/ 42863 h 42863"/>
                    <a:gd name="connsiteX0" fmla="*/ 0 w 973931"/>
                    <a:gd name="connsiteY0" fmla="*/ 0 h 43814"/>
                    <a:gd name="connsiteX1" fmla="*/ 354806 w 973931"/>
                    <a:gd name="connsiteY1" fmla="*/ 33337 h 43814"/>
                    <a:gd name="connsiteX2" fmla="*/ 973931 w 973931"/>
                    <a:gd name="connsiteY2" fmla="*/ 42863 h 43814"/>
                    <a:gd name="connsiteX0" fmla="*/ 0 w 973931"/>
                    <a:gd name="connsiteY0" fmla="*/ 0 h 45491"/>
                    <a:gd name="connsiteX1" fmla="*/ 354806 w 973931"/>
                    <a:gd name="connsiteY1" fmla="*/ 35552 h 45491"/>
                    <a:gd name="connsiteX2" fmla="*/ 973931 w 973931"/>
                    <a:gd name="connsiteY2" fmla="*/ 45078 h 45491"/>
                    <a:gd name="connsiteX0" fmla="*/ 0 w 948484"/>
                    <a:gd name="connsiteY0" fmla="*/ 0 h 34317"/>
                    <a:gd name="connsiteX1" fmla="*/ 329359 w 948484"/>
                    <a:gd name="connsiteY1" fmla="*/ 24474 h 34317"/>
                    <a:gd name="connsiteX2" fmla="*/ 948484 w 948484"/>
                    <a:gd name="connsiteY2" fmla="*/ 34000 h 34317"/>
                    <a:gd name="connsiteX0" fmla="*/ 0 w 948484"/>
                    <a:gd name="connsiteY0" fmla="*/ 0 h 34316"/>
                    <a:gd name="connsiteX1" fmla="*/ 329359 w 948484"/>
                    <a:gd name="connsiteY1" fmla="*/ 24474 h 34316"/>
                    <a:gd name="connsiteX2" fmla="*/ 948484 w 948484"/>
                    <a:gd name="connsiteY2" fmla="*/ 34000 h 34316"/>
                  </a:gdLst>
                  <a:ahLst/>
                  <a:cxnLst>
                    <a:cxn ang="0">
                      <a:pos x="connsiteX0" y="connsiteY0"/>
                    </a:cxn>
                    <a:cxn ang="0">
                      <a:pos x="connsiteX1" y="connsiteY1"/>
                    </a:cxn>
                    <a:cxn ang="0">
                      <a:pos x="connsiteX2" y="connsiteY2"/>
                    </a:cxn>
                  </a:cxnLst>
                  <a:rect l="l" t="t" r="r" b="b"/>
                  <a:pathLst>
                    <a:path w="948484" h="34316">
                      <a:moveTo>
                        <a:pt x="0" y="0"/>
                      </a:moveTo>
                      <a:cubicBezTo>
                        <a:pt x="98555" y="7805"/>
                        <a:pt x="171278" y="18807"/>
                        <a:pt x="329359" y="24474"/>
                      </a:cubicBezTo>
                      <a:cubicBezTo>
                        <a:pt x="487440" y="30141"/>
                        <a:pt x="878441" y="35719"/>
                        <a:pt x="948484" y="3400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9" name="118 Forma libre"/>
                <p:cNvSpPr/>
                <p:nvPr/>
              </p:nvSpPr>
              <p:spPr>
                <a:xfrm>
                  <a:off x="8127925" y="2205544"/>
                  <a:ext cx="985835" cy="105597"/>
                </a:xfrm>
                <a:custGeom>
                  <a:avLst/>
                  <a:gdLst>
                    <a:gd name="connsiteX0" fmla="*/ 0 w 973931"/>
                    <a:gd name="connsiteY0" fmla="*/ 0 h 42863"/>
                    <a:gd name="connsiteX1" fmla="*/ 354806 w 973931"/>
                    <a:gd name="connsiteY1" fmla="*/ 40481 h 42863"/>
                    <a:gd name="connsiteX2" fmla="*/ 973931 w 973931"/>
                    <a:gd name="connsiteY2" fmla="*/ 42863 h 42863"/>
                    <a:gd name="connsiteX0" fmla="*/ 0 w 973931"/>
                    <a:gd name="connsiteY0" fmla="*/ 0 h 44417"/>
                    <a:gd name="connsiteX1" fmla="*/ 354806 w 973931"/>
                    <a:gd name="connsiteY1" fmla="*/ 40481 h 44417"/>
                    <a:gd name="connsiteX2" fmla="*/ 973931 w 973931"/>
                    <a:gd name="connsiteY2" fmla="*/ 42863 h 44417"/>
                    <a:gd name="connsiteX0" fmla="*/ 0 w 973931"/>
                    <a:gd name="connsiteY0" fmla="*/ 0 h 46469"/>
                    <a:gd name="connsiteX1" fmla="*/ 354806 w 973931"/>
                    <a:gd name="connsiteY1" fmla="*/ 40481 h 46469"/>
                    <a:gd name="connsiteX2" fmla="*/ 973931 w 973931"/>
                    <a:gd name="connsiteY2" fmla="*/ 42863 h 46469"/>
                    <a:gd name="connsiteX0" fmla="*/ 0 w 973931"/>
                    <a:gd name="connsiteY0" fmla="*/ 0 h 43057"/>
                    <a:gd name="connsiteX1" fmla="*/ 354806 w 973931"/>
                    <a:gd name="connsiteY1" fmla="*/ 33337 h 43057"/>
                    <a:gd name="connsiteX2" fmla="*/ 973931 w 973931"/>
                    <a:gd name="connsiteY2" fmla="*/ 42863 h 43057"/>
                    <a:gd name="connsiteX0" fmla="*/ 0 w 973931"/>
                    <a:gd name="connsiteY0" fmla="*/ 0 h 42863"/>
                    <a:gd name="connsiteX1" fmla="*/ 354806 w 973931"/>
                    <a:gd name="connsiteY1" fmla="*/ 33337 h 42863"/>
                    <a:gd name="connsiteX2" fmla="*/ 973931 w 973931"/>
                    <a:gd name="connsiteY2" fmla="*/ 42863 h 42863"/>
                    <a:gd name="connsiteX0" fmla="*/ 0 w 934603"/>
                    <a:gd name="connsiteY0" fmla="*/ 0 h 58373"/>
                    <a:gd name="connsiteX1" fmla="*/ 354806 w 934603"/>
                    <a:gd name="connsiteY1" fmla="*/ 33337 h 58373"/>
                    <a:gd name="connsiteX2" fmla="*/ 934603 w 934603"/>
                    <a:gd name="connsiteY2" fmla="*/ 58373 h 58373"/>
                    <a:gd name="connsiteX0" fmla="*/ 0 w 934603"/>
                    <a:gd name="connsiteY0" fmla="*/ 0 h 59462"/>
                    <a:gd name="connsiteX1" fmla="*/ 354806 w 934603"/>
                    <a:gd name="connsiteY1" fmla="*/ 33337 h 59462"/>
                    <a:gd name="connsiteX2" fmla="*/ 934603 w 934603"/>
                    <a:gd name="connsiteY2" fmla="*/ 58373 h 59462"/>
                    <a:gd name="connsiteX0" fmla="*/ 0 w 934603"/>
                    <a:gd name="connsiteY0" fmla="*/ 0 h 59999"/>
                    <a:gd name="connsiteX1" fmla="*/ 354806 w 934603"/>
                    <a:gd name="connsiteY1" fmla="*/ 42200 h 59999"/>
                    <a:gd name="connsiteX2" fmla="*/ 934603 w 934603"/>
                    <a:gd name="connsiteY2" fmla="*/ 58373 h 59999"/>
                    <a:gd name="connsiteX0" fmla="*/ 0 w 971617"/>
                    <a:gd name="connsiteY0" fmla="*/ 0 h 79154"/>
                    <a:gd name="connsiteX1" fmla="*/ 354806 w 971617"/>
                    <a:gd name="connsiteY1" fmla="*/ 42200 h 79154"/>
                    <a:gd name="connsiteX2" fmla="*/ 971617 w 971617"/>
                    <a:gd name="connsiteY2" fmla="*/ 78315 h 79154"/>
                    <a:gd name="connsiteX0" fmla="*/ 0 w 971617"/>
                    <a:gd name="connsiteY0" fmla="*/ 0 h 85683"/>
                    <a:gd name="connsiteX1" fmla="*/ 354806 w 971617"/>
                    <a:gd name="connsiteY1" fmla="*/ 42200 h 85683"/>
                    <a:gd name="connsiteX2" fmla="*/ 971617 w 971617"/>
                    <a:gd name="connsiteY2" fmla="*/ 84961 h 85683"/>
                    <a:gd name="connsiteX0" fmla="*/ 0 w 971617"/>
                    <a:gd name="connsiteY0" fmla="*/ 0 h 86042"/>
                    <a:gd name="connsiteX1" fmla="*/ 394134 w 971617"/>
                    <a:gd name="connsiteY1" fmla="*/ 55494 h 86042"/>
                    <a:gd name="connsiteX2" fmla="*/ 971617 w 971617"/>
                    <a:gd name="connsiteY2" fmla="*/ 84961 h 86042"/>
                    <a:gd name="connsiteX0" fmla="*/ 0 w 971617"/>
                    <a:gd name="connsiteY0" fmla="*/ 0 h 85414"/>
                    <a:gd name="connsiteX1" fmla="*/ 394134 w 971617"/>
                    <a:gd name="connsiteY1" fmla="*/ 55494 h 85414"/>
                    <a:gd name="connsiteX2" fmla="*/ 842068 w 971617"/>
                    <a:gd name="connsiteY2" fmla="*/ 82488 h 85414"/>
                    <a:gd name="connsiteX3" fmla="*/ 971617 w 971617"/>
                    <a:gd name="connsiteY3" fmla="*/ 84961 h 85414"/>
                    <a:gd name="connsiteX0" fmla="*/ 0 w 973930"/>
                    <a:gd name="connsiteY0" fmla="*/ 0 h 92061"/>
                    <a:gd name="connsiteX1" fmla="*/ 396447 w 973930"/>
                    <a:gd name="connsiteY1" fmla="*/ 62141 h 92061"/>
                    <a:gd name="connsiteX2" fmla="*/ 844381 w 973930"/>
                    <a:gd name="connsiteY2" fmla="*/ 89135 h 92061"/>
                    <a:gd name="connsiteX3" fmla="*/ 973930 w 973930"/>
                    <a:gd name="connsiteY3" fmla="*/ 91608 h 92061"/>
                    <a:gd name="connsiteX0" fmla="*/ 0 w 929976"/>
                    <a:gd name="connsiteY0" fmla="*/ 0 h 90843"/>
                    <a:gd name="connsiteX1" fmla="*/ 396447 w 929976"/>
                    <a:gd name="connsiteY1" fmla="*/ 62141 h 90843"/>
                    <a:gd name="connsiteX2" fmla="*/ 844381 w 929976"/>
                    <a:gd name="connsiteY2" fmla="*/ 89135 h 90843"/>
                    <a:gd name="connsiteX3" fmla="*/ 929976 w 929976"/>
                    <a:gd name="connsiteY3" fmla="*/ 87176 h 90843"/>
                    <a:gd name="connsiteX0" fmla="*/ 0 w 960050"/>
                    <a:gd name="connsiteY0" fmla="*/ 0 h 88628"/>
                    <a:gd name="connsiteX1" fmla="*/ 426521 w 960050"/>
                    <a:gd name="connsiteY1" fmla="*/ 59926 h 88628"/>
                    <a:gd name="connsiteX2" fmla="*/ 874455 w 960050"/>
                    <a:gd name="connsiteY2" fmla="*/ 86920 h 88628"/>
                    <a:gd name="connsiteX3" fmla="*/ 960050 w 960050"/>
                    <a:gd name="connsiteY3" fmla="*/ 84961 h 88628"/>
                    <a:gd name="connsiteX0" fmla="*/ 0 w 960050"/>
                    <a:gd name="connsiteY0" fmla="*/ 0 h 88628"/>
                    <a:gd name="connsiteX1" fmla="*/ 391820 w 960050"/>
                    <a:gd name="connsiteY1" fmla="*/ 59926 h 88628"/>
                    <a:gd name="connsiteX2" fmla="*/ 874455 w 960050"/>
                    <a:gd name="connsiteY2" fmla="*/ 86920 h 88628"/>
                    <a:gd name="connsiteX3" fmla="*/ 960050 w 960050"/>
                    <a:gd name="connsiteY3" fmla="*/ 84961 h 88628"/>
                    <a:gd name="connsiteX0" fmla="*/ 0 w 957736"/>
                    <a:gd name="connsiteY0" fmla="*/ 0 h 91608"/>
                    <a:gd name="connsiteX1" fmla="*/ 391820 w 957736"/>
                    <a:gd name="connsiteY1" fmla="*/ 59926 h 91608"/>
                    <a:gd name="connsiteX2" fmla="*/ 874455 w 957736"/>
                    <a:gd name="connsiteY2" fmla="*/ 86920 h 91608"/>
                    <a:gd name="connsiteX3" fmla="*/ 957736 w 957736"/>
                    <a:gd name="connsiteY3" fmla="*/ 91608 h 91608"/>
                    <a:gd name="connsiteX0" fmla="*/ 0 w 957736"/>
                    <a:gd name="connsiteY0" fmla="*/ 0 h 91608"/>
                    <a:gd name="connsiteX1" fmla="*/ 391820 w 957736"/>
                    <a:gd name="connsiteY1" fmla="*/ 59926 h 91608"/>
                    <a:gd name="connsiteX2" fmla="*/ 691698 w 957736"/>
                    <a:gd name="connsiteY2" fmla="*/ 86920 h 91608"/>
                    <a:gd name="connsiteX3" fmla="*/ 957736 w 957736"/>
                    <a:gd name="connsiteY3" fmla="*/ 91608 h 91608"/>
                    <a:gd name="connsiteX0" fmla="*/ 0 w 957736"/>
                    <a:gd name="connsiteY0" fmla="*/ 0 h 91608"/>
                    <a:gd name="connsiteX1" fmla="*/ 391820 w 957736"/>
                    <a:gd name="connsiteY1" fmla="*/ 59926 h 91608"/>
                    <a:gd name="connsiteX2" fmla="*/ 700952 w 957736"/>
                    <a:gd name="connsiteY2" fmla="*/ 82488 h 91608"/>
                    <a:gd name="connsiteX3" fmla="*/ 957736 w 957736"/>
                    <a:gd name="connsiteY3" fmla="*/ 91608 h 91608"/>
                    <a:gd name="connsiteX0" fmla="*/ 0 w 957736"/>
                    <a:gd name="connsiteY0" fmla="*/ 0 h 92062"/>
                    <a:gd name="connsiteX1" fmla="*/ 391820 w 957736"/>
                    <a:gd name="connsiteY1" fmla="*/ 59926 h 92062"/>
                    <a:gd name="connsiteX2" fmla="*/ 694011 w 957736"/>
                    <a:gd name="connsiteY2" fmla="*/ 89136 h 92062"/>
                    <a:gd name="connsiteX3" fmla="*/ 957736 w 957736"/>
                    <a:gd name="connsiteY3" fmla="*/ 91608 h 92062"/>
                    <a:gd name="connsiteX0" fmla="*/ 0 w 957736"/>
                    <a:gd name="connsiteY0" fmla="*/ 0 h 98255"/>
                    <a:gd name="connsiteX1" fmla="*/ 391820 w 957736"/>
                    <a:gd name="connsiteY1" fmla="*/ 59926 h 98255"/>
                    <a:gd name="connsiteX2" fmla="*/ 694011 w 957736"/>
                    <a:gd name="connsiteY2" fmla="*/ 89136 h 98255"/>
                    <a:gd name="connsiteX3" fmla="*/ 957736 w 957736"/>
                    <a:gd name="connsiteY3" fmla="*/ 98255 h 98255"/>
                  </a:gdLst>
                  <a:ahLst/>
                  <a:cxnLst>
                    <a:cxn ang="0">
                      <a:pos x="connsiteX0" y="connsiteY0"/>
                    </a:cxn>
                    <a:cxn ang="0">
                      <a:pos x="connsiteX1" y="connsiteY1"/>
                    </a:cxn>
                    <a:cxn ang="0">
                      <a:pos x="connsiteX2" y="connsiteY2"/>
                    </a:cxn>
                    <a:cxn ang="0">
                      <a:pos x="connsiteX3" y="connsiteY3"/>
                    </a:cxn>
                  </a:cxnLst>
                  <a:rect l="l" t="t" r="r" b="b"/>
                  <a:pathLst>
                    <a:path w="957736" h="98255">
                      <a:moveTo>
                        <a:pt x="0" y="0"/>
                      </a:moveTo>
                      <a:cubicBezTo>
                        <a:pt x="96242" y="16668"/>
                        <a:pt x="276152" y="45070"/>
                        <a:pt x="391820" y="59926"/>
                      </a:cubicBezTo>
                      <a:cubicBezTo>
                        <a:pt x="507488" y="74782"/>
                        <a:pt x="597764" y="84225"/>
                        <a:pt x="694011" y="89136"/>
                      </a:cubicBezTo>
                      <a:cubicBezTo>
                        <a:pt x="790258" y="94047"/>
                        <a:pt x="934988" y="97843"/>
                        <a:pt x="957736" y="98255"/>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4" name="83 Forma libre"/>
                <p:cNvSpPr/>
                <p:nvPr/>
              </p:nvSpPr>
              <p:spPr>
                <a:xfrm>
                  <a:off x="8105037" y="2155529"/>
                  <a:ext cx="1014412" cy="67496"/>
                </a:xfrm>
                <a:custGeom>
                  <a:avLst/>
                  <a:gdLst>
                    <a:gd name="connsiteX0" fmla="*/ 0 w 973931"/>
                    <a:gd name="connsiteY0" fmla="*/ 0 h 42863"/>
                    <a:gd name="connsiteX1" fmla="*/ 354806 w 973931"/>
                    <a:gd name="connsiteY1" fmla="*/ 40481 h 42863"/>
                    <a:gd name="connsiteX2" fmla="*/ 973931 w 973931"/>
                    <a:gd name="connsiteY2" fmla="*/ 42863 h 42863"/>
                    <a:gd name="connsiteX0" fmla="*/ 0 w 973931"/>
                    <a:gd name="connsiteY0" fmla="*/ 0 h 44417"/>
                    <a:gd name="connsiteX1" fmla="*/ 354806 w 973931"/>
                    <a:gd name="connsiteY1" fmla="*/ 40481 h 44417"/>
                    <a:gd name="connsiteX2" fmla="*/ 973931 w 973931"/>
                    <a:gd name="connsiteY2" fmla="*/ 42863 h 44417"/>
                    <a:gd name="connsiteX0" fmla="*/ 0 w 973931"/>
                    <a:gd name="connsiteY0" fmla="*/ 0 h 46469"/>
                    <a:gd name="connsiteX1" fmla="*/ 354806 w 973931"/>
                    <a:gd name="connsiteY1" fmla="*/ 40481 h 46469"/>
                    <a:gd name="connsiteX2" fmla="*/ 973931 w 973931"/>
                    <a:gd name="connsiteY2" fmla="*/ 42863 h 46469"/>
                    <a:gd name="connsiteX0" fmla="*/ 0 w 973931"/>
                    <a:gd name="connsiteY0" fmla="*/ 0 h 43057"/>
                    <a:gd name="connsiteX1" fmla="*/ 354806 w 973931"/>
                    <a:gd name="connsiteY1" fmla="*/ 33337 h 43057"/>
                    <a:gd name="connsiteX2" fmla="*/ 973931 w 973931"/>
                    <a:gd name="connsiteY2" fmla="*/ 42863 h 43057"/>
                    <a:gd name="connsiteX0" fmla="*/ 0 w 973931"/>
                    <a:gd name="connsiteY0" fmla="*/ 0 h 42863"/>
                    <a:gd name="connsiteX1" fmla="*/ 354806 w 973931"/>
                    <a:gd name="connsiteY1" fmla="*/ 33337 h 42863"/>
                    <a:gd name="connsiteX2" fmla="*/ 973931 w 973931"/>
                    <a:gd name="connsiteY2" fmla="*/ 42863 h 42863"/>
                    <a:gd name="connsiteX0" fmla="*/ 0 w 973931"/>
                    <a:gd name="connsiteY0" fmla="*/ 0 h 43814"/>
                    <a:gd name="connsiteX1" fmla="*/ 354806 w 973931"/>
                    <a:gd name="connsiteY1" fmla="*/ 33337 h 43814"/>
                    <a:gd name="connsiteX2" fmla="*/ 973931 w 973931"/>
                    <a:gd name="connsiteY2" fmla="*/ 42863 h 43814"/>
                    <a:gd name="connsiteX0" fmla="*/ 0 w 978557"/>
                    <a:gd name="connsiteY0" fmla="*/ 0 h 65785"/>
                    <a:gd name="connsiteX1" fmla="*/ 359432 w 978557"/>
                    <a:gd name="connsiteY1" fmla="*/ 55495 h 65785"/>
                    <a:gd name="connsiteX2" fmla="*/ 978557 w 978557"/>
                    <a:gd name="connsiteY2" fmla="*/ 65021 h 65785"/>
                    <a:gd name="connsiteX0" fmla="*/ 0 w 978557"/>
                    <a:gd name="connsiteY0" fmla="*/ 0 h 65149"/>
                    <a:gd name="connsiteX1" fmla="*/ 364058 w 978557"/>
                    <a:gd name="connsiteY1" fmla="*/ 39984 h 65149"/>
                    <a:gd name="connsiteX2" fmla="*/ 978557 w 978557"/>
                    <a:gd name="connsiteY2" fmla="*/ 65021 h 65149"/>
                    <a:gd name="connsiteX0" fmla="*/ 0 w 978557"/>
                    <a:gd name="connsiteY0" fmla="*/ 0 h 65227"/>
                    <a:gd name="connsiteX1" fmla="*/ 357118 w 978557"/>
                    <a:gd name="connsiteY1" fmla="*/ 46631 h 65227"/>
                    <a:gd name="connsiteX2" fmla="*/ 978557 w 978557"/>
                    <a:gd name="connsiteY2" fmla="*/ 65021 h 65227"/>
                    <a:gd name="connsiteX0" fmla="*/ 0 w 978557"/>
                    <a:gd name="connsiteY0" fmla="*/ 0 h 65227"/>
                    <a:gd name="connsiteX1" fmla="*/ 357118 w 978557"/>
                    <a:gd name="connsiteY1" fmla="*/ 46631 h 65227"/>
                    <a:gd name="connsiteX2" fmla="*/ 978557 w 978557"/>
                    <a:gd name="connsiteY2" fmla="*/ 65021 h 65227"/>
                    <a:gd name="connsiteX0" fmla="*/ 0 w 985497"/>
                    <a:gd name="connsiteY0" fmla="*/ 0 h 63003"/>
                    <a:gd name="connsiteX1" fmla="*/ 364058 w 985497"/>
                    <a:gd name="connsiteY1" fmla="*/ 44415 h 63003"/>
                    <a:gd name="connsiteX2" fmla="*/ 985497 w 985497"/>
                    <a:gd name="connsiteY2" fmla="*/ 62805 h 63003"/>
                    <a:gd name="connsiteX0" fmla="*/ 0 w 985497"/>
                    <a:gd name="connsiteY0" fmla="*/ 0 h 62969"/>
                    <a:gd name="connsiteX1" fmla="*/ 99988 w 985497"/>
                    <a:gd name="connsiteY1" fmla="*/ 15047 h 62969"/>
                    <a:gd name="connsiteX2" fmla="*/ 364058 w 985497"/>
                    <a:gd name="connsiteY2" fmla="*/ 44415 h 62969"/>
                    <a:gd name="connsiteX3" fmla="*/ 985497 w 985497"/>
                    <a:gd name="connsiteY3" fmla="*/ 62805 h 62969"/>
                    <a:gd name="connsiteX0" fmla="*/ 0 w 985497"/>
                    <a:gd name="connsiteY0" fmla="*/ 0 h 62969"/>
                    <a:gd name="connsiteX1" fmla="*/ 113869 w 985497"/>
                    <a:gd name="connsiteY1" fmla="*/ 15047 h 62969"/>
                    <a:gd name="connsiteX2" fmla="*/ 364058 w 985497"/>
                    <a:gd name="connsiteY2" fmla="*/ 44415 h 62969"/>
                    <a:gd name="connsiteX3" fmla="*/ 985497 w 985497"/>
                    <a:gd name="connsiteY3" fmla="*/ 62805 h 62969"/>
                    <a:gd name="connsiteX0" fmla="*/ 0 w 985497"/>
                    <a:gd name="connsiteY0" fmla="*/ 0 h 62969"/>
                    <a:gd name="connsiteX1" fmla="*/ 113869 w 985497"/>
                    <a:gd name="connsiteY1" fmla="*/ 15047 h 62969"/>
                    <a:gd name="connsiteX2" fmla="*/ 364058 w 985497"/>
                    <a:gd name="connsiteY2" fmla="*/ 44415 h 62969"/>
                    <a:gd name="connsiteX3" fmla="*/ 985497 w 985497"/>
                    <a:gd name="connsiteY3" fmla="*/ 62805 h 62969"/>
                    <a:gd name="connsiteX0" fmla="*/ 0 w 985497"/>
                    <a:gd name="connsiteY0" fmla="*/ 0 h 62805"/>
                    <a:gd name="connsiteX1" fmla="*/ 113869 w 985497"/>
                    <a:gd name="connsiteY1" fmla="*/ 15047 h 62805"/>
                    <a:gd name="connsiteX2" fmla="*/ 363712 w 985497"/>
                    <a:gd name="connsiteY2" fmla="*/ 39421 h 62805"/>
                    <a:gd name="connsiteX3" fmla="*/ 364058 w 985497"/>
                    <a:gd name="connsiteY3" fmla="*/ 44415 h 62805"/>
                    <a:gd name="connsiteX4" fmla="*/ 985497 w 985497"/>
                    <a:gd name="connsiteY4" fmla="*/ 62805 h 62805"/>
                    <a:gd name="connsiteX0" fmla="*/ 0 w 985497"/>
                    <a:gd name="connsiteY0" fmla="*/ 0 h 62805"/>
                    <a:gd name="connsiteX1" fmla="*/ 113869 w 985497"/>
                    <a:gd name="connsiteY1" fmla="*/ 15047 h 62805"/>
                    <a:gd name="connsiteX2" fmla="*/ 363712 w 985497"/>
                    <a:gd name="connsiteY2" fmla="*/ 39421 h 62805"/>
                    <a:gd name="connsiteX3" fmla="*/ 597709 w 985497"/>
                    <a:gd name="connsiteY3" fmla="*/ 53278 h 62805"/>
                    <a:gd name="connsiteX4" fmla="*/ 985497 w 985497"/>
                    <a:gd name="connsiteY4" fmla="*/ 62805 h 62805"/>
                    <a:gd name="connsiteX0" fmla="*/ 0 w 985497"/>
                    <a:gd name="connsiteY0" fmla="*/ 0 h 62805"/>
                    <a:gd name="connsiteX1" fmla="*/ 113869 w 985497"/>
                    <a:gd name="connsiteY1" fmla="*/ 15047 h 62805"/>
                    <a:gd name="connsiteX2" fmla="*/ 363712 w 985497"/>
                    <a:gd name="connsiteY2" fmla="*/ 39421 h 62805"/>
                    <a:gd name="connsiteX3" fmla="*/ 597709 w 985497"/>
                    <a:gd name="connsiteY3" fmla="*/ 53278 h 62805"/>
                    <a:gd name="connsiteX4" fmla="*/ 629751 w 985497"/>
                    <a:gd name="connsiteY4" fmla="*/ 61578 h 62805"/>
                    <a:gd name="connsiteX5" fmla="*/ 985497 w 985497"/>
                    <a:gd name="connsiteY5" fmla="*/ 62805 h 62805"/>
                    <a:gd name="connsiteX0" fmla="*/ 0 w 985497"/>
                    <a:gd name="connsiteY0" fmla="*/ 0 h 62805"/>
                    <a:gd name="connsiteX1" fmla="*/ 113869 w 985497"/>
                    <a:gd name="connsiteY1" fmla="*/ 15047 h 62805"/>
                    <a:gd name="connsiteX2" fmla="*/ 363712 w 985497"/>
                    <a:gd name="connsiteY2" fmla="*/ 39421 h 62805"/>
                    <a:gd name="connsiteX3" fmla="*/ 535248 w 985497"/>
                    <a:gd name="connsiteY3" fmla="*/ 55493 h 62805"/>
                    <a:gd name="connsiteX4" fmla="*/ 629751 w 985497"/>
                    <a:gd name="connsiteY4" fmla="*/ 61578 h 62805"/>
                    <a:gd name="connsiteX5" fmla="*/ 985497 w 985497"/>
                    <a:gd name="connsiteY5" fmla="*/ 62805 h 6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497" h="62805">
                      <a:moveTo>
                        <a:pt x="0" y="0"/>
                      </a:moveTo>
                      <a:cubicBezTo>
                        <a:pt x="17436" y="2508"/>
                        <a:pt x="53193" y="7645"/>
                        <a:pt x="113869" y="15047"/>
                      </a:cubicBezTo>
                      <a:cubicBezTo>
                        <a:pt x="172945" y="21986"/>
                        <a:pt x="322014" y="34526"/>
                        <a:pt x="363712" y="39421"/>
                      </a:cubicBezTo>
                      <a:cubicBezTo>
                        <a:pt x="405410" y="44316"/>
                        <a:pt x="490908" y="51800"/>
                        <a:pt x="535248" y="55493"/>
                      </a:cubicBezTo>
                      <a:cubicBezTo>
                        <a:pt x="579588" y="59186"/>
                        <a:pt x="625239" y="61766"/>
                        <a:pt x="629751" y="61578"/>
                      </a:cubicBezTo>
                      <a:lnTo>
                        <a:pt x="985497" y="62805"/>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5" name="84 Forma libre"/>
                <p:cNvSpPr/>
                <p:nvPr/>
              </p:nvSpPr>
              <p:spPr>
                <a:xfrm>
                  <a:off x="8110328" y="2156868"/>
                  <a:ext cx="1002505" cy="98939"/>
                </a:xfrm>
                <a:custGeom>
                  <a:avLst/>
                  <a:gdLst>
                    <a:gd name="connsiteX0" fmla="*/ 0 w 973931"/>
                    <a:gd name="connsiteY0" fmla="*/ 0 h 42863"/>
                    <a:gd name="connsiteX1" fmla="*/ 354806 w 973931"/>
                    <a:gd name="connsiteY1" fmla="*/ 40481 h 42863"/>
                    <a:gd name="connsiteX2" fmla="*/ 973931 w 973931"/>
                    <a:gd name="connsiteY2" fmla="*/ 42863 h 42863"/>
                    <a:gd name="connsiteX0" fmla="*/ 0 w 973931"/>
                    <a:gd name="connsiteY0" fmla="*/ 0 h 44417"/>
                    <a:gd name="connsiteX1" fmla="*/ 354806 w 973931"/>
                    <a:gd name="connsiteY1" fmla="*/ 40481 h 44417"/>
                    <a:gd name="connsiteX2" fmla="*/ 973931 w 973931"/>
                    <a:gd name="connsiteY2" fmla="*/ 42863 h 44417"/>
                    <a:gd name="connsiteX0" fmla="*/ 0 w 973931"/>
                    <a:gd name="connsiteY0" fmla="*/ 0 h 46469"/>
                    <a:gd name="connsiteX1" fmla="*/ 354806 w 973931"/>
                    <a:gd name="connsiteY1" fmla="*/ 40481 h 46469"/>
                    <a:gd name="connsiteX2" fmla="*/ 973931 w 973931"/>
                    <a:gd name="connsiteY2" fmla="*/ 42863 h 46469"/>
                    <a:gd name="connsiteX0" fmla="*/ 0 w 973931"/>
                    <a:gd name="connsiteY0" fmla="*/ 0 h 43057"/>
                    <a:gd name="connsiteX1" fmla="*/ 354806 w 973931"/>
                    <a:gd name="connsiteY1" fmla="*/ 33337 h 43057"/>
                    <a:gd name="connsiteX2" fmla="*/ 973931 w 973931"/>
                    <a:gd name="connsiteY2" fmla="*/ 42863 h 43057"/>
                    <a:gd name="connsiteX0" fmla="*/ 0 w 973931"/>
                    <a:gd name="connsiteY0" fmla="*/ 0 h 42863"/>
                    <a:gd name="connsiteX1" fmla="*/ 354806 w 973931"/>
                    <a:gd name="connsiteY1" fmla="*/ 33337 h 42863"/>
                    <a:gd name="connsiteX2" fmla="*/ 973931 w 973931"/>
                    <a:gd name="connsiteY2" fmla="*/ 42863 h 42863"/>
                    <a:gd name="connsiteX0" fmla="*/ 0 w 934603"/>
                    <a:gd name="connsiteY0" fmla="*/ 0 h 58373"/>
                    <a:gd name="connsiteX1" fmla="*/ 354806 w 934603"/>
                    <a:gd name="connsiteY1" fmla="*/ 33337 h 58373"/>
                    <a:gd name="connsiteX2" fmla="*/ 934603 w 934603"/>
                    <a:gd name="connsiteY2" fmla="*/ 58373 h 58373"/>
                    <a:gd name="connsiteX0" fmla="*/ 0 w 934603"/>
                    <a:gd name="connsiteY0" fmla="*/ 0 h 59462"/>
                    <a:gd name="connsiteX1" fmla="*/ 354806 w 934603"/>
                    <a:gd name="connsiteY1" fmla="*/ 33337 h 59462"/>
                    <a:gd name="connsiteX2" fmla="*/ 934603 w 934603"/>
                    <a:gd name="connsiteY2" fmla="*/ 58373 h 59462"/>
                    <a:gd name="connsiteX0" fmla="*/ 0 w 934603"/>
                    <a:gd name="connsiteY0" fmla="*/ 0 h 59999"/>
                    <a:gd name="connsiteX1" fmla="*/ 354806 w 934603"/>
                    <a:gd name="connsiteY1" fmla="*/ 42200 h 59999"/>
                    <a:gd name="connsiteX2" fmla="*/ 934603 w 934603"/>
                    <a:gd name="connsiteY2" fmla="*/ 58373 h 59999"/>
                    <a:gd name="connsiteX0" fmla="*/ 0 w 971617"/>
                    <a:gd name="connsiteY0" fmla="*/ 0 h 79154"/>
                    <a:gd name="connsiteX1" fmla="*/ 354806 w 971617"/>
                    <a:gd name="connsiteY1" fmla="*/ 42200 h 79154"/>
                    <a:gd name="connsiteX2" fmla="*/ 971617 w 971617"/>
                    <a:gd name="connsiteY2" fmla="*/ 78315 h 79154"/>
                    <a:gd name="connsiteX0" fmla="*/ 0 w 971617"/>
                    <a:gd name="connsiteY0" fmla="*/ 0 h 85683"/>
                    <a:gd name="connsiteX1" fmla="*/ 354806 w 971617"/>
                    <a:gd name="connsiteY1" fmla="*/ 42200 h 85683"/>
                    <a:gd name="connsiteX2" fmla="*/ 971617 w 971617"/>
                    <a:gd name="connsiteY2" fmla="*/ 84961 h 85683"/>
                    <a:gd name="connsiteX0" fmla="*/ 0 w 971617"/>
                    <a:gd name="connsiteY0" fmla="*/ 0 h 86042"/>
                    <a:gd name="connsiteX1" fmla="*/ 394134 w 971617"/>
                    <a:gd name="connsiteY1" fmla="*/ 55494 h 86042"/>
                    <a:gd name="connsiteX2" fmla="*/ 971617 w 971617"/>
                    <a:gd name="connsiteY2" fmla="*/ 84961 h 86042"/>
                    <a:gd name="connsiteX0" fmla="*/ 0 w 971617"/>
                    <a:gd name="connsiteY0" fmla="*/ 0 h 85414"/>
                    <a:gd name="connsiteX1" fmla="*/ 394134 w 971617"/>
                    <a:gd name="connsiteY1" fmla="*/ 55494 h 85414"/>
                    <a:gd name="connsiteX2" fmla="*/ 842068 w 971617"/>
                    <a:gd name="connsiteY2" fmla="*/ 82488 h 85414"/>
                    <a:gd name="connsiteX3" fmla="*/ 971617 w 971617"/>
                    <a:gd name="connsiteY3" fmla="*/ 84961 h 85414"/>
                    <a:gd name="connsiteX0" fmla="*/ 0 w 973930"/>
                    <a:gd name="connsiteY0" fmla="*/ 0 h 92061"/>
                    <a:gd name="connsiteX1" fmla="*/ 396447 w 973930"/>
                    <a:gd name="connsiteY1" fmla="*/ 62141 h 92061"/>
                    <a:gd name="connsiteX2" fmla="*/ 844381 w 973930"/>
                    <a:gd name="connsiteY2" fmla="*/ 89135 h 92061"/>
                    <a:gd name="connsiteX3" fmla="*/ 973930 w 973930"/>
                    <a:gd name="connsiteY3" fmla="*/ 91608 h 92061"/>
                  </a:gdLst>
                  <a:ahLst/>
                  <a:cxnLst>
                    <a:cxn ang="0">
                      <a:pos x="connsiteX0" y="connsiteY0"/>
                    </a:cxn>
                    <a:cxn ang="0">
                      <a:pos x="connsiteX1" y="connsiteY1"/>
                    </a:cxn>
                    <a:cxn ang="0">
                      <a:pos x="connsiteX2" y="connsiteY2"/>
                    </a:cxn>
                    <a:cxn ang="0">
                      <a:pos x="connsiteX3" y="connsiteY3"/>
                    </a:cxn>
                  </a:cxnLst>
                  <a:rect l="l" t="t" r="r" b="b"/>
                  <a:pathLst>
                    <a:path w="973930" h="92061">
                      <a:moveTo>
                        <a:pt x="0" y="0"/>
                      </a:moveTo>
                      <a:cubicBezTo>
                        <a:pt x="96242" y="16668"/>
                        <a:pt x="255717" y="47285"/>
                        <a:pt x="396447" y="62141"/>
                      </a:cubicBezTo>
                      <a:cubicBezTo>
                        <a:pt x="537177" y="76997"/>
                        <a:pt x="748134" y="84224"/>
                        <a:pt x="844381" y="89135"/>
                      </a:cubicBezTo>
                      <a:cubicBezTo>
                        <a:pt x="940628" y="94046"/>
                        <a:pt x="951182" y="91196"/>
                        <a:pt x="973930" y="91608"/>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7" name="116 Forma libre"/>
                <p:cNvSpPr/>
                <p:nvPr/>
              </p:nvSpPr>
              <p:spPr>
                <a:xfrm>
                  <a:off x="8165006" y="2026076"/>
                  <a:ext cx="938214" cy="29396"/>
                </a:xfrm>
                <a:custGeom>
                  <a:avLst/>
                  <a:gdLst>
                    <a:gd name="connsiteX0" fmla="*/ 0 w 973931"/>
                    <a:gd name="connsiteY0" fmla="*/ 0 h 42863"/>
                    <a:gd name="connsiteX1" fmla="*/ 354806 w 973931"/>
                    <a:gd name="connsiteY1" fmla="*/ 40481 h 42863"/>
                    <a:gd name="connsiteX2" fmla="*/ 973931 w 973931"/>
                    <a:gd name="connsiteY2" fmla="*/ 42863 h 42863"/>
                    <a:gd name="connsiteX0" fmla="*/ 0 w 973931"/>
                    <a:gd name="connsiteY0" fmla="*/ 0 h 44417"/>
                    <a:gd name="connsiteX1" fmla="*/ 354806 w 973931"/>
                    <a:gd name="connsiteY1" fmla="*/ 40481 h 44417"/>
                    <a:gd name="connsiteX2" fmla="*/ 973931 w 973931"/>
                    <a:gd name="connsiteY2" fmla="*/ 42863 h 44417"/>
                    <a:gd name="connsiteX0" fmla="*/ 0 w 973931"/>
                    <a:gd name="connsiteY0" fmla="*/ 0 h 46469"/>
                    <a:gd name="connsiteX1" fmla="*/ 354806 w 973931"/>
                    <a:gd name="connsiteY1" fmla="*/ 40481 h 46469"/>
                    <a:gd name="connsiteX2" fmla="*/ 973931 w 973931"/>
                    <a:gd name="connsiteY2" fmla="*/ 42863 h 46469"/>
                    <a:gd name="connsiteX0" fmla="*/ 0 w 973931"/>
                    <a:gd name="connsiteY0" fmla="*/ 0 h 43057"/>
                    <a:gd name="connsiteX1" fmla="*/ 354806 w 973931"/>
                    <a:gd name="connsiteY1" fmla="*/ 33337 h 43057"/>
                    <a:gd name="connsiteX2" fmla="*/ 973931 w 973931"/>
                    <a:gd name="connsiteY2" fmla="*/ 42863 h 43057"/>
                    <a:gd name="connsiteX0" fmla="*/ 0 w 973931"/>
                    <a:gd name="connsiteY0" fmla="*/ 0 h 42863"/>
                    <a:gd name="connsiteX1" fmla="*/ 354806 w 973931"/>
                    <a:gd name="connsiteY1" fmla="*/ 33337 h 42863"/>
                    <a:gd name="connsiteX2" fmla="*/ 973931 w 973931"/>
                    <a:gd name="connsiteY2" fmla="*/ 42863 h 42863"/>
                    <a:gd name="connsiteX0" fmla="*/ 0 w 973931"/>
                    <a:gd name="connsiteY0" fmla="*/ 0 h 43814"/>
                    <a:gd name="connsiteX1" fmla="*/ 354806 w 973931"/>
                    <a:gd name="connsiteY1" fmla="*/ 33337 h 43814"/>
                    <a:gd name="connsiteX2" fmla="*/ 973931 w 973931"/>
                    <a:gd name="connsiteY2" fmla="*/ 42863 h 43814"/>
                    <a:gd name="connsiteX0" fmla="*/ 0 w 973931"/>
                    <a:gd name="connsiteY0" fmla="*/ 0 h 43257"/>
                    <a:gd name="connsiteX1" fmla="*/ 373313 w 973931"/>
                    <a:gd name="connsiteY1" fmla="*/ 28905 h 43257"/>
                    <a:gd name="connsiteX2" fmla="*/ 973931 w 973931"/>
                    <a:gd name="connsiteY2" fmla="*/ 42863 h 43257"/>
                    <a:gd name="connsiteX0" fmla="*/ 0 w 980871"/>
                    <a:gd name="connsiteY0" fmla="*/ 0 h 34195"/>
                    <a:gd name="connsiteX1" fmla="*/ 380253 w 980871"/>
                    <a:gd name="connsiteY1" fmla="*/ 20042 h 34195"/>
                    <a:gd name="connsiteX2" fmla="*/ 980871 w 980871"/>
                    <a:gd name="connsiteY2" fmla="*/ 34000 h 34195"/>
                    <a:gd name="connsiteX0" fmla="*/ 0 w 980871"/>
                    <a:gd name="connsiteY0" fmla="*/ 0 h 34195"/>
                    <a:gd name="connsiteX1" fmla="*/ 380253 w 980871"/>
                    <a:gd name="connsiteY1" fmla="*/ 20042 h 34195"/>
                    <a:gd name="connsiteX2" fmla="*/ 980871 w 980871"/>
                    <a:gd name="connsiteY2" fmla="*/ 34000 h 34195"/>
                    <a:gd name="connsiteX0" fmla="*/ 0 w 916097"/>
                    <a:gd name="connsiteY0" fmla="*/ 0 h 23787"/>
                    <a:gd name="connsiteX1" fmla="*/ 380253 w 916097"/>
                    <a:gd name="connsiteY1" fmla="*/ 20042 h 23787"/>
                    <a:gd name="connsiteX2" fmla="*/ 916097 w 916097"/>
                    <a:gd name="connsiteY2" fmla="*/ 22921 h 23787"/>
                    <a:gd name="connsiteX0" fmla="*/ 0 w 911471"/>
                    <a:gd name="connsiteY0" fmla="*/ 0 h 27729"/>
                    <a:gd name="connsiteX1" fmla="*/ 380253 w 911471"/>
                    <a:gd name="connsiteY1" fmla="*/ 20042 h 27729"/>
                    <a:gd name="connsiteX2" fmla="*/ 911471 w 911471"/>
                    <a:gd name="connsiteY2" fmla="*/ 27353 h 27729"/>
                    <a:gd name="connsiteX0" fmla="*/ 0 w 911471"/>
                    <a:gd name="connsiteY0" fmla="*/ 0 h 27353"/>
                    <a:gd name="connsiteX1" fmla="*/ 380253 w 911471"/>
                    <a:gd name="connsiteY1" fmla="*/ 20042 h 27353"/>
                    <a:gd name="connsiteX2" fmla="*/ 911471 w 911471"/>
                    <a:gd name="connsiteY2" fmla="*/ 27353 h 27353"/>
                  </a:gdLst>
                  <a:ahLst/>
                  <a:cxnLst>
                    <a:cxn ang="0">
                      <a:pos x="connsiteX0" y="connsiteY0"/>
                    </a:cxn>
                    <a:cxn ang="0">
                      <a:pos x="connsiteX1" y="connsiteY1"/>
                    </a:cxn>
                    <a:cxn ang="0">
                      <a:pos x="connsiteX2" y="connsiteY2"/>
                    </a:cxn>
                  </a:cxnLst>
                  <a:rect l="l" t="t" r="r" b="b"/>
                  <a:pathLst>
                    <a:path w="911471" h="27353">
                      <a:moveTo>
                        <a:pt x="0" y="0"/>
                      </a:moveTo>
                      <a:cubicBezTo>
                        <a:pt x="100869" y="7805"/>
                        <a:pt x="228341" y="15483"/>
                        <a:pt x="380253" y="20042"/>
                      </a:cubicBezTo>
                      <a:cubicBezTo>
                        <a:pt x="532165" y="24601"/>
                        <a:pt x="841428" y="26856"/>
                        <a:pt x="911471" y="2735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2" name="121 Forma libre"/>
                <p:cNvSpPr/>
                <p:nvPr/>
              </p:nvSpPr>
              <p:spPr>
                <a:xfrm>
                  <a:off x="8241153" y="2119582"/>
                  <a:ext cx="878680" cy="38920"/>
                </a:xfrm>
                <a:custGeom>
                  <a:avLst/>
                  <a:gdLst>
                    <a:gd name="connsiteX0" fmla="*/ 0 w 973931"/>
                    <a:gd name="connsiteY0" fmla="*/ 0 h 42863"/>
                    <a:gd name="connsiteX1" fmla="*/ 354806 w 973931"/>
                    <a:gd name="connsiteY1" fmla="*/ 40481 h 42863"/>
                    <a:gd name="connsiteX2" fmla="*/ 973931 w 973931"/>
                    <a:gd name="connsiteY2" fmla="*/ 42863 h 42863"/>
                    <a:gd name="connsiteX0" fmla="*/ 0 w 973931"/>
                    <a:gd name="connsiteY0" fmla="*/ 0 h 44417"/>
                    <a:gd name="connsiteX1" fmla="*/ 354806 w 973931"/>
                    <a:gd name="connsiteY1" fmla="*/ 40481 h 44417"/>
                    <a:gd name="connsiteX2" fmla="*/ 973931 w 973931"/>
                    <a:gd name="connsiteY2" fmla="*/ 42863 h 44417"/>
                    <a:gd name="connsiteX0" fmla="*/ 0 w 973931"/>
                    <a:gd name="connsiteY0" fmla="*/ 0 h 46469"/>
                    <a:gd name="connsiteX1" fmla="*/ 354806 w 973931"/>
                    <a:gd name="connsiteY1" fmla="*/ 40481 h 46469"/>
                    <a:gd name="connsiteX2" fmla="*/ 973931 w 973931"/>
                    <a:gd name="connsiteY2" fmla="*/ 42863 h 46469"/>
                    <a:gd name="connsiteX0" fmla="*/ 0 w 973931"/>
                    <a:gd name="connsiteY0" fmla="*/ 0 h 43057"/>
                    <a:gd name="connsiteX1" fmla="*/ 354806 w 973931"/>
                    <a:gd name="connsiteY1" fmla="*/ 33337 h 43057"/>
                    <a:gd name="connsiteX2" fmla="*/ 973931 w 973931"/>
                    <a:gd name="connsiteY2" fmla="*/ 42863 h 43057"/>
                    <a:gd name="connsiteX0" fmla="*/ 0 w 973931"/>
                    <a:gd name="connsiteY0" fmla="*/ 0 h 42863"/>
                    <a:gd name="connsiteX1" fmla="*/ 354806 w 973931"/>
                    <a:gd name="connsiteY1" fmla="*/ 33337 h 42863"/>
                    <a:gd name="connsiteX2" fmla="*/ 973931 w 973931"/>
                    <a:gd name="connsiteY2" fmla="*/ 42863 h 42863"/>
                    <a:gd name="connsiteX0" fmla="*/ 0 w 934603"/>
                    <a:gd name="connsiteY0" fmla="*/ 0 h 58373"/>
                    <a:gd name="connsiteX1" fmla="*/ 354806 w 934603"/>
                    <a:gd name="connsiteY1" fmla="*/ 33337 h 58373"/>
                    <a:gd name="connsiteX2" fmla="*/ 934603 w 934603"/>
                    <a:gd name="connsiteY2" fmla="*/ 58373 h 58373"/>
                    <a:gd name="connsiteX0" fmla="*/ 0 w 934603"/>
                    <a:gd name="connsiteY0" fmla="*/ 0 h 59462"/>
                    <a:gd name="connsiteX1" fmla="*/ 354806 w 934603"/>
                    <a:gd name="connsiteY1" fmla="*/ 33337 h 59462"/>
                    <a:gd name="connsiteX2" fmla="*/ 934603 w 934603"/>
                    <a:gd name="connsiteY2" fmla="*/ 58373 h 59462"/>
                    <a:gd name="connsiteX0" fmla="*/ 0 w 934603"/>
                    <a:gd name="connsiteY0" fmla="*/ 0 h 59999"/>
                    <a:gd name="connsiteX1" fmla="*/ 354806 w 934603"/>
                    <a:gd name="connsiteY1" fmla="*/ 42200 h 59999"/>
                    <a:gd name="connsiteX2" fmla="*/ 934603 w 934603"/>
                    <a:gd name="connsiteY2" fmla="*/ 58373 h 59999"/>
                    <a:gd name="connsiteX0" fmla="*/ 0 w 936916"/>
                    <a:gd name="connsiteY0" fmla="*/ 0 h 51021"/>
                    <a:gd name="connsiteX1" fmla="*/ 357119 w 936916"/>
                    <a:gd name="connsiteY1" fmla="*/ 33337 h 51021"/>
                    <a:gd name="connsiteX2" fmla="*/ 936916 w 936916"/>
                    <a:gd name="connsiteY2" fmla="*/ 49510 h 51021"/>
                    <a:gd name="connsiteX0" fmla="*/ 0 w 832814"/>
                    <a:gd name="connsiteY0" fmla="*/ 0 h 43074"/>
                    <a:gd name="connsiteX1" fmla="*/ 357119 w 832814"/>
                    <a:gd name="connsiteY1" fmla="*/ 33337 h 43074"/>
                    <a:gd name="connsiteX2" fmla="*/ 832814 w 832814"/>
                    <a:gd name="connsiteY2" fmla="*/ 40647 h 43074"/>
                    <a:gd name="connsiteX0" fmla="*/ 0 w 832814"/>
                    <a:gd name="connsiteY0" fmla="*/ 0 h 40647"/>
                    <a:gd name="connsiteX1" fmla="*/ 357119 w 832814"/>
                    <a:gd name="connsiteY1" fmla="*/ 33337 h 40647"/>
                    <a:gd name="connsiteX2" fmla="*/ 832814 w 832814"/>
                    <a:gd name="connsiteY2" fmla="*/ 40647 h 40647"/>
                    <a:gd name="connsiteX0" fmla="*/ 0 w 832814"/>
                    <a:gd name="connsiteY0" fmla="*/ 0 h 41199"/>
                    <a:gd name="connsiteX1" fmla="*/ 357119 w 832814"/>
                    <a:gd name="connsiteY1" fmla="*/ 33337 h 41199"/>
                    <a:gd name="connsiteX2" fmla="*/ 832814 w 832814"/>
                    <a:gd name="connsiteY2" fmla="*/ 40647 h 41199"/>
                    <a:gd name="connsiteX0" fmla="*/ 0 w 853634"/>
                    <a:gd name="connsiteY0" fmla="*/ 0 h 37710"/>
                    <a:gd name="connsiteX1" fmla="*/ 357119 w 853634"/>
                    <a:gd name="connsiteY1" fmla="*/ 33337 h 37710"/>
                    <a:gd name="connsiteX2" fmla="*/ 853634 w 853634"/>
                    <a:gd name="connsiteY2" fmla="*/ 36216 h 37710"/>
                    <a:gd name="connsiteX0" fmla="*/ 0 w 853634"/>
                    <a:gd name="connsiteY0" fmla="*/ 0 h 37014"/>
                    <a:gd name="connsiteX1" fmla="*/ 387193 w 853634"/>
                    <a:gd name="connsiteY1" fmla="*/ 31121 h 37014"/>
                    <a:gd name="connsiteX2" fmla="*/ 853634 w 853634"/>
                    <a:gd name="connsiteY2" fmla="*/ 36216 h 37014"/>
                    <a:gd name="connsiteX0" fmla="*/ 0 w 853634"/>
                    <a:gd name="connsiteY0" fmla="*/ 0 h 37014"/>
                    <a:gd name="connsiteX1" fmla="*/ 387193 w 853634"/>
                    <a:gd name="connsiteY1" fmla="*/ 31121 h 37014"/>
                    <a:gd name="connsiteX2" fmla="*/ 853634 w 853634"/>
                    <a:gd name="connsiteY2" fmla="*/ 36216 h 37014"/>
                    <a:gd name="connsiteX0" fmla="*/ 0 w 853634"/>
                    <a:gd name="connsiteY0" fmla="*/ 0 h 36216"/>
                    <a:gd name="connsiteX1" fmla="*/ 387193 w 853634"/>
                    <a:gd name="connsiteY1" fmla="*/ 31121 h 36216"/>
                    <a:gd name="connsiteX2" fmla="*/ 853634 w 853634"/>
                    <a:gd name="connsiteY2" fmla="*/ 36216 h 36216"/>
                  </a:gdLst>
                  <a:ahLst/>
                  <a:cxnLst>
                    <a:cxn ang="0">
                      <a:pos x="connsiteX0" y="connsiteY0"/>
                    </a:cxn>
                    <a:cxn ang="0">
                      <a:pos x="connsiteX1" y="connsiteY1"/>
                    </a:cxn>
                    <a:cxn ang="0">
                      <a:pos x="connsiteX2" y="connsiteY2"/>
                    </a:cxn>
                  </a:cxnLst>
                  <a:rect l="l" t="t" r="r" b="b"/>
                  <a:pathLst>
                    <a:path w="853634" h="36216">
                      <a:moveTo>
                        <a:pt x="0" y="0"/>
                      </a:moveTo>
                      <a:cubicBezTo>
                        <a:pt x="96242" y="16668"/>
                        <a:pt x="235667" y="29517"/>
                        <a:pt x="387193" y="31121"/>
                      </a:cubicBezTo>
                      <a:lnTo>
                        <a:pt x="853634" y="36216"/>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3" name="72 Forma libre"/>
                <p:cNvSpPr/>
                <p:nvPr/>
              </p:nvSpPr>
              <p:spPr>
                <a:xfrm>
                  <a:off x="8042645" y="2239893"/>
                  <a:ext cx="1088264" cy="150019"/>
                </a:xfrm>
                <a:custGeom>
                  <a:avLst/>
                  <a:gdLst>
                    <a:gd name="connsiteX0" fmla="*/ 92869 w 1076394"/>
                    <a:gd name="connsiteY0" fmla="*/ 366 h 148004"/>
                    <a:gd name="connsiteX1" fmla="*/ 109538 w 1076394"/>
                    <a:gd name="connsiteY1" fmla="*/ 2747 h 148004"/>
                    <a:gd name="connsiteX2" fmla="*/ 123825 w 1076394"/>
                    <a:gd name="connsiteY2" fmla="*/ 7510 h 148004"/>
                    <a:gd name="connsiteX3" fmla="*/ 130969 w 1076394"/>
                    <a:gd name="connsiteY3" fmla="*/ 9891 h 148004"/>
                    <a:gd name="connsiteX4" fmla="*/ 183357 w 1076394"/>
                    <a:gd name="connsiteY4" fmla="*/ 12272 h 148004"/>
                    <a:gd name="connsiteX5" fmla="*/ 209550 w 1076394"/>
                    <a:gd name="connsiteY5" fmla="*/ 19416 h 148004"/>
                    <a:gd name="connsiteX6" fmla="*/ 216694 w 1076394"/>
                    <a:gd name="connsiteY6" fmla="*/ 21797 h 148004"/>
                    <a:gd name="connsiteX7" fmla="*/ 240507 w 1076394"/>
                    <a:gd name="connsiteY7" fmla="*/ 24179 h 148004"/>
                    <a:gd name="connsiteX8" fmla="*/ 259557 w 1076394"/>
                    <a:gd name="connsiteY8" fmla="*/ 28941 h 148004"/>
                    <a:gd name="connsiteX9" fmla="*/ 276225 w 1076394"/>
                    <a:gd name="connsiteY9" fmla="*/ 33704 h 148004"/>
                    <a:gd name="connsiteX10" fmla="*/ 309563 w 1076394"/>
                    <a:gd name="connsiteY10" fmla="*/ 36085 h 148004"/>
                    <a:gd name="connsiteX11" fmla="*/ 357188 w 1076394"/>
                    <a:gd name="connsiteY11" fmla="*/ 45610 h 148004"/>
                    <a:gd name="connsiteX12" fmla="*/ 388144 w 1076394"/>
                    <a:gd name="connsiteY12" fmla="*/ 47991 h 148004"/>
                    <a:gd name="connsiteX13" fmla="*/ 409575 w 1076394"/>
                    <a:gd name="connsiteY13" fmla="*/ 52754 h 148004"/>
                    <a:gd name="connsiteX14" fmla="*/ 423863 w 1076394"/>
                    <a:gd name="connsiteY14" fmla="*/ 57516 h 148004"/>
                    <a:gd name="connsiteX15" fmla="*/ 433388 w 1076394"/>
                    <a:gd name="connsiteY15" fmla="*/ 59897 h 148004"/>
                    <a:gd name="connsiteX16" fmla="*/ 464344 w 1076394"/>
                    <a:gd name="connsiteY16" fmla="*/ 67041 h 148004"/>
                    <a:gd name="connsiteX17" fmla="*/ 564357 w 1076394"/>
                    <a:gd name="connsiteY17" fmla="*/ 69422 h 148004"/>
                    <a:gd name="connsiteX18" fmla="*/ 592932 w 1076394"/>
                    <a:gd name="connsiteY18" fmla="*/ 76566 h 148004"/>
                    <a:gd name="connsiteX19" fmla="*/ 626269 w 1076394"/>
                    <a:gd name="connsiteY19" fmla="*/ 78947 h 148004"/>
                    <a:gd name="connsiteX20" fmla="*/ 640557 w 1076394"/>
                    <a:gd name="connsiteY20" fmla="*/ 83710 h 148004"/>
                    <a:gd name="connsiteX21" fmla="*/ 650082 w 1076394"/>
                    <a:gd name="connsiteY21" fmla="*/ 88472 h 148004"/>
                    <a:gd name="connsiteX22" fmla="*/ 702469 w 1076394"/>
                    <a:gd name="connsiteY22" fmla="*/ 90854 h 148004"/>
                    <a:gd name="connsiteX23" fmla="*/ 716757 w 1076394"/>
                    <a:gd name="connsiteY23" fmla="*/ 93235 h 148004"/>
                    <a:gd name="connsiteX24" fmla="*/ 740569 w 1076394"/>
                    <a:gd name="connsiteY24" fmla="*/ 95616 h 148004"/>
                    <a:gd name="connsiteX25" fmla="*/ 757238 w 1076394"/>
                    <a:gd name="connsiteY25" fmla="*/ 100379 h 148004"/>
                    <a:gd name="connsiteX26" fmla="*/ 940594 w 1076394"/>
                    <a:gd name="connsiteY26" fmla="*/ 102760 h 148004"/>
                    <a:gd name="connsiteX27" fmla="*/ 990600 w 1076394"/>
                    <a:gd name="connsiteY27" fmla="*/ 109904 h 148004"/>
                    <a:gd name="connsiteX28" fmla="*/ 1071563 w 1076394"/>
                    <a:gd name="connsiteY28" fmla="*/ 107522 h 148004"/>
                    <a:gd name="connsiteX29" fmla="*/ 1076325 w 1076394"/>
                    <a:gd name="connsiteY29" fmla="*/ 114666 h 148004"/>
                    <a:gd name="connsiteX30" fmla="*/ 1069182 w 1076394"/>
                    <a:gd name="connsiteY30" fmla="*/ 133716 h 148004"/>
                    <a:gd name="connsiteX31" fmla="*/ 1066800 w 1076394"/>
                    <a:gd name="connsiteY31" fmla="*/ 140860 h 148004"/>
                    <a:gd name="connsiteX32" fmla="*/ 1052513 w 1076394"/>
                    <a:gd name="connsiteY32" fmla="*/ 148004 h 148004"/>
                    <a:gd name="connsiteX33" fmla="*/ 631032 w 1076394"/>
                    <a:gd name="connsiteY33" fmla="*/ 145622 h 148004"/>
                    <a:gd name="connsiteX34" fmla="*/ 621507 w 1076394"/>
                    <a:gd name="connsiteY34" fmla="*/ 143241 h 148004"/>
                    <a:gd name="connsiteX35" fmla="*/ 592932 w 1076394"/>
                    <a:gd name="connsiteY35" fmla="*/ 140860 h 148004"/>
                    <a:gd name="connsiteX36" fmla="*/ 566738 w 1076394"/>
                    <a:gd name="connsiteY36" fmla="*/ 136097 h 148004"/>
                    <a:gd name="connsiteX37" fmla="*/ 550069 w 1076394"/>
                    <a:gd name="connsiteY37" fmla="*/ 133716 h 148004"/>
                    <a:gd name="connsiteX38" fmla="*/ 535782 w 1076394"/>
                    <a:gd name="connsiteY38" fmla="*/ 131335 h 148004"/>
                    <a:gd name="connsiteX39" fmla="*/ 526257 w 1076394"/>
                    <a:gd name="connsiteY39" fmla="*/ 126572 h 148004"/>
                    <a:gd name="connsiteX40" fmla="*/ 485775 w 1076394"/>
                    <a:gd name="connsiteY40" fmla="*/ 121810 h 148004"/>
                    <a:gd name="connsiteX41" fmla="*/ 271463 w 1076394"/>
                    <a:gd name="connsiteY41" fmla="*/ 114666 h 148004"/>
                    <a:gd name="connsiteX42" fmla="*/ 254794 w 1076394"/>
                    <a:gd name="connsiteY42" fmla="*/ 112285 h 148004"/>
                    <a:gd name="connsiteX43" fmla="*/ 242888 w 1076394"/>
                    <a:gd name="connsiteY43" fmla="*/ 107522 h 148004"/>
                    <a:gd name="connsiteX44" fmla="*/ 166688 w 1076394"/>
                    <a:gd name="connsiteY44" fmla="*/ 109904 h 148004"/>
                    <a:gd name="connsiteX45" fmla="*/ 152400 w 1076394"/>
                    <a:gd name="connsiteY45" fmla="*/ 114666 h 148004"/>
                    <a:gd name="connsiteX46" fmla="*/ 135732 w 1076394"/>
                    <a:gd name="connsiteY46" fmla="*/ 117047 h 148004"/>
                    <a:gd name="connsiteX47" fmla="*/ 11907 w 1076394"/>
                    <a:gd name="connsiteY47" fmla="*/ 114666 h 148004"/>
                    <a:gd name="connsiteX48" fmla="*/ 4763 w 1076394"/>
                    <a:gd name="connsiteY48" fmla="*/ 107522 h 148004"/>
                    <a:gd name="connsiteX49" fmla="*/ 2382 w 1076394"/>
                    <a:gd name="connsiteY49" fmla="*/ 90854 h 148004"/>
                    <a:gd name="connsiteX50" fmla="*/ 0 w 1076394"/>
                    <a:gd name="connsiteY50" fmla="*/ 83710 h 148004"/>
                    <a:gd name="connsiteX51" fmla="*/ 2382 w 1076394"/>
                    <a:gd name="connsiteY51" fmla="*/ 40847 h 148004"/>
                    <a:gd name="connsiteX52" fmla="*/ 4763 w 1076394"/>
                    <a:gd name="connsiteY52" fmla="*/ 31322 h 148004"/>
                    <a:gd name="connsiteX53" fmla="*/ 16669 w 1076394"/>
                    <a:gd name="connsiteY53" fmla="*/ 17035 h 148004"/>
                    <a:gd name="connsiteX54" fmla="*/ 30957 w 1076394"/>
                    <a:gd name="connsiteY54" fmla="*/ 12272 h 148004"/>
                    <a:gd name="connsiteX55" fmla="*/ 45244 w 1076394"/>
                    <a:gd name="connsiteY55" fmla="*/ 7510 h 148004"/>
                    <a:gd name="connsiteX56" fmla="*/ 71438 w 1076394"/>
                    <a:gd name="connsiteY56" fmla="*/ 366 h 148004"/>
                    <a:gd name="connsiteX57" fmla="*/ 92869 w 1076394"/>
                    <a:gd name="connsiteY57" fmla="*/ 366 h 148004"/>
                    <a:gd name="connsiteX0" fmla="*/ 92869 w 1076394"/>
                    <a:gd name="connsiteY0" fmla="*/ 366 h 148004"/>
                    <a:gd name="connsiteX1" fmla="*/ 109538 w 1076394"/>
                    <a:gd name="connsiteY1" fmla="*/ 2747 h 148004"/>
                    <a:gd name="connsiteX2" fmla="*/ 123825 w 1076394"/>
                    <a:gd name="connsiteY2" fmla="*/ 7510 h 148004"/>
                    <a:gd name="connsiteX3" fmla="*/ 130969 w 1076394"/>
                    <a:gd name="connsiteY3" fmla="*/ 9891 h 148004"/>
                    <a:gd name="connsiteX4" fmla="*/ 183357 w 1076394"/>
                    <a:gd name="connsiteY4" fmla="*/ 12272 h 148004"/>
                    <a:gd name="connsiteX5" fmla="*/ 209550 w 1076394"/>
                    <a:gd name="connsiteY5" fmla="*/ 19416 h 148004"/>
                    <a:gd name="connsiteX6" fmla="*/ 216694 w 1076394"/>
                    <a:gd name="connsiteY6" fmla="*/ 21797 h 148004"/>
                    <a:gd name="connsiteX7" fmla="*/ 240507 w 1076394"/>
                    <a:gd name="connsiteY7" fmla="*/ 24179 h 148004"/>
                    <a:gd name="connsiteX8" fmla="*/ 259557 w 1076394"/>
                    <a:gd name="connsiteY8" fmla="*/ 28941 h 148004"/>
                    <a:gd name="connsiteX9" fmla="*/ 276225 w 1076394"/>
                    <a:gd name="connsiteY9" fmla="*/ 33704 h 148004"/>
                    <a:gd name="connsiteX10" fmla="*/ 309563 w 1076394"/>
                    <a:gd name="connsiteY10" fmla="*/ 36085 h 148004"/>
                    <a:gd name="connsiteX11" fmla="*/ 357188 w 1076394"/>
                    <a:gd name="connsiteY11" fmla="*/ 45610 h 148004"/>
                    <a:gd name="connsiteX12" fmla="*/ 388144 w 1076394"/>
                    <a:gd name="connsiteY12" fmla="*/ 47991 h 148004"/>
                    <a:gd name="connsiteX13" fmla="*/ 409575 w 1076394"/>
                    <a:gd name="connsiteY13" fmla="*/ 52754 h 148004"/>
                    <a:gd name="connsiteX14" fmla="*/ 423863 w 1076394"/>
                    <a:gd name="connsiteY14" fmla="*/ 57516 h 148004"/>
                    <a:gd name="connsiteX15" fmla="*/ 433388 w 1076394"/>
                    <a:gd name="connsiteY15" fmla="*/ 59897 h 148004"/>
                    <a:gd name="connsiteX16" fmla="*/ 464344 w 1076394"/>
                    <a:gd name="connsiteY16" fmla="*/ 67041 h 148004"/>
                    <a:gd name="connsiteX17" fmla="*/ 564357 w 1076394"/>
                    <a:gd name="connsiteY17" fmla="*/ 69422 h 148004"/>
                    <a:gd name="connsiteX18" fmla="*/ 592932 w 1076394"/>
                    <a:gd name="connsiteY18" fmla="*/ 76566 h 148004"/>
                    <a:gd name="connsiteX19" fmla="*/ 626269 w 1076394"/>
                    <a:gd name="connsiteY19" fmla="*/ 78947 h 148004"/>
                    <a:gd name="connsiteX20" fmla="*/ 640557 w 1076394"/>
                    <a:gd name="connsiteY20" fmla="*/ 83710 h 148004"/>
                    <a:gd name="connsiteX21" fmla="*/ 650082 w 1076394"/>
                    <a:gd name="connsiteY21" fmla="*/ 88472 h 148004"/>
                    <a:gd name="connsiteX22" fmla="*/ 702469 w 1076394"/>
                    <a:gd name="connsiteY22" fmla="*/ 90854 h 148004"/>
                    <a:gd name="connsiteX23" fmla="*/ 716757 w 1076394"/>
                    <a:gd name="connsiteY23" fmla="*/ 93235 h 148004"/>
                    <a:gd name="connsiteX24" fmla="*/ 740569 w 1076394"/>
                    <a:gd name="connsiteY24" fmla="*/ 95616 h 148004"/>
                    <a:gd name="connsiteX25" fmla="*/ 757238 w 1076394"/>
                    <a:gd name="connsiteY25" fmla="*/ 100379 h 148004"/>
                    <a:gd name="connsiteX26" fmla="*/ 940594 w 1076394"/>
                    <a:gd name="connsiteY26" fmla="*/ 102760 h 148004"/>
                    <a:gd name="connsiteX27" fmla="*/ 992982 w 1076394"/>
                    <a:gd name="connsiteY27" fmla="*/ 97997 h 148004"/>
                    <a:gd name="connsiteX28" fmla="*/ 1071563 w 1076394"/>
                    <a:gd name="connsiteY28" fmla="*/ 107522 h 148004"/>
                    <a:gd name="connsiteX29" fmla="*/ 1076325 w 1076394"/>
                    <a:gd name="connsiteY29" fmla="*/ 114666 h 148004"/>
                    <a:gd name="connsiteX30" fmla="*/ 1069182 w 1076394"/>
                    <a:gd name="connsiteY30" fmla="*/ 133716 h 148004"/>
                    <a:gd name="connsiteX31" fmla="*/ 1066800 w 1076394"/>
                    <a:gd name="connsiteY31" fmla="*/ 140860 h 148004"/>
                    <a:gd name="connsiteX32" fmla="*/ 1052513 w 1076394"/>
                    <a:gd name="connsiteY32" fmla="*/ 148004 h 148004"/>
                    <a:gd name="connsiteX33" fmla="*/ 631032 w 1076394"/>
                    <a:gd name="connsiteY33" fmla="*/ 145622 h 148004"/>
                    <a:gd name="connsiteX34" fmla="*/ 621507 w 1076394"/>
                    <a:gd name="connsiteY34" fmla="*/ 143241 h 148004"/>
                    <a:gd name="connsiteX35" fmla="*/ 592932 w 1076394"/>
                    <a:gd name="connsiteY35" fmla="*/ 140860 h 148004"/>
                    <a:gd name="connsiteX36" fmla="*/ 566738 w 1076394"/>
                    <a:gd name="connsiteY36" fmla="*/ 136097 h 148004"/>
                    <a:gd name="connsiteX37" fmla="*/ 550069 w 1076394"/>
                    <a:gd name="connsiteY37" fmla="*/ 133716 h 148004"/>
                    <a:gd name="connsiteX38" fmla="*/ 535782 w 1076394"/>
                    <a:gd name="connsiteY38" fmla="*/ 131335 h 148004"/>
                    <a:gd name="connsiteX39" fmla="*/ 526257 w 1076394"/>
                    <a:gd name="connsiteY39" fmla="*/ 126572 h 148004"/>
                    <a:gd name="connsiteX40" fmla="*/ 485775 w 1076394"/>
                    <a:gd name="connsiteY40" fmla="*/ 121810 h 148004"/>
                    <a:gd name="connsiteX41" fmla="*/ 271463 w 1076394"/>
                    <a:gd name="connsiteY41" fmla="*/ 114666 h 148004"/>
                    <a:gd name="connsiteX42" fmla="*/ 254794 w 1076394"/>
                    <a:gd name="connsiteY42" fmla="*/ 112285 h 148004"/>
                    <a:gd name="connsiteX43" fmla="*/ 242888 w 1076394"/>
                    <a:gd name="connsiteY43" fmla="*/ 107522 h 148004"/>
                    <a:gd name="connsiteX44" fmla="*/ 166688 w 1076394"/>
                    <a:gd name="connsiteY44" fmla="*/ 109904 h 148004"/>
                    <a:gd name="connsiteX45" fmla="*/ 152400 w 1076394"/>
                    <a:gd name="connsiteY45" fmla="*/ 114666 h 148004"/>
                    <a:gd name="connsiteX46" fmla="*/ 135732 w 1076394"/>
                    <a:gd name="connsiteY46" fmla="*/ 117047 h 148004"/>
                    <a:gd name="connsiteX47" fmla="*/ 11907 w 1076394"/>
                    <a:gd name="connsiteY47" fmla="*/ 114666 h 148004"/>
                    <a:gd name="connsiteX48" fmla="*/ 4763 w 1076394"/>
                    <a:gd name="connsiteY48" fmla="*/ 107522 h 148004"/>
                    <a:gd name="connsiteX49" fmla="*/ 2382 w 1076394"/>
                    <a:gd name="connsiteY49" fmla="*/ 90854 h 148004"/>
                    <a:gd name="connsiteX50" fmla="*/ 0 w 1076394"/>
                    <a:gd name="connsiteY50" fmla="*/ 83710 h 148004"/>
                    <a:gd name="connsiteX51" fmla="*/ 2382 w 1076394"/>
                    <a:gd name="connsiteY51" fmla="*/ 40847 h 148004"/>
                    <a:gd name="connsiteX52" fmla="*/ 4763 w 1076394"/>
                    <a:gd name="connsiteY52" fmla="*/ 31322 h 148004"/>
                    <a:gd name="connsiteX53" fmla="*/ 16669 w 1076394"/>
                    <a:gd name="connsiteY53" fmla="*/ 17035 h 148004"/>
                    <a:gd name="connsiteX54" fmla="*/ 30957 w 1076394"/>
                    <a:gd name="connsiteY54" fmla="*/ 12272 h 148004"/>
                    <a:gd name="connsiteX55" fmla="*/ 45244 w 1076394"/>
                    <a:gd name="connsiteY55" fmla="*/ 7510 h 148004"/>
                    <a:gd name="connsiteX56" fmla="*/ 71438 w 1076394"/>
                    <a:gd name="connsiteY56" fmla="*/ 366 h 148004"/>
                    <a:gd name="connsiteX57" fmla="*/ 92869 w 1076394"/>
                    <a:gd name="connsiteY57" fmla="*/ 366 h 148004"/>
                    <a:gd name="connsiteX0" fmla="*/ 92869 w 1088258"/>
                    <a:gd name="connsiteY0" fmla="*/ 366 h 148004"/>
                    <a:gd name="connsiteX1" fmla="*/ 109538 w 1088258"/>
                    <a:gd name="connsiteY1" fmla="*/ 2747 h 148004"/>
                    <a:gd name="connsiteX2" fmla="*/ 123825 w 1088258"/>
                    <a:gd name="connsiteY2" fmla="*/ 7510 h 148004"/>
                    <a:gd name="connsiteX3" fmla="*/ 130969 w 1088258"/>
                    <a:gd name="connsiteY3" fmla="*/ 9891 h 148004"/>
                    <a:gd name="connsiteX4" fmla="*/ 183357 w 1088258"/>
                    <a:gd name="connsiteY4" fmla="*/ 12272 h 148004"/>
                    <a:gd name="connsiteX5" fmla="*/ 209550 w 1088258"/>
                    <a:gd name="connsiteY5" fmla="*/ 19416 h 148004"/>
                    <a:gd name="connsiteX6" fmla="*/ 216694 w 1088258"/>
                    <a:gd name="connsiteY6" fmla="*/ 21797 h 148004"/>
                    <a:gd name="connsiteX7" fmla="*/ 240507 w 1088258"/>
                    <a:gd name="connsiteY7" fmla="*/ 24179 h 148004"/>
                    <a:gd name="connsiteX8" fmla="*/ 259557 w 1088258"/>
                    <a:gd name="connsiteY8" fmla="*/ 28941 h 148004"/>
                    <a:gd name="connsiteX9" fmla="*/ 276225 w 1088258"/>
                    <a:gd name="connsiteY9" fmla="*/ 33704 h 148004"/>
                    <a:gd name="connsiteX10" fmla="*/ 309563 w 1088258"/>
                    <a:gd name="connsiteY10" fmla="*/ 36085 h 148004"/>
                    <a:gd name="connsiteX11" fmla="*/ 357188 w 1088258"/>
                    <a:gd name="connsiteY11" fmla="*/ 45610 h 148004"/>
                    <a:gd name="connsiteX12" fmla="*/ 388144 w 1088258"/>
                    <a:gd name="connsiteY12" fmla="*/ 47991 h 148004"/>
                    <a:gd name="connsiteX13" fmla="*/ 409575 w 1088258"/>
                    <a:gd name="connsiteY13" fmla="*/ 52754 h 148004"/>
                    <a:gd name="connsiteX14" fmla="*/ 423863 w 1088258"/>
                    <a:gd name="connsiteY14" fmla="*/ 57516 h 148004"/>
                    <a:gd name="connsiteX15" fmla="*/ 433388 w 1088258"/>
                    <a:gd name="connsiteY15" fmla="*/ 59897 h 148004"/>
                    <a:gd name="connsiteX16" fmla="*/ 464344 w 1088258"/>
                    <a:gd name="connsiteY16" fmla="*/ 67041 h 148004"/>
                    <a:gd name="connsiteX17" fmla="*/ 564357 w 1088258"/>
                    <a:gd name="connsiteY17" fmla="*/ 69422 h 148004"/>
                    <a:gd name="connsiteX18" fmla="*/ 592932 w 1088258"/>
                    <a:gd name="connsiteY18" fmla="*/ 76566 h 148004"/>
                    <a:gd name="connsiteX19" fmla="*/ 626269 w 1088258"/>
                    <a:gd name="connsiteY19" fmla="*/ 78947 h 148004"/>
                    <a:gd name="connsiteX20" fmla="*/ 640557 w 1088258"/>
                    <a:gd name="connsiteY20" fmla="*/ 83710 h 148004"/>
                    <a:gd name="connsiteX21" fmla="*/ 650082 w 1088258"/>
                    <a:gd name="connsiteY21" fmla="*/ 88472 h 148004"/>
                    <a:gd name="connsiteX22" fmla="*/ 702469 w 1088258"/>
                    <a:gd name="connsiteY22" fmla="*/ 90854 h 148004"/>
                    <a:gd name="connsiteX23" fmla="*/ 716757 w 1088258"/>
                    <a:gd name="connsiteY23" fmla="*/ 93235 h 148004"/>
                    <a:gd name="connsiteX24" fmla="*/ 740569 w 1088258"/>
                    <a:gd name="connsiteY24" fmla="*/ 95616 h 148004"/>
                    <a:gd name="connsiteX25" fmla="*/ 757238 w 1088258"/>
                    <a:gd name="connsiteY25" fmla="*/ 100379 h 148004"/>
                    <a:gd name="connsiteX26" fmla="*/ 940594 w 1088258"/>
                    <a:gd name="connsiteY26" fmla="*/ 102760 h 148004"/>
                    <a:gd name="connsiteX27" fmla="*/ 992982 w 1088258"/>
                    <a:gd name="connsiteY27" fmla="*/ 97997 h 148004"/>
                    <a:gd name="connsiteX28" fmla="*/ 1071563 w 1088258"/>
                    <a:gd name="connsiteY28" fmla="*/ 107522 h 148004"/>
                    <a:gd name="connsiteX29" fmla="*/ 1088231 w 1088258"/>
                    <a:gd name="connsiteY29" fmla="*/ 133716 h 148004"/>
                    <a:gd name="connsiteX30" fmla="*/ 1069182 w 1088258"/>
                    <a:gd name="connsiteY30" fmla="*/ 133716 h 148004"/>
                    <a:gd name="connsiteX31" fmla="*/ 1066800 w 1088258"/>
                    <a:gd name="connsiteY31" fmla="*/ 140860 h 148004"/>
                    <a:gd name="connsiteX32" fmla="*/ 1052513 w 1088258"/>
                    <a:gd name="connsiteY32" fmla="*/ 148004 h 148004"/>
                    <a:gd name="connsiteX33" fmla="*/ 631032 w 1088258"/>
                    <a:gd name="connsiteY33" fmla="*/ 145622 h 148004"/>
                    <a:gd name="connsiteX34" fmla="*/ 621507 w 1088258"/>
                    <a:gd name="connsiteY34" fmla="*/ 143241 h 148004"/>
                    <a:gd name="connsiteX35" fmla="*/ 592932 w 1088258"/>
                    <a:gd name="connsiteY35" fmla="*/ 140860 h 148004"/>
                    <a:gd name="connsiteX36" fmla="*/ 566738 w 1088258"/>
                    <a:gd name="connsiteY36" fmla="*/ 136097 h 148004"/>
                    <a:gd name="connsiteX37" fmla="*/ 550069 w 1088258"/>
                    <a:gd name="connsiteY37" fmla="*/ 133716 h 148004"/>
                    <a:gd name="connsiteX38" fmla="*/ 535782 w 1088258"/>
                    <a:gd name="connsiteY38" fmla="*/ 131335 h 148004"/>
                    <a:gd name="connsiteX39" fmla="*/ 526257 w 1088258"/>
                    <a:gd name="connsiteY39" fmla="*/ 126572 h 148004"/>
                    <a:gd name="connsiteX40" fmla="*/ 485775 w 1088258"/>
                    <a:gd name="connsiteY40" fmla="*/ 121810 h 148004"/>
                    <a:gd name="connsiteX41" fmla="*/ 271463 w 1088258"/>
                    <a:gd name="connsiteY41" fmla="*/ 114666 h 148004"/>
                    <a:gd name="connsiteX42" fmla="*/ 254794 w 1088258"/>
                    <a:gd name="connsiteY42" fmla="*/ 112285 h 148004"/>
                    <a:gd name="connsiteX43" fmla="*/ 242888 w 1088258"/>
                    <a:gd name="connsiteY43" fmla="*/ 107522 h 148004"/>
                    <a:gd name="connsiteX44" fmla="*/ 166688 w 1088258"/>
                    <a:gd name="connsiteY44" fmla="*/ 109904 h 148004"/>
                    <a:gd name="connsiteX45" fmla="*/ 152400 w 1088258"/>
                    <a:gd name="connsiteY45" fmla="*/ 114666 h 148004"/>
                    <a:gd name="connsiteX46" fmla="*/ 135732 w 1088258"/>
                    <a:gd name="connsiteY46" fmla="*/ 117047 h 148004"/>
                    <a:gd name="connsiteX47" fmla="*/ 11907 w 1088258"/>
                    <a:gd name="connsiteY47" fmla="*/ 114666 h 148004"/>
                    <a:gd name="connsiteX48" fmla="*/ 4763 w 1088258"/>
                    <a:gd name="connsiteY48" fmla="*/ 107522 h 148004"/>
                    <a:gd name="connsiteX49" fmla="*/ 2382 w 1088258"/>
                    <a:gd name="connsiteY49" fmla="*/ 90854 h 148004"/>
                    <a:gd name="connsiteX50" fmla="*/ 0 w 1088258"/>
                    <a:gd name="connsiteY50" fmla="*/ 83710 h 148004"/>
                    <a:gd name="connsiteX51" fmla="*/ 2382 w 1088258"/>
                    <a:gd name="connsiteY51" fmla="*/ 40847 h 148004"/>
                    <a:gd name="connsiteX52" fmla="*/ 4763 w 1088258"/>
                    <a:gd name="connsiteY52" fmla="*/ 31322 h 148004"/>
                    <a:gd name="connsiteX53" fmla="*/ 16669 w 1088258"/>
                    <a:gd name="connsiteY53" fmla="*/ 17035 h 148004"/>
                    <a:gd name="connsiteX54" fmla="*/ 30957 w 1088258"/>
                    <a:gd name="connsiteY54" fmla="*/ 12272 h 148004"/>
                    <a:gd name="connsiteX55" fmla="*/ 45244 w 1088258"/>
                    <a:gd name="connsiteY55" fmla="*/ 7510 h 148004"/>
                    <a:gd name="connsiteX56" fmla="*/ 71438 w 1088258"/>
                    <a:gd name="connsiteY56" fmla="*/ 366 h 148004"/>
                    <a:gd name="connsiteX57" fmla="*/ 92869 w 1088258"/>
                    <a:gd name="connsiteY57" fmla="*/ 366 h 148004"/>
                    <a:gd name="connsiteX0" fmla="*/ 92869 w 1088264"/>
                    <a:gd name="connsiteY0" fmla="*/ 366 h 148004"/>
                    <a:gd name="connsiteX1" fmla="*/ 109538 w 1088264"/>
                    <a:gd name="connsiteY1" fmla="*/ 2747 h 148004"/>
                    <a:gd name="connsiteX2" fmla="*/ 123825 w 1088264"/>
                    <a:gd name="connsiteY2" fmla="*/ 7510 h 148004"/>
                    <a:gd name="connsiteX3" fmla="*/ 130969 w 1088264"/>
                    <a:gd name="connsiteY3" fmla="*/ 9891 h 148004"/>
                    <a:gd name="connsiteX4" fmla="*/ 183357 w 1088264"/>
                    <a:gd name="connsiteY4" fmla="*/ 12272 h 148004"/>
                    <a:gd name="connsiteX5" fmla="*/ 209550 w 1088264"/>
                    <a:gd name="connsiteY5" fmla="*/ 19416 h 148004"/>
                    <a:gd name="connsiteX6" fmla="*/ 216694 w 1088264"/>
                    <a:gd name="connsiteY6" fmla="*/ 21797 h 148004"/>
                    <a:gd name="connsiteX7" fmla="*/ 240507 w 1088264"/>
                    <a:gd name="connsiteY7" fmla="*/ 24179 h 148004"/>
                    <a:gd name="connsiteX8" fmla="*/ 259557 w 1088264"/>
                    <a:gd name="connsiteY8" fmla="*/ 28941 h 148004"/>
                    <a:gd name="connsiteX9" fmla="*/ 276225 w 1088264"/>
                    <a:gd name="connsiteY9" fmla="*/ 33704 h 148004"/>
                    <a:gd name="connsiteX10" fmla="*/ 309563 w 1088264"/>
                    <a:gd name="connsiteY10" fmla="*/ 36085 h 148004"/>
                    <a:gd name="connsiteX11" fmla="*/ 357188 w 1088264"/>
                    <a:gd name="connsiteY11" fmla="*/ 45610 h 148004"/>
                    <a:gd name="connsiteX12" fmla="*/ 388144 w 1088264"/>
                    <a:gd name="connsiteY12" fmla="*/ 47991 h 148004"/>
                    <a:gd name="connsiteX13" fmla="*/ 409575 w 1088264"/>
                    <a:gd name="connsiteY13" fmla="*/ 52754 h 148004"/>
                    <a:gd name="connsiteX14" fmla="*/ 423863 w 1088264"/>
                    <a:gd name="connsiteY14" fmla="*/ 57516 h 148004"/>
                    <a:gd name="connsiteX15" fmla="*/ 433388 w 1088264"/>
                    <a:gd name="connsiteY15" fmla="*/ 59897 h 148004"/>
                    <a:gd name="connsiteX16" fmla="*/ 464344 w 1088264"/>
                    <a:gd name="connsiteY16" fmla="*/ 67041 h 148004"/>
                    <a:gd name="connsiteX17" fmla="*/ 564357 w 1088264"/>
                    <a:gd name="connsiteY17" fmla="*/ 69422 h 148004"/>
                    <a:gd name="connsiteX18" fmla="*/ 592932 w 1088264"/>
                    <a:gd name="connsiteY18" fmla="*/ 76566 h 148004"/>
                    <a:gd name="connsiteX19" fmla="*/ 626269 w 1088264"/>
                    <a:gd name="connsiteY19" fmla="*/ 78947 h 148004"/>
                    <a:gd name="connsiteX20" fmla="*/ 640557 w 1088264"/>
                    <a:gd name="connsiteY20" fmla="*/ 83710 h 148004"/>
                    <a:gd name="connsiteX21" fmla="*/ 650082 w 1088264"/>
                    <a:gd name="connsiteY21" fmla="*/ 88472 h 148004"/>
                    <a:gd name="connsiteX22" fmla="*/ 702469 w 1088264"/>
                    <a:gd name="connsiteY22" fmla="*/ 90854 h 148004"/>
                    <a:gd name="connsiteX23" fmla="*/ 716757 w 1088264"/>
                    <a:gd name="connsiteY23" fmla="*/ 93235 h 148004"/>
                    <a:gd name="connsiteX24" fmla="*/ 740569 w 1088264"/>
                    <a:gd name="connsiteY24" fmla="*/ 95616 h 148004"/>
                    <a:gd name="connsiteX25" fmla="*/ 757238 w 1088264"/>
                    <a:gd name="connsiteY25" fmla="*/ 100379 h 148004"/>
                    <a:gd name="connsiteX26" fmla="*/ 940594 w 1088264"/>
                    <a:gd name="connsiteY26" fmla="*/ 102760 h 148004"/>
                    <a:gd name="connsiteX27" fmla="*/ 992982 w 1088264"/>
                    <a:gd name="connsiteY27" fmla="*/ 97997 h 148004"/>
                    <a:gd name="connsiteX28" fmla="*/ 1073944 w 1088264"/>
                    <a:gd name="connsiteY28" fmla="*/ 97997 h 148004"/>
                    <a:gd name="connsiteX29" fmla="*/ 1088231 w 1088264"/>
                    <a:gd name="connsiteY29" fmla="*/ 133716 h 148004"/>
                    <a:gd name="connsiteX30" fmla="*/ 1069182 w 1088264"/>
                    <a:gd name="connsiteY30" fmla="*/ 133716 h 148004"/>
                    <a:gd name="connsiteX31" fmla="*/ 1066800 w 1088264"/>
                    <a:gd name="connsiteY31" fmla="*/ 140860 h 148004"/>
                    <a:gd name="connsiteX32" fmla="*/ 1052513 w 1088264"/>
                    <a:gd name="connsiteY32" fmla="*/ 148004 h 148004"/>
                    <a:gd name="connsiteX33" fmla="*/ 631032 w 1088264"/>
                    <a:gd name="connsiteY33" fmla="*/ 145622 h 148004"/>
                    <a:gd name="connsiteX34" fmla="*/ 621507 w 1088264"/>
                    <a:gd name="connsiteY34" fmla="*/ 143241 h 148004"/>
                    <a:gd name="connsiteX35" fmla="*/ 592932 w 1088264"/>
                    <a:gd name="connsiteY35" fmla="*/ 140860 h 148004"/>
                    <a:gd name="connsiteX36" fmla="*/ 566738 w 1088264"/>
                    <a:gd name="connsiteY36" fmla="*/ 136097 h 148004"/>
                    <a:gd name="connsiteX37" fmla="*/ 550069 w 1088264"/>
                    <a:gd name="connsiteY37" fmla="*/ 133716 h 148004"/>
                    <a:gd name="connsiteX38" fmla="*/ 535782 w 1088264"/>
                    <a:gd name="connsiteY38" fmla="*/ 131335 h 148004"/>
                    <a:gd name="connsiteX39" fmla="*/ 526257 w 1088264"/>
                    <a:gd name="connsiteY39" fmla="*/ 126572 h 148004"/>
                    <a:gd name="connsiteX40" fmla="*/ 485775 w 1088264"/>
                    <a:gd name="connsiteY40" fmla="*/ 121810 h 148004"/>
                    <a:gd name="connsiteX41" fmla="*/ 271463 w 1088264"/>
                    <a:gd name="connsiteY41" fmla="*/ 114666 h 148004"/>
                    <a:gd name="connsiteX42" fmla="*/ 254794 w 1088264"/>
                    <a:gd name="connsiteY42" fmla="*/ 112285 h 148004"/>
                    <a:gd name="connsiteX43" fmla="*/ 242888 w 1088264"/>
                    <a:gd name="connsiteY43" fmla="*/ 107522 h 148004"/>
                    <a:gd name="connsiteX44" fmla="*/ 166688 w 1088264"/>
                    <a:gd name="connsiteY44" fmla="*/ 109904 h 148004"/>
                    <a:gd name="connsiteX45" fmla="*/ 152400 w 1088264"/>
                    <a:gd name="connsiteY45" fmla="*/ 114666 h 148004"/>
                    <a:gd name="connsiteX46" fmla="*/ 135732 w 1088264"/>
                    <a:gd name="connsiteY46" fmla="*/ 117047 h 148004"/>
                    <a:gd name="connsiteX47" fmla="*/ 11907 w 1088264"/>
                    <a:gd name="connsiteY47" fmla="*/ 114666 h 148004"/>
                    <a:gd name="connsiteX48" fmla="*/ 4763 w 1088264"/>
                    <a:gd name="connsiteY48" fmla="*/ 107522 h 148004"/>
                    <a:gd name="connsiteX49" fmla="*/ 2382 w 1088264"/>
                    <a:gd name="connsiteY49" fmla="*/ 90854 h 148004"/>
                    <a:gd name="connsiteX50" fmla="*/ 0 w 1088264"/>
                    <a:gd name="connsiteY50" fmla="*/ 83710 h 148004"/>
                    <a:gd name="connsiteX51" fmla="*/ 2382 w 1088264"/>
                    <a:gd name="connsiteY51" fmla="*/ 40847 h 148004"/>
                    <a:gd name="connsiteX52" fmla="*/ 4763 w 1088264"/>
                    <a:gd name="connsiteY52" fmla="*/ 31322 h 148004"/>
                    <a:gd name="connsiteX53" fmla="*/ 16669 w 1088264"/>
                    <a:gd name="connsiteY53" fmla="*/ 17035 h 148004"/>
                    <a:gd name="connsiteX54" fmla="*/ 30957 w 1088264"/>
                    <a:gd name="connsiteY54" fmla="*/ 12272 h 148004"/>
                    <a:gd name="connsiteX55" fmla="*/ 45244 w 1088264"/>
                    <a:gd name="connsiteY55" fmla="*/ 7510 h 148004"/>
                    <a:gd name="connsiteX56" fmla="*/ 71438 w 1088264"/>
                    <a:gd name="connsiteY56" fmla="*/ 366 h 148004"/>
                    <a:gd name="connsiteX57" fmla="*/ 92869 w 1088264"/>
                    <a:gd name="connsiteY57" fmla="*/ 366 h 148004"/>
                    <a:gd name="connsiteX0" fmla="*/ 92869 w 1088264"/>
                    <a:gd name="connsiteY0" fmla="*/ 366 h 148004"/>
                    <a:gd name="connsiteX1" fmla="*/ 109538 w 1088264"/>
                    <a:gd name="connsiteY1" fmla="*/ 2747 h 148004"/>
                    <a:gd name="connsiteX2" fmla="*/ 123825 w 1088264"/>
                    <a:gd name="connsiteY2" fmla="*/ 7510 h 148004"/>
                    <a:gd name="connsiteX3" fmla="*/ 130969 w 1088264"/>
                    <a:gd name="connsiteY3" fmla="*/ 9891 h 148004"/>
                    <a:gd name="connsiteX4" fmla="*/ 183357 w 1088264"/>
                    <a:gd name="connsiteY4" fmla="*/ 12272 h 148004"/>
                    <a:gd name="connsiteX5" fmla="*/ 209550 w 1088264"/>
                    <a:gd name="connsiteY5" fmla="*/ 19416 h 148004"/>
                    <a:gd name="connsiteX6" fmla="*/ 216694 w 1088264"/>
                    <a:gd name="connsiteY6" fmla="*/ 21797 h 148004"/>
                    <a:gd name="connsiteX7" fmla="*/ 240507 w 1088264"/>
                    <a:gd name="connsiteY7" fmla="*/ 24179 h 148004"/>
                    <a:gd name="connsiteX8" fmla="*/ 259557 w 1088264"/>
                    <a:gd name="connsiteY8" fmla="*/ 28941 h 148004"/>
                    <a:gd name="connsiteX9" fmla="*/ 276225 w 1088264"/>
                    <a:gd name="connsiteY9" fmla="*/ 33704 h 148004"/>
                    <a:gd name="connsiteX10" fmla="*/ 309563 w 1088264"/>
                    <a:gd name="connsiteY10" fmla="*/ 36085 h 148004"/>
                    <a:gd name="connsiteX11" fmla="*/ 357188 w 1088264"/>
                    <a:gd name="connsiteY11" fmla="*/ 45610 h 148004"/>
                    <a:gd name="connsiteX12" fmla="*/ 388144 w 1088264"/>
                    <a:gd name="connsiteY12" fmla="*/ 47991 h 148004"/>
                    <a:gd name="connsiteX13" fmla="*/ 409575 w 1088264"/>
                    <a:gd name="connsiteY13" fmla="*/ 52754 h 148004"/>
                    <a:gd name="connsiteX14" fmla="*/ 423863 w 1088264"/>
                    <a:gd name="connsiteY14" fmla="*/ 57516 h 148004"/>
                    <a:gd name="connsiteX15" fmla="*/ 433388 w 1088264"/>
                    <a:gd name="connsiteY15" fmla="*/ 59897 h 148004"/>
                    <a:gd name="connsiteX16" fmla="*/ 464344 w 1088264"/>
                    <a:gd name="connsiteY16" fmla="*/ 67041 h 148004"/>
                    <a:gd name="connsiteX17" fmla="*/ 564357 w 1088264"/>
                    <a:gd name="connsiteY17" fmla="*/ 69422 h 148004"/>
                    <a:gd name="connsiteX18" fmla="*/ 592932 w 1088264"/>
                    <a:gd name="connsiteY18" fmla="*/ 76566 h 148004"/>
                    <a:gd name="connsiteX19" fmla="*/ 626269 w 1088264"/>
                    <a:gd name="connsiteY19" fmla="*/ 78947 h 148004"/>
                    <a:gd name="connsiteX20" fmla="*/ 640557 w 1088264"/>
                    <a:gd name="connsiteY20" fmla="*/ 83710 h 148004"/>
                    <a:gd name="connsiteX21" fmla="*/ 650082 w 1088264"/>
                    <a:gd name="connsiteY21" fmla="*/ 88472 h 148004"/>
                    <a:gd name="connsiteX22" fmla="*/ 702469 w 1088264"/>
                    <a:gd name="connsiteY22" fmla="*/ 90854 h 148004"/>
                    <a:gd name="connsiteX23" fmla="*/ 716757 w 1088264"/>
                    <a:gd name="connsiteY23" fmla="*/ 93235 h 148004"/>
                    <a:gd name="connsiteX24" fmla="*/ 740569 w 1088264"/>
                    <a:gd name="connsiteY24" fmla="*/ 95616 h 148004"/>
                    <a:gd name="connsiteX25" fmla="*/ 778669 w 1088264"/>
                    <a:gd name="connsiteY25" fmla="*/ 88473 h 148004"/>
                    <a:gd name="connsiteX26" fmla="*/ 940594 w 1088264"/>
                    <a:gd name="connsiteY26" fmla="*/ 102760 h 148004"/>
                    <a:gd name="connsiteX27" fmla="*/ 992982 w 1088264"/>
                    <a:gd name="connsiteY27" fmla="*/ 97997 h 148004"/>
                    <a:gd name="connsiteX28" fmla="*/ 1073944 w 1088264"/>
                    <a:gd name="connsiteY28" fmla="*/ 97997 h 148004"/>
                    <a:gd name="connsiteX29" fmla="*/ 1088231 w 1088264"/>
                    <a:gd name="connsiteY29" fmla="*/ 133716 h 148004"/>
                    <a:gd name="connsiteX30" fmla="*/ 1069182 w 1088264"/>
                    <a:gd name="connsiteY30" fmla="*/ 133716 h 148004"/>
                    <a:gd name="connsiteX31" fmla="*/ 1066800 w 1088264"/>
                    <a:gd name="connsiteY31" fmla="*/ 140860 h 148004"/>
                    <a:gd name="connsiteX32" fmla="*/ 1052513 w 1088264"/>
                    <a:gd name="connsiteY32" fmla="*/ 148004 h 148004"/>
                    <a:gd name="connsiteX33" fmla="*/ 631032 w 1088264"/>
                    <a:gd name="connsiteY33" fmla="*/ 145622 h 148004"/>
                    <a:gd name="connsiteX34" fmla="*/ 621507 w 1088264"/>
                    <a:gd name="connsiteY34" fmla="*/ 143241 h 148004"/>
                    <a:gd name="connsiteX35" fmla="*/ 592932 w 1088264"/>
                    <a:gd name="connsiteY35" fmla="*/ 140860 h 148004"/>
                    <a:gd name="connsiteX36" fmla="*/ 566738 w 1088264"/>
                    <a:gd name="connsiteY36" fmla="*/ 136097 h 148004"/>
                    <a:gd name="connsiteX37" fmla="*/ 550069 w 1088264"/>
                    <a:gd name="connsiteY37" fmla="*/ 133716 h 148004"/>
                    <a:gd name="connsiteX38" fmla="*/ 535782 w 1088264"/>
                    <a:gd name="connsiteY38" fmla="*/ 131335 h 148004"/>
                    <a:gd name="connsiteX39" fmla="*/ 526257 w 1088264"/>
                    <a:gd name="connsiteY39" fmla="*/ 126572 h 148004"/>
                    <a:gd name="connsiteX40" fmla="*/ 485775 w 1088264"/>
                    <a:gd name="connsiteY40" fmla="*/ 121810 h 148004"/>
                    <a:gd name="connsiteX41" fmla="*/ 271463 w 1088264"/>
                    <a:gd name="connsiteY41" fmla="*/ 114666 h 148004"/>
                    <a:gd name="connsiteX42" fmla="*/ 254794 w 1088264"/>
                    <a:gd name="connsiteY42" fmla="*/ 112285 h 148004"/>
                    <a:gd name="connsiteX43" fmla="*/ 242888 w 1088264"/>
                    <a:gd name="connsiteY43" fmla="*/ 107522 h 148004"/>
                    <a:gd name="connsiteX44" fmla="*/ 166688 w 1088264"/>
                    <a:gd name="connsiteY44" fmla="*/ 109904 h 148004"/>
                    <a:gd name="connsiteX45" fmla="*/ 152400 w 1088264"/>
                    <a:gd name="connsiteY45" fmla="*/ 114666 h 148004"/>
                    <a:gd name="connsiteX46" fmla="*/ 135732 w 1088264"/>
                    <a:gd name="connsiteY46" fmla="*/ 117047 h 148004"/>
                    <a:gd name="connsiteX47" fmla="*/ 11907 w 1088264"/>
                    <a:gd name="connsiteY47" fmla="*/ 114666 h 148004"/>
                    <a:gd name="connsiteX48" fmla="*/ 4763 w 1088264"/>
                    <a:gd name="connsiteY48" fmla="*/ 107522 h 148004"/>
                    <a:gd name="connsiteX49" fmla="*/ 2382 w 1088264"/>
                    <a:gd name="connsiteY49" fmla="*/ 90854 h 148004"/>
                    <a:gd name="connsiteX50" fmla="*/ 0 w 1088264"/>
                    <a:gd name="connsiteY50" fmla="*/ 83710 h 148004"/>
                    <a:gd name="connsiteX51" fmla="*/ 2382 w 1088264"/>
                    <a:gd name="connsiteY51" fmla="*/ 40847 h 148004"/>
                    <a:gd name="connsiteX52" fmla="*/ 4763 w 1088264"/>
                    <a:gd name="connsiteY52" fmla="*/ 31322 h 148004"/>
                    <a:gd name="connsiteX53" fmla="*/ 16669 w 1088264"/>
                    <a:gd name="connsiteY53" fmla="*/ 17035 h 148004"/>
                    <a:gd name="connsiteX54" fmla="*/ 30957 w 1088264"/>
                    <a:gd name="connsiteY54" fmla="*/ 12272 h 148004"/>
                    <a:gd name="connsiteX55" fmla="*/ 45244 w 1088264"/>
                    <a:gd name="connsiteY55" fmla="*/ 7510 h 148004"/>
                    <a:gd name="connsiteX56" fmla="*/ 71438 w 1088264"/>
                    <a:gd name="connsiteY56" fmla="*/ 366 h 148004"/>
                    <a:gd name="connsiteX57" fmla="*/ 92869 w 1088264"/>
                    <a:gd name="connsiteY57" fmla="*/ 366 h 148004"/>
                    <a:gd name="connsiteX0" fmla="*/ 92869 w 1088264"/>
                    <a:gd name="connsiteY0" fmla="*/ 366 h 148004"/>
                    <a:gd name="connsiteX1" fmla="*/ 109538 w 1088264"/>
                    <a:gd name="connsiteY1" fmla="*/ 2747 h 148004"/>
                    <a:gd name="connsiteX2" fmla="*/ 123825 w 1088264"/>
                    <a:gd name="connsiteY2" fmla="*/ 7510 h 148004"/>
                    <a:gd name="connsiteX3" fmla="*/ 130969 w 1088264"/>
                    <a:gd name="connsiteY3" fmla="*/ 9891 h 148004"/>
                    <a:gd name="connsiteX4" fmla="*/ 183357 w 1088264"/>
                    <a:gd name="connsiteY4" fmla="*/ 12272 h 148004"/>
                    <a:gd name="connsiteX5" fmla="*/ 209550 w 1088264"/>
                    <a:gd name="connsiteY5" fmla="*/ 19416 h 148004"/>
                    <a:gd name="connsiteX6" fmla="*/ 216694 w 1088264"/>
                    <a:gd name="connsiteY6" fmla="*/ 21797 h 148004"/>
                    <a:gd name="connsiteX7" fmla="*/ 240507 w 1088264"/>
                    <a:gd name="connsiteY7" fmla="*/ 24179 h 148004"/>
                    <a:gd name="connsiteX8" fmla="*/ 259557 w 1088264"/>
                    <a:gd name="connsiteY8" fmla="*/ 28941 h 148004"/>
                    <a:gd name="connsiteX9" fmla="*/ 276225 w 1088264"/>
                    <a:gd name="connsiteY9" fmla="*/ 33704 h 148004"/>
                    <a:gd name="connsiteX10" fmla="*/ 309563 w 1088264"/>
                    <a:gd name="connsiteY10" fmla="*/ 36085 h 148004"/>
                    <a:gd name="connsiteX11" fmla="*/ 357188 w 1088264"/>
                    <a:gd name="connsiteY11" fmla="*/ 45610 h 148004"/>
                    <a:gd name="connsiteX12" fmla="*/ 388144 w 1088264"/>
                    <a:gd name="connsiteY12" fmla="*/ 47991 h 148004"/>
                    <a:gd name="connsiteX13" fmla="*/ 409575 w 1088264"/>
                    <a:gd name="connsiteY13" fmla="*/ 52754 h 148004"/>
                    <a:gd name="connsiteX14" fmla="*/ 423863 w 1088264"/>
                    <a:gd name="connsiteY14" fmla="*/ 57516 h 148004"/>
                    <a:gd name="connsiteX15" fmla="*/ 433388 w 1088264"/>
                    <a:gd name="connsiteY15" fmla="*/ 59897 h 148004"/>
                    <a:gd name="connsiteX16" fmla="*/ 464344 w 1088264"/>
                    <a:gd name="connsiteY16" fmla="*/ 67041 h 148004"/>
                    <a:gd name="connsiteX17" fmla="*/ 564357 w 1088264"/>
                    <a:gd name="connsiteY17" fmla="*/ 69422 h 148004"/>
                    <a:gd name="connsiteX18" fmla="*/ 592932 w 1088264"/>
                    <a:gd name="connsiteY18" fmla="*/ 76566 h 148004"/>
                    <a:gd name="connsiteX19" fmla="*/ 626269 w 1088264"/>
                    <a:gd name="connsiteY19" fmla="*/ 78947 h 148004"/>
                    <a:gd name="connsiteX20" fmla="*/ 640557 w 1088264"/>
                    <a:gd name="connsiteY20" fmla="*/ 83710 h 148004"/>
                    <a:gd name="connsiteX21" fmla="*/ 650082 w 1088264"/>
                    <a:gd name="connsiteY21" fmla="*/ 88472 h 148004"/>
                    <a:gd name="connsiteX22" fmla="*/ 702469 w 1088264"/>
                    <a:gd name="connsiteY22" fmla="*/ 90854 h 148004"/>
                    <a:gd name="connsiteX23" fmla="*/ 716757 w 1088264"/>
                    <a:gd name="connsiteY23" fmla="*/ 93235 h 148004"/>
                    <a:gd name="connsiteX24" fmla="*/ 740569 w 1088264"/>
                    <a:gd name="connsiteY24" fmla="*/ 95616 h 148004"/>
                    <a:gd name="connsiteX25" fmla="*/ 778669 w 1088264"/>
                    <a:gd name="connsiteY25" fmla="*/ 88473 h 148004"/>
                    <a:gd name="connsiteX26" fmla="*/ 912019 w 1088264"/>
                    <a:gd name="connsiteY26" fmla="*/ 95616 h 148004"/>
                    <a:gd name="connsiteX27" fmla="*/ 992982 w 1088264"/>
                    <a:gd name="connsiteY27" fmla="*/ 97997 h 148004"/>
                    <a:gd name="connsiteX28" fmla="*/ 1073944 w 1088264"/>
                    <a:gd name="connsiteY28" fmla="*/ 97997 h 148004"/>
                    <a:gd name="connsiteX29" fmla="*/ 1088231 w 1088264"/>
                    <a:gd name="connsiteY29" fmla="*/ 133716 h 148004"/>
                    <a:gd name="connsiteX30" fmla="*/ 1069182 w 1088264"/>
                    <a:gd name="connsiteY30" fmla="*/ 133716 h 148004"/>
                    <a:gd name="connsiteX31" fmla="*/ 1066800 w 1088264"/>
                    <a:gd name="connsiteY31" fmla="*/ 140860 h 148004"/>
                    <a:gd name="connsiteX32" fmla="*/ 1052513 w 1088264"/>
                    <a:gd name="connsiteY32" fmla="*/ 148004 h 148004"/>
                    <a:gd name="connsiteX33" fmla="*/ 631032 w 1088264"/>
                    <a:gd name="connsiteY33" fmla="*/ 145622 h 148004"/>
                    <a:gd name="connsiteX34" fmla="*/ 621507 w 1088264"/>
                    <a:gd name="connsiteY34" fmla="*/ 143241 h 148004"/>
                    <a:gd name="connsiteX35" fmla="*/ 592932 w 1088264"/>
                    <a:gd name="connsiteY35" fmla="*/ 140860 h 148004"/>
                    <a:gd name="connsiteX36" fmla="*/ 566738 w 1088264"/>
                    <a:gd name="connsiteY36" fmla="*/ 136097 h 148004"/>
                    <a:gd name="connsiteX37" fmla="*/ 550069 w 1088264"/>
                    <a:gd name="connsiteY37" fmla="*/ 133716 h 148004"/>
                    <a:gd name="connsiteX38" fmla="*/ 535782 w 1088264"/>
                    <a:gd name="connsiteY38" fmla="*/ 131335 h 148004"/>
                    <a:gd name="connsiteX39" fmla="*/ 526257 w 1088264"/>
                    <a:gd name="connsiteY39" fmla="*/ 126572 h 148004"/>
                    <a:gd name="connsiteX40" fmla="*/ 485775 w 1088264"/>
                    <a:gd name="connsiteY40" fmla="*/ 121810 h 148004"/>
                    <a:gd name="connsiteX41" fmla="*/ 271463 w 1088264"/>
                    <a:gd name="connsiteY41" fmla="*/ 114666 h 148004"/>
                    <a:gd name="connsiteX42" fmla="*/ 254794 w 1088264"/>
                    <a:gd name="connsiteY42" fmla="*/ 112285 h 148004"/>
                    <a:gd name="connsiteX43" fmla="*/ 242888 w 1088264"/>
                    <a:gd name="connsiteY43" fmla="*/ 107522 h 148004"/>
                    <a:gd name="connsiteX44" fmla="*/ 166688 w 1088264"/>
                    <a:gd name="connsiteY44" fmla="*/ 109904 h 148004"/>
                    <a:gd name="connsiteX45" fmla="*/ 152400 w 1088264"/>
                    <a:gd name="connsiteY45" fmla="*/ 114666 h 148004"/>
                    <a:gd name="connsiteX46" fmla="*/ 135732 w 1088264"/>
                    <a:gd name="connsiteY46" fmla="*/ 117047 h 148004"/>
                    <a:gd name="connsiteX47" fmla="*/ 11907 w 1088264"/>
                    <a:gd name="connsiteY47" fmla="*/ 114666 h 148004"/>
                    <a:gd name="connsiteX48" fmla="*/ 4763 w 1088264"/>
                    <a:gd name="connsiteY48" fmla="*/ 107522 h 148004"/>
                    <a:gd name="connsiteX49" fmla="*/ 2382 w 1088264"/>
                    <a:gd name="connsiteY49" fmla="*/ 90854 h 148004"/>
                    <a:gd name="connsiteX50" fmla="*/ 0 w 1088264"/>
                    <a:gd name="connsiteY50" fmla="*/ 83710 h 148004"/>
                    <a:gd name="connsiteX51" fmla="*/ 2382 w 1088264"/>
                    <a:gd name="connsiteY51" fmla="*/ 40847 h 148004"/>
                    <a:gd name="connsiteX52" fmla="*/ 4763 w 1088264"/>
                    <a:gd name="connsiteY52" fmla="*/ 31322 h 148004"/>
                    <a:gd name="connsiteX53" fmla="*/ 16669 w 1088264"/>
                    <a:gd name="connsiteY53" fmla="*/ 17035 h 148004"/>
                    <a:gd name="connsiteX54" fmla="*/ 30957 w 1088264"/>
                    <a:gd name="connsiteY54" fmla="*/ 12272 h 148004"/>
                    <a:gd name="connsiteX55" fmla="*/ 45244 w 1088264"/>
                    <a:gd name="connsiteY55" fmla="*/ 7510 h 148004"/>
                    <a:gd name="connsiteX56" fmla="*/ 71438 w 1088264"/>
                    <a:gd name="connsiteY56" fmla="*/ 366 h 148004"/>
                    <a:gd name="connsiteX57" fmla="*/ 92869 w 1088264"/>
                    <a:gd name="connsiteY57" fmla="*/ 366 h 148004"/>
                    <a:gd name="connsiteX0" fmla="*/ 92869 w 1088264"/>
                    <a:gd name="connsiteY0" fmla="*/ 366 h 148004"/>
                    <a:gd name="connsiteX1" fmla="*/ 109538 w 1088264"/>
                    <a:gd name="connsiteY1" fmla="*/ 2747 h 148004"/>
                    <a:gd name="connsiteX2" fmla="*/ 123825 w 1088264"/>
                    <a:gd name="connsiteY2" fmla="*/ 7510 h 148004"/>
                    <a:gd name="connsiteX3" fmla="*/ 130969 w 1088264"/>
                    <a:gd name="connsiteY3" fmla="*/ 9891 h 148004"/>
                    <a:gd name="connsiteX4" fmla="*/ 183357 w 1088264"/>
                    <a:gd name="connsiteY4" fmla="*/ 12272 h 148004"/>
                    <a:gd name="connsiteX5" fmla="*/ 209550 w 1088264"/>
                    <a:gd name="connsiteY5" fmla="*/ 19416 h 148004"/>
                    <a:gd name="connsiteX6" fmla="*/ 216694 w 1088264"/>
                    <a:gd name="connsiteY6" fmla="*/ 21797 h 148004"/>
                    <a:gd name="connsiteX7" fmla="*/ 240507 w 1088264"/>
                    <a:gd name="connsiteY7" fmla="*/ 24179 h 148004"/>
                    <a:gd name="connsiteX8" fmla="*/ 259557 w 1088264"/>
                    <a:gd name="connsiteY8" fmla="*/ 28941 h 148004"/>
                    <a:gd name="connsiteX9" fmla="*/ 276225 w 1088264"/>
                    <a:gd name="connsiteY9" fmla="*/ 33704 h 148004"/>
                    <a:gd name="connsiteX10" fmla="*/ 309563 w 1088264"/>
                    <a:gd name="connsiteY10" fmla="*/ 36085 h 148004"/>
                    <a:gd name="connsiteX11" fmla="*/ 357188 w 1088264"/>
                    <a:gd name="connsiteY11" fmla="*/ 45610 h 148004"/>
                    <a:gd name="connsiteX12" fmla="*/ 388144 w 1088264"/>
                    <a:gd name="connsiteY12" fmla="*/ 47991 h 148004"/>
                    <a:gd name="connsiteX13" fmla="*/ 409575 w 1088264"/>
                    <a:gd name="connsiteY13" fmla="*/ 52754 h 148004"/>
                    <a:gd name="connsiteX14" fmla="*/ 423863 w 1088264"/>
                    <a:gd name="connsiteY14" fmla="*/ 57516 h 148004"/>
                    <a:gd name="connsiteX15" fmla="*/ 433388 w 1088264"/>
                    <a:gd name="connsiteY15" fmla="*/ 59897 h 148004"/>
                    <a:gd name="connsiteX16" fmla="*/ 464344 w 1088264"/>
                    <a:gd name="connsiteY16" fmla="*/ 67041 h 148004"/>
                    <a:gd name="connsiteX17" fmla="*/ 564357 w 1088264"/>
                    <a:gd name="connsiteY17" fmla="*/ 69422 h 148004"/>
                    <a:gd name="connsiteX18" fmla="*/ 592932 w 1088264"/>
                    <a:gd name="connsiteY18" fmla="*/ 76566 h 148004"/>
                    <a:gd name="connsiteX19" fmla="*/ 626269 w 1088264"/>
                    <a:gd name="connsiteY19" fmla="*/ 78947 h 148004"/>
                    <a:gd name="connsiteX20" fmla="*/ 640557 w 1088264"/>
                    <a:gd name="connsiteY20" fmla="*/ 83710 h 148004"/>
                    <a:gd name="connsiteX21" fmla="*/ 650082 w 1088264"/>
                    <a:gd name="connsiteY21" fmla="*/ 88472 h 148004"/>
                    <a:gd name="connsiteX22" fmla="*/ 690563 w 1088264"/>
                    <a:gd name="connsiteY22" fmla="*/ 78948 h 148004"/>
                    <a:gd name="connsiteX23" fmla="*/ 716757 w 1088264"/>
                    <a:gd name="connsiteY23" fmla="*/ 93235 h 148004"/>
                    <a:gd name="connsiteX24" fmla="*/ 740569 w 1088264"/>
                    <a:gd name="connsiteY24" fmla="*/ 95616 h 148004"/>
                    <a:gd name="connsiteX25" fmla="*/ 778669 w 1088264"/>
                    <a:gd name="connsiteY25" fmla="*/ 88473 h 148004"/>
                    <a:gd name="connsiteX26" fmla="*/ 912019 w 1088264"/>
                    <a:gd name="connsiteY26" fmla="*/ 95616 h 148004"/>
                    <a:gd name="connsiteX27" fmla="*/ 992982 w 1088264"/>
                    <a:gd name="connsiteY27" fmla="*/ 97997 h 148004"/>
                    <a:gd name="connsiteX28" fmla="*/ 1073944 w 1088264"/>
                    <a:gd name="connsiteY28" fmla="*/ 97997 h 148004"/>
                    <a:gd name="connsiteX29" fmla="*/ 1088231 w 1088264"/>
                    <a:gd name="connsiteY29" fmla="*/ 133716 h 148004"/>
                    <a:gd name="connsiteX30" fmla="*/ 1069182 w 1088264"/>
                    <a:gd name="connsiteY30" fmla="*/ 133716 h 148004"/>
                    <a:gd name="connsiteX31" fmla="*/ 1066800 w 1088264"/>
                    <a:gd name="connsiteY31" fmla="*/ 140860 h 148004"/>
                    <a:gd name="connsiteX32" fmla="*/ 1052513 w 1088264"/>
                    <a:gd name="connsiteY32" fmla="*/ 148004 h 148004"/>
                    <a:gd name="connsiteX33" fmla="*/ 631032 w 1088264"/>
                    <a:gd name="connsiteY33" fmla="*/ 145622 h 148004"/>
                    <a:gd name="connsiteX34" fmla="*/ 621507 w 1088264"/>
                    <a:gd name="connsiteY34" fmla="*/ 143241 h 148004"/>
                    <a:gd name="connsiteX35" fmla="*/ 592932 w 1088264"/>
                    <a:gd name="connsiteY35" fmla="*/ 140860 h 148004"/>
                    <a:gd name="connsiteX36" fmla="*/ 566738 w 1088264"/>
                    <a:gd name="connsiteY36" fmla="*/ 136097 h 148004"/>
                    <a:gd name="connsiteX37" fmla="*/ 550069 w 1088264"/>
                    <a:gd name="connsiteY37" fmla="*/ 133716 h 148004"/>
                    <a:gd name="connsiteX38" fmla="*/ 535782 w 1088264"/>
                    <a:gd name="connsiteY38" fmla="*/ 131335 h 148004"/>
                    <a:gd name="connsiteX39" fmla="*/ 526257 w 1088264"/>
                    <a:gd name="connsiteY39" fmla="*/ 126572 h 148004"/>
                    <a:gd name="connsiteX40" fmla="*/ 485775 w 1088264"/>
                    <a:gd name="connsiteY40" fmla="*/ 121810 h 148004"/>
                    <a:gd name="connsiteX41" fmla="*/ 271463 w 1088264"/>
                    <a:gd name="connsiteY41" fmla="*/ 114666 h 148004"/>
                    <a:gd name="connsiteX42" fmla="*/ 254794 w 1088264"/>
                    <a:gd name="connsiteY42" fmla="*/ 112285 h 148004"/>
                    <a:gd name="connsiteX43" fmla="*/ 242888 w 1088264"/>
                    <a:gd name="connsiteY43" fmla="*/ 107522 h 148004"/>
                    <a:gd name="connsiteX44" fmla="*/ 166688 w 1088264"/>
                    <a:gd name="connsiteY44" fmla="*/ 109904 h 148004"/>
                    <a:gd name="connsiteX45" fmla="*/ 152400 w 1088264"/>
                    <a:gd name="connsiteY45" fmla="*/ 114666 h 148004"/>
                    <a:gd name="connsiteX46" fmla="*/ 135732 w 1088264"/>
                    <a:gd name="connsiteY46" fmla="*/ 117047 h 148004"/>
                    <a:gd name="connsiteX47" fmla="*/ 11907 w 1088264"/>
                    <a:gd name="connsiteY47" fmla="*/ 114666 h 148004"/>
                    <a:gd name="connsiteX48" fmla="*/ 4763 w 1088264"/>
                    <a:gd name="connsiteY48" fmla="*/ 107522 h 148004"/>
                    <a:gd name="connsiteX49" fmla="*/ 2382 w 1088264"/>
                    <a:gd name="connsiteY49" fmla="*/ 90854 h 148004"/>
                    <a:gd name="connsiteX50" fmla="*/ 0 w 1088264"/>
                    <a:gd name="connsiteY50" fmla="*/ 83710 h 148004"/>
                    <a:gd name="connsiteX51" fmla="*/ 2382 w 1088264"/>
                    <a:gd name="connsiteY51" fmla="*/ 40847 h 148004"/>
                    <a:gd name="connsiteX52" fmla="*/ 4763 w 1088264"/>
                    <a:gd name="connsiteY52" fmla="*/ 31322 h 148004"/>
                    <a:gd name="connsiteX53" fmla="*/ 16669 w 1088264"/>
                    <a:gd name="connsiteY53" fmla="*/ 17035 h 148004"/>
                    <a:gd name="connsiteX54" fmla="*/ 30957 w 1088264"/>
                    <a:gd name="connsiteY54" fmla="*/ 12272 h 148004"/>
                    <a:gd name="connsiteX55" fmla="*/ 45244 w 1088264"/>
                    <a:gd name="connsiteY55" fmla="*/ 7510 h 148004"/>
                    <a:gd name="connsiteX56" fmla="*/ 71438 w 1088264"/>
                    <a:gd name="connsiteY56" fmla="*/ 366 h 148004"/>
                    <a:gd name="connsiteX57" fmla="*/ 92869 w 1088264"/>
                    <a:gd name="connsiteY57" fmla="*/ 366 h 148004"/>
                    <a:gd name="connsiteX0" fmla="*/ 92869 w 1088264"/>
                    <a:gd name="connsiteY0" fmla="*/ 366 h 148004"/>
                    <a:gd name="connsiteX1" fmla="*/ 109538 w 1088264"/>
                    <a:gd name="connsiteY1" fmla="*/ 2747 h 148004"/>
                    <a:gd name="connsiteX2" fmla="*/ 123825 w 1088264"/>
                    <a:gd name="connsiteY2" fmla="*/ 7510 h 148004"/>
                    <a:gd name="connsiteX3" fmla="*/ 130969 w 1088264"/>
                    <a:gd name="connsiteY3" fmla="*/ 9891 h 148004"/>
                    <a:gd name="connsiteX4" fmla="*/ 183357 w 1088264"/>
                    <a:gd name="connsiteY4" fmla="*/ 12272 h 148004"/>
                    <a:gd name="connsiteX5" fmla="*/ 209550 w 1088264"/>
                    <a:gd name="connsiteY5" fmla="*/ 19416 h 148004"/>
                    <a:gd name="connsiteX6" fmla="*/ 216694 w 1088264"/>
                    <a:gd name="connsiteY6" fmla="*/ 21797 h 148004"/>
                    <a:gd name="connsiteX7" fmla="*/ 240507 w 1088264"/>
                    <a:gd name="connsiteY7" fmla="*/ 24179 h 148004"/>
                    <a:gd name="connsiteX8" fmla="*/ 259557 w 1088264"/>
                    <a:gd name="connsiteY8" fmla="*/ 28941 h 148004"/>
                    <a:gd name="connsiteX9" fmla="*/ 276225 w 1088264"/>
                    <a:gd name="connsiteY9" fmla="*/ 33704 h 148004"/>
                    <a:gd name="connsiteX10" fmla="*/ 309563 w 1088264"/>
                    <a:gd name="connsiteY10" fmla="*/ 36085 h 148004"/>
                    <a:gd name="connsiteX11" fmla="*/ 357188 w 1088264"/>
                    <a:gd name="connsiteY11" fmla="*/ 45610 h 148004"/>
                    <a:gd name="connsiteX12" fmla="*/ 388144 w 1088264"/>
                    <a:gd name="connsiteY12" fmla="*/ 47991 h 148004"/>
                    <a:gd name="connsiteX13" fmla="*/ 409575 w 1088264"/>
                    <a:gd name="connsiteY13" fmla="*/ 52754 h 148004"/>
                    <a:gd name="connsiteX14" fmla="*/ 423863 w 1088264"/>
                    <a:gd name="connsiteY14" fmla="*/ 57516 h 148004"/>
                    <a:gd name="connsiteX15" fmla="*/ 433388 w 1088264"/>
                    <a:gd name="connsiteY15" fmla="*/ 59897 h 148004"/>
                    <a:gd name="connsiteX16" fmla="*/ 464344 w 1088264"/>
                    <a:gd name="connsiteY16" fmla="*/ 67041 h 148004"/>
                    <a:gd name="connsiteX17" fmla="*/ 564357 w 1088264"/>
                    <a:gd name="connsiteY17" fmla="*/ 69422 h 148004"/>
                    <a:gd name="connsiteX18" fmla="*/ 592932 w 1088264"/>
                    <a:gd name="connsiteY18" fmla="*/ 76566 h 148004"/>
                    <a:gd name="connsiteX19" fmla="*/ 626269 w 1088264"/>
                    <a:gd name="connsiteY19" fmla="*/ 78947 h 148004"/>
                    <a:gd name="connsiteX20" fmla="*/ 640557 w 1088264"/>
                    <a:gd name="connsiteY20" fmla="*/ 83710 h 148004"/>
                    <a:gd name="connsiteX21" fmla="*/ 650082 w 1088264"/>
                    <a:gd name="connsiteY21" fmla="*/ 88472 h 148004"/>
                    <a:gd name="connsiteX22" fmla="*/ 690563 w 1088264"/>
                    <a:gd name="connsiteY22" fmla="*/ 78948 h 148004"/>
                    <a:gd name="connsiteX23" fmla="*/ 723900 w 1088264"/>
                    <a:gd name="connsiteY23" fmla="*/ 86091 h 148004"/>
                    <a:gd name="connsiteX24" fmla="*/ 740569 w 1088264"/>
                    <a:gd name="connsiteY24" fmla="*/ 95616 h 148004"/>
                    <a:gd name="connsiteX25" fmla="*/ 778669 w 1088264"/>
                    <a:gd name="connsiteY25" fmla="*/ 88473 h 148004"/>
                    <a:gd name="connsiteX26" fmla="*/ 912019 w 1088264"/>
                    <a:gd name="connsiteY26" fmla="*/ 95616 h 148004"/>
                    <a:gd name="connsiteX27" fmla="*/ 992982 w 1088264"/>
                    <a:gd name="connsiteY27" fmla="*/ 97997 h 148004"/>
                    <a:gd name="connsiteX28" fmla="*/ 1073944 w 1088264"/>
                    <a:gd name="connsiteY28" fmla="*/ 97997 h 148004"/>
                    <a:gd name="connsiteX29" fmla="*/ 1088231 w 1088264"/>
                    <a:gd name="connsiteY29" fmla="*/ 133716 h 148004"/>
                    <a:gd name="connsiteX30" fmla="*/ 1069182 w 1088264"/>
                    <a:gd name="connsiteY30" fmla="*/ 133716 h 148004"/>
                    <a:gd name="connsiteX31" fmla="*/ 1066800 w 1088264"/>
                    <a:gd name="connsiteY31" fmla="*/ 140860 h 148004"/>
                    <a:gd name="connsiteX32" fmla="*/ 1052513 w 1088264"/>
                    <a:gd name="connsiteY32" fmla="*/ 148004 h 148004"/>
                    <a:gd name="connsiteX33" fmla="*/ 631032 w 1088264"/>
                    <a:gd name="connsiteY33" fmla="*/ 145622 h 148004"/>
                    <a:gd name="connsiteX34" fmla="*/ 621507 w 1088264"/>
                    <a:gd name="connsiteY34" fmla="*/ 143241 h 148004"/>
                    <a:gd name="connsiteX35" fmla="*/ 592932 w 1088264"/>
                    <a:gd name="connsiteY35" fmla="*/ 140860 h 148004"/>
                    <a:gd name="connsiteX36" fmla="*/ 566738 w 1088264"/>
                    <a:gd name="connsiteY36" fmla="*/ 136097 h 148004"/>
                    <a:gd name="connsiteX37" fmla="*/ 550069 w 1088264"/>
                    <a:gd name="connsiteY37" fmla="*/ 133716 h 148004"/>
                    <a:gd name="connsiteX38" fmla="*/ 535782 w 1088264"/>
                    <a:gd name="connsiteY38" fmla="*/ 131335 h 148004"/>
                    <a:gd name="connsiteX39" fmla="*/ 526257 w 1088264"/>
                    <a:gd name="connsiteY39" fmla="*/ 126572 h 148004"/>
                    <a:gd name="connsiteX40" fmla="*/ 485775 w 1088264"/>
                    <a:gd name="connsiteY40" fmla="*/ 121810 h 148004"/>
                    <a:gd name="connsiteX41" fmla="*/ 271463 w 1088264"/>
                    <a:gd name="connsiteY41" fmla="*/ 114666 h 148004"/>
                    <a:gd name="connsiteX42" fmla="*/ 254794 w 1088264"/>
                    <a:gd name="connsiteY42" fmla="*/ 112285 h 148004"/>
                    <a:gd name="connsiteX43" fmla="*/ 242888 w 1088264"/>
                    <a:gd name="connsiteY43" fmla="*/ 107522 h 148004"/>
                    <a:gd name="connsiteX44" fmla="*/ 166688 w 1088264"/>
                    <a:gd name="connsiteY44" fmla="*/ 109904 h 148004"/>
                    <a:gd name="connsiteX45" fmla="*/ 152400 w 1088264"/>
                    <a:gd name="connsiteY45" fmla="*/ 114666 h 148004"/>
                    <a:gd name="connsiteX46" fmla="*/ 135732 w 1088264"/>
                    <a:gd name="connsiteY46" fmla="*/ 117047 h 148004"/>
                    <a:gd name="connsiteX47" fmla="*/ 11907 w 1088264"/>
                    <a:gd name="connsiteY47" fmla="*/ 114666 h 148004"/>
                    <a:gd name="connsiteX48" fmla="*/ 4763 w 1088264"/>
                    <a:gd name="connsiteY48" fmla="*/ 107522 h 148004"/>
                    <a:gd name="connsiteX49" fmla="*/ 2382 w 1088264"/>
                    <a:gd name="connsiteY49" fmla="*/ 90854 h 148004"/>
                    <a:gd name="connsiteX50" fmla="*/ 0 w 1088264"/>
                    <a:gd name="connsiteY50" fmla="*/ 83710 h 148004"/>
                    <a:gd name="connsiteX51" fmla="*/ 2382 w 1088264"/>
                    <a:gd name="connsiteY51" fmla="*/ 40847 h 148004"/>
                    <a:gd name="connsiteX52" fmla="*/ 4763 w 1088264"/>
                    <a:gd name="connsiteY52" fmla="*/ 31322 h 148004"/>
                    <a:gd name="connsiteX53" fmla="*/ 16669 w 1088264"/>
                    <a:gd name="connsiteY53" fmla="*/ 17035 h 148004"/>
                    <a:gd name="connsiteX54" fmla="*/ 30957 w 1088264"/>
                    <a:gd name="connsiteY54" fmla="*/ 12272 h 148004"/>
                    <a:gd name="connsiteX55" fmla="*/ 45244 w 1088264"/>
                    <a:gd name="connsiteY55" fmla="*/ 7510 h 148004"/>
                    <a:gd name="connsiteX56" fmla="*/ 71438 w 1088264"/>
                    <a:gd name="connsiteY56" fmla="*/ 366 h 148004"/>
                    <a:gd name="connsiteX57" fmla="*/ 92869 w 1088264"/>
                    <a:gd name="connsiteY57" fmla="*/ 366 h 148004"/>
                    <a:gd name="connsiteX0" fmla="*/ 92869 w 1088264"/>
                    <a:gd name="connsiteY0" fmla="*/ 366 h 148004"/>
                    <a:gd name="connsiteX1" fmla="*/ 109538 w 1088264"/>
                    <a:gd name="connsiteY1" fmla="*/ 2747 h 148004"/>
                    <a:gd name="connsiteX2" fmla="*/ 123825 w 1088264"/>
                    <a:gd name="connsiteY2" fmla="*/ 7510 h 148004"/>
                    <a:gd name="connsiteX3" fmla="*/ 130969 w 1088264"/>
                    <a:gd name="connsiteY3" fmla="*/ 9891 h 148004"/>
                    <a:gd name="connsiteX4" fmla="*/ 183357 w 1088264"/>
                    <a:gd name="connsiteY4" fmla="*/ 12272 h 148004"/>
                    <a:gd name="connsiteX5" fmla="*/ 209550 w 1088264"/>
                    <a:gd name="connsiteY5" fmla="*/ 19416 h 148004"/>
                    <a:gd name="connsiteX6" fmla="*/ 216694 w 1088264"/>
                    <a:gd name="connsiteY6" fmla="*/ 21797 h 148004"/>
                    <a:gd name="connsiteX7" fmla="*/ 240507 w 1088264"/>
                    <a:gd name="connsiteY7" fmla="*/ 24179 h 148004"/>
                    <a:gd name="connsiteX8" fmla="*/ 259557 w 1088264"/>
                    <a:gd name="connsiteY8" fmla="*/ 28941 h 148004"/>
                    <a:gd name="connsiteX9" fmla="*/ 276225 w 1088264"/>
                    <a:gd name="connsiteY9" fmla="*/ 33704 h 148004"/>
                    <a:gd name="connsiteX10" fmla="*/ 309563 w 1088264"/>
                    <a:gd name="connsiteY10" fmla="*/ 36085 h 148004"/>
                    <a:gd name="connsiteX11" fmla="*/ 357188 w 1088264"/>
                    <a:gd name="connsiteY11" fmla="*/ 45610 h 148004"/>
                    <a:gd name="connsiteX12" fmla="*/ 388144 w 1088264"/>
                    <a:gd name="connsiteY12" fmla="*/ 47991 h 148004"/>
                    <a:gd name="connsiteX13" fmla="*/ 409575 w 1088264"/>
                    <a:gd name="connsiteY13" fmla="*/ 52754 h 148004"/>
                    <a:gd name="connsiteX14" fmla="*/ 423863 w 1088264"/>
                    <a:gd name="connsiteY14" fmla="*/ 57516 h 148004"/>
                    <a:gd name="connsiteX15" fmla="*/ 433388 w 1088264"/>
                    <a:gd name="connsiteY15" fmla="*/ 59897 h 148004"/>
                    <a:gd name="connsiteX16" fmla="*/ 464344 w 1088264"/>
                    <a:gd name="connsiteY16" fmla="*/ 67041 h 148004"/>
                    <a:gd name="connsiteX17" fmla="*/ 564357 w 1088264"/>
                    <a:gd name="connsiteY17" fmla="*/ 69422 h 148004"/>
                    <a:gd name="connsiteX18" fmla="*/ 592932 w 1088264"/>
                    <a:gd name="connsiteY18" fmla="*/ 76566 h 148004"/>
                    <a:gd name="connsiteX19" fmla="*/ 626269 w 1088264"/>
                    <a:gd name="connsiteY19" fmla="*/ 78947 h 148004"/>
                    <a:gd name="connsiteX20" fmla="*/ 640557 w 1088264"/>
                    <a:gd name="connsiteY20" fmla="*/ 83710 h 148004"/>
                    <a:gd name="connsiteX21" fmla="*/ 650082 w 1088264"/>
                    <a:gd name="connsiteY21" fmla="*/ 88472 h 148004"/>
                    <a:gd name="connsiteX22" fmla="*/ 690563 w 1088264"/>
                    <a:gd name="connsiteY22" fmla="*/ 78948 h 148004"/>
                    <a:gd name="connsiteX23" fmla="*/ 723900 w 1088264"/>
                    <a:gd name="connsiteY23" fmla="*/ 86091 h 148004"/>
                    <a:gd name="connsiteX24" fmla="*/ 745332 w 1088264"/>
                    <a:gd name="connsiteY24" fmla="*/ 83710 h 148004"/>
                    <a:gd name="connsiteX25" fmla="*/ 778669 w 1088264"/>
                    <a:gd name="connsiteY25" fmla="*/ 88473 h 148004"/>
                    <a:gd name="connsiteX26" fmla="*/ 912019 w 1088264"/>
                    <a:gd name="connsiteY26" fmla="*/ 95616 h 148004"/>
                    <a:gd name="connsiteX27" fmla="*/ 992982 w 1088264"/>
                    <a:gd name="connsiteY27" fmla="*/ 97997 h 148004"/>
                    <a:gd name="connsiteX28" fmla="*/ 1073944 w 1088264"/>
                    <a:gd name="connsiteY28" fmla="*/ 97997 h 148004"/>
                    <a:gd name="connsiteX29" fmla="*/ 1088231 w 1088264"/>
                    <a:gd name="connsiteY29" fmla="*/ 133716 h 148004"/>
                    <a:gd name="connsiteX30" fmla="*/ 1069182 w 1088264"/>
                    <a:gd name="connsiteY30" fmla="*/ 133716 h 148004"/>
                    <a:gd name="connsiteX31" fmla="*/ 1066800 w 1088264"/>
                    <a:gd name="connsiteY31" fmla="*/ 140860 h 148004"/>
                    <a:gd name="connsiteX32" fmla="*/ 1052513 w 1088264"/>
                    <a:gd name="connsiteY32" fmla="*/ 148004 h 148004"/>
                    <a:gd name="connsiteX33" fmla="*/ 631032 w 1088264"/>
                    <a:gd name="connsiteY33" fmla="*/ 145622 h 148004"/>
                    <a:gd name="connsiteX34" fmla="*/ 621507 w 1088264"/>
                    <a:gd name="connsiteY34" fmla="*/ 143241 h 148004"/>
                    <a:gd name="connsiteX35" fmla="*/ 592932 w 1088264"/>
                    <a:gd name="connsiteY35" fmla="*/ 140860 h 148004"/>
                    <a:gd name="connsiteX36" fmla="*/ 566738 w 1088264"/>
                    <a:gd name="connsiteY36" fmla="*/ 136097 h 148004"/>
                    <a:gd name="connsiteX37" fmla="*/ 550069 w 1088264"/>
                    <a:gd name="connsiteY37" fmla="*/ 133716 h 148004"/>
                    <a:gd name="connsiteX38" fmla="*/ 535782 w 1088264"/>
                    <a:gd name="connsiteY38" fmla="*/ 131335 h 148004"/>
                    <a:gd name="connsiteX39" fmla="*/ 526257 w 1088264"/>
                    <a:gd name="connsiteY39" fmla="*/ 126572 h 148004"/>
                    <a:gd name="connsiteX40" fmla="*/ 485775 w 1088264"/>
                    <a:gd name="connsiteY40" fmla="*/ 121810 h 148004"/>
                    <a:gd name="connsiteX41" fmla="*/ 271463 w 1088264"/>
                    <a:gd name="connsiteY41" fmla="*/ 114666 h 148004"/>
                    <a:gd name="connsiteX42" fmla="*/ 254794 w 1088264"/>
                    <a:gd name="connsiteY42" fmla="*/ 112285 h 148004"/>
                    <a:gd name="connsiteX43" fmla="*/ 242888 w 1088264"/>
                    <a:gd name="connsiteY43" fmla="*/ 107522 h 148004"/>
                    <a:gd name="connsiteX44" fmla="*/ 166688 w 1088264"/>
                    <a:gd name="connsiteY44" fmla="*/ 109904 h 148004"/>
                    <a:gd name="connsiteX45" fmla="*/ 152400 w 1088264"/>
                    <a:gd name="connsiteY45" fmla="*/ 114666 h 148004"/>
                    <a:gd name="connsiteX46" fmla="*/ 135732 w 1088264"/>
                    <a:gd name="connsiteY46" fmla="*/ 117047 h 148004"/>
                    <a:gd name="connsiteX47" fmla="*/ 11907 w 1088264"/>
                    <a:gd name="connsiteY47" fmla="*/ 114666 h 148004"/>
                    <a:gd name="connsiteX48" fmla="*/ 4763 w 1088264"/>
                    <a:gd name="connsiteY48" fmla="*/ 107522 h 148004"/>
                    <a:gd name="connsiteX49" fmla="*/ 2382 w 1088264"/>
                    <a:gd name="connsiteY49" fmla="*/ 90854 h 148004"/>
                    <a:gd name="connsiteX50" fmla="*/ 0 w 1088264"/>
                    <a:gd name="connsiteY50" fmla="*/ 83710 h 148004"/>
                    <a:gd name="connsiteX51" fmla="*/ 2382 w 1088264"/>
                    <a:gd name="connsiteY51" fmla="*/ 40847 h 148004"/>
                    <a:gd name="connsiteX52" fmla="*/ 4763 w 1088264"/>
                    <a:gd name="connsiteY52" fmla="*/ 31322 h 148004"/>
                    <a:gd name="connsiteX53" fmla="*/ 16669 w 1088264"/>
                    <a:gd name="connsiteY53" fmla="*/ 17035 h 148004"/>
                    <a:gd name="connsiteX54" fmla="*/ 30957 w 1088264"/>
                    <a:gd name="connsiteY54" fmla="*/ 12272 h 148004"/>
                    <a:gd name="connsiteX55" fmla="*/ 45244 w 1088264"/>
                    <a:gd name="connsiteY55" fmla="*/ 7510 h 148004"/>
                    <a:gd name="connsiteX56" fmla="*/ 71438 w 1088264"/>
                    <a:gd name="connsiteY56" fmla="*/ 366 h 148004"/>
                    <a:gd name="connsiteX57" fmla="*/ 92869 w 1088264"/>
                    <a:gd name="connsiteY57" fmla="*/ 366 h 148004"/>
                    <a:gd name="connsiteX0" fmla="*/ 92869 w 1088264"/>
                    <a:gd name="connsiteY0" fmla="*/ 366 h 148004"/>
                    <a:gd name="connsiteX1" fmla="*/ 109538 w 1088264"/>
                    <a:gd name="connsiteY1" fmla="*/ 2747 h 148004"/>
                    <a:gd name="connsiteX2" fmla="*/ 123825 w 1088264"/>
                    <a:gd name="connsiteY2" fmla="*/ 7510 h 148004"/>
                    <a:gd name="connsiteX3" fmla="*/ 130969 w 1088264"/>
                    <a:gd name="connsiteY3" fmla="*/ 9891 h 148004"/>
                    <a:gd name="connsiteX4" fmla="*/ 183357 w 1088264"/>
                    <a:gd name="connsiteY4" fmla="*/ 12272 h 148004"/>
                    <a:gd name="connsiteX5" fmla="*/ 209550 w 1088264"/>
                    <a:gd name="connsiteY5" fmla="*/ 19416 h 148004"/>
                    <a:gd name="connsiteX6" fmla="*/ 216694 w 1088264"/>
                    <a:gd name="connsiteY6" fmla="*/ 21797 h 148004"/>
                    <a:gd name="connsiteX7" fmla="*/ 240507 w 1088264"/>
                    <a:gd name="connsiteY7" fmla="*/ 24179 h 148004"/>
                    <a:gd name="connsiteX8" fmla="*/ 259557 w 1088264"/>
                    <a:gd name="connsiteY8" fmla="*/ 28941 h 148004"/>
                    <a:gd name="connsiteX9" fmla="*/ 276225 w 1088264"/>
                    <a:gd name="connsiteY9" fmla="*/ 33704 h 148004"/>
                    <a:gd name="connsiteX10" fmla="*/ 309563 w 1088264"/>
                    <a:gd name="connsiteY10" fmla="*/ 36085 h 148004"/>
                    <a:gd name="connsiteX11" fmla="*/ 357188 w 1088264"/>
                    <a:gd name="connsiteY11" fmla="*/ 45610 h 148004"/>
                    <a:gd name="connsiteX12" fmla="*/ 388144 w 1088264"/>
                    <a:gd name="connsiteY12" fmla="*/ 47991 h 148004"/>
                    <a:gd name="connsiteX13" fmla="*/ 409575 w 1088264"/>
                    <a:gd name="connsiteY13" fmla="*/ 52754 h 148004"/>
                    <a:gd name="connsiteX14" fmla="*/ 423863 w 1088264"/>
                    <a:gd name="connsiteY14" fmla="*/ 57516 h 148004"/>
                    <a:gd name="connsiteX15" fmla="*/ 433388 w 1088264"/>
                    <a:gd name="connsiteY15" fmla="*/ 59897 h 148004"/>
                    <a:gd name="connsiteX16" fmla="*/ 464344 w 1088264"/>
                    <a:gd name="connsiteY16" fmla="*/ 67041 h 148004"/>
                    <a:gd name="connsiteX17" fmla="*/ 564357 w 1088264"/>
                    <a:gd name="connsiteY17" fmla="*/ 69422 h 148004"/>
                    <a:gd name="connsiteX18" fmla="*/ 592932 w 1088264"/>
                    <a:gd name="connsiteY18" fmla="*/ 76566 h 148004"/>
                    <a:gd name="connsiteX19" fmla="*/ 626269 w 1088264"/>
                    <a:gd name="connsiteY19" fmla="*/ 78947 h 148004"/>
                    <a:gd name="connsiteX20" fmla="*/ 640557 w 1088264"/>
                    <a:gd name="connsiteY20" fmla="*/ 83710 h 148004"/>
                    <a:gd name="connsiteX21" fmla="*/ 657226 w 1088264"/>
                    <a:gd name="connsiteY21" fmla="*/ 81328 h 148004"/>
                    <a:gd name="connsiteX22" fmla="*/ 690563 w 1088264"/>
                    <a:gd name="connsiteY22" fmla="*/ 78948 h 148004"/>
                    <a:gd name="connsiteX23" fmla="*/ 723900 w 1088264"/>
                    <a:gd name="connsiteY23" fmla="*/ 86091 h 148004"/>
                    <a:gd name="connsiteX24" fmla="*/ 745332 w 1088264"/>
                    <a:gd name="connsiteY24" fmla="*/ 83710 h 148004"/>
                    <a:gd name="connsiteX25" fmla="*/ 778669 w 1088264"/>
                    <a:gd name="connsiteY25" fmla="*/ 88473 h 148004"/>
                    <a:gd name="connsiteX26" fmla="*/ 912019 w 1088264"/>
                    <a:gd name="connsiteY26" fmla="*/ 95616 h 148004"/>
                    <a:gd name="connsiteX27" fmla="*/ 992982 w 1088264"/>
                    <a:gd name="connsiteY27" fmla="*/ 97997 h 148004"/>
                    <a:gd name="connsiteX28" fmla="*/ 1073944 w 1088264"/>
                    <a:gd name="connsiteY28" fmla="*/ 97997 h 148004"/>
                    <a:gd name="connsiteX29" fmla="*/ 1088231 w 1088264"/>
                    <a:gd name="connsiteY29" fmla="*/ 133716 h 148004"/>
                    <a:gd name="connsiteX30" fmla="*/ 1069182 w 1088264"/>
                    <a:gd name="connsiteY30" fmla="*/ 133716 h 148004"/>
                    <a:gd name="connsiteX31" fmla="*/ 1066800 w 1088264"/>
                    <a:gd name="connsiteY31" fmla="*/ 140860 h 148004"/>
                    <a:gd name="connsiteX32" fmla="*/ 1052513 w 1088264"/>
                    <a:gd name="connsiteY32" fmla="*/ 148004 h 148004"/>
                    <a:gd name="connsiteX33" fmla="*/ 631032 w 1088264"/>
                    <a:gd name="connsiteY33" fmla="*/ 145622 h 148004"/>
                    <a:gd name="connsiteX34" fmla="*/ 621507 w 1088264"/>
                    <a:gd name="connsiteY34" fmla="*/ 143241 h 148004"/>
                    <a:gd name="connsiteX35" fmla="*/ 592932 w 1088264"/>
                    <a:gd name="connsiteY35" fmla="*/ 140860 h 148004"/>
                    <a:gd name="connsiteX36" fmla="*/ 566738 w 1088264"/>
                    <a:gd name="connsiteY36" fmla="*/ 136097 h 148004"/>
                    <a:gd name="connsiteX37" fmla="*/ 550069 w 1088264"/>
                    <a:gd name="connsiteY37" fmla="*/ 133716 h 148004"/>
                    <a:gd name="connsiteX38" fmla="*/ 535782 w 1088264"/>
                    <a:gd name="connsiteY38" fmla="*/ 131335 h 148004"/>
                    <a:gd name="connsiteX39" fmla="*/ 526257 w 1088264"/>
                    <a:gd name="connsiteY39" fmla="*/ 126572 h 148004"/>
                    <a:gd name="connsiteX40" fmla="*/ 485775 w 1088264"/>
                    <a:gd name="connsiteY40" fmla="*/ 121810 h 148004"/>
                    <a:gd name="connsiteX41" fmla="*/ 271463 w 1088264"/>
                    <a:gd name="connsiteY41" fmla="*/ 114666 h 148004"/>
                    <a:gd name="connsiteX42" fmla="*/ 254794 w 1088264"/>
                    <a:gd name="connsiteY42" fmla="*/ 112285 h 148004"/>
                    <a:gd name="connsiteX43" fmla="*/ 242888 w 1088264"/>
                    <a:gd name="connsiteY43" fmla="*/ 107522 h 148004"/>
                    <a:gd name="connsiteX44" fmla="*/ 166688 w 1088264"/>
                    <a:gd name="connsiteY44" fmla="*/ 109904 h 148004"/>
                    <a:gd name="connsiteX45" fmla="*/ 152400 w 1088264"/>
                    <a:gd name="connsiteY45" fmla="*/ 114666 h 148004"/>
                    <a:gd name="connsiteX46" fmla="*/ 135732 w 1088264"/>
                    <a:gd name="connsiteY46" fmla="*/ 117047 h 148004"/>
                    <a:gd name="connsiteX47" fmla="*/ 11907 w 1088264"/>
                    <a:gd name="connsiteY47" fmla="*/ 114666 h 148004"/>
                    <a:gd name="connsiteX48" fmla="*/ 4763 w 1088264"/>
                    <a:gd name="connsiteY48" fmla="*/ 107522 h 148004"/>
                    <a:gd name="connsiteX49" fmla="*/ 2382 w 1088264"/>
                    <a:gd name="connsiteY49" fmla="*/ 90854 h 148004"/>
                    <a:gd name="connsiteX50" fmla="*/ 0 w 1088264"/>
                    <a:gd name="connsiteY50" fmla="*/ 83710 h 148004"/>
                    <a:gd name="connsiteX51" fmla="*/ 2382 w 1088264"/>
                    <a:gd name="connsiteY51" fmla="*/ 40847 h 148004"/>
                    <a:gd name="connsiteX52" fmla="*/ 4763 w 1088264"/>
                    <a:gd name="connsiteY52" fmla="*/ 31322 h 148004"/>
                    <a:gd name="connsiteX53" fmla="*/ 16669 w 1088264"/>
                    <a:gd name="connsiteY53" fmla="*/ 17035 h 148004"/>
                    <a:gd name="connsiteX54" fmla="*/ 30957 w 1088264"/>
                    <a:gd name="connsiteY54" fmla="*/ 12272 h 148004"/>
                    <a:gd name="connsiteX55" fmla="*/ 45244 w 1088264"/>
                    <a:gd name="connsiteY55" fmla="*/ 7510 h 148004"/>
                    <a:gd name="connsiteX56" fmla="*/ 71438 w 1088264"/>
                    <a:gd name="connsiteY56" fmla="*/ 366 h 148004"/>
                    <a:gd name="connsiteX57" fmla="*/ 92869 w 1088264"/>
                    <a:gd name="connsiteY57" fmla="*/ 366 h 148004"/>
                    <a:gd name="connsiteX0" fmla="*/ 92869 w 1088264"/>
                    <a:gd name="connsiteY0" fmla="*/ 366 h 148004"/>
                    <a:gd name="connsiteX1" fmla="*/ 109538 w 1088264"/>
                    <a:gd name="connsiteY1" fmla="*/ 2747 h 148004"/>
                    <a:gd name="connsiteX2" fmla="*/ 123825 w 1088264"/>
                    <a:gd name="connsiteY2" fmla="*/ 7510 h 148004"/>
                    <a:gd name="connsiteX3" fmla="*/ 130969 w 1088264"/>
                    <a:gd name="connsiteY3" fmla="*/ 9891 h 148004"/>
                    <a:gd name="connsiteX4" fmla="*/ 183357 w 1088264"/>
                    <a:gd name="connsiteY4" fmla="*/ 12272 h 148004"/>
                    <a:gd name="connsiteX5" fmla="*/ 209550 w 1088264"/>
                    <a:gd name="connsiteY5" fmla="*/ 19416 h 148004"/>
                    <a:gd name="connsiteX6" fmla="*/ 216694 w 1088264"/>
                    <a:gd name="connsiteY6" fmla="*/ 21797 h 148004"/>
                    <a:gd name="connsiteX7" fmla="*/ 240507 w 1088264"/>
                    <a:gd name="connsiteY7" fmla="*/ 24179 h 148004"/>
                    <a:gd name="connsiteX8" fmla="*/ 259557 w 1088264"/>
                    <a:gd name="connsiteY8" fmla="*/ 28941 h 148004"/>
                    <a:gd name="connsiteX9" fmla="*/ 276225 w 1088264"/>
                    <a:gd name="connsiteY9" fmla="*/ 33704 h 148004"/>
                    <a:gd name="connsiteX10" fmla="*/ 309563 w 1088264"/>
                    <a:gd name="connsiteY10" fmla="*/ 36085 h 148004"/>
                    <a:gd name="connsiteX11" fmla="*/ 357188 w 1088264"/>
                    <a:gd name="connsiteY11" fmla="*/ 45610 h 148004"/>
                    <a:gd name="connsiteX12" fmla="*/ 388144 w 1088264"/>
                    <a:gd name="connsiteY12" fmla="*/ 47991 h 148004"/>
                    <a:gd name="connsiteX13" fmla="*/ 409575 w 1088264"/>
                    <a:gd name="connsiteY13" fmla="*/ 52754 h 148004"/>
                    <a:gd name="connsiteX14" fmla="*/ 423863 w 1088264"/>
                    <a:gd name="connsiteY14" fmla="*/ 57516 h 148004"/>
                    <a:gd name="connsiteX15" fmla="*/ 433388 w 1088264"/>
                    <a:gd name="connsiteY15" fmla="*/ 59897 h 148004"/>
                    <a:gd name="connsiteX16" fmla="*/ 476251 w 1088264"/>
                    <a:gd name="connsiteY16" fmla="*/ 57516 h 148004"/>
                    <a:gd name="connsiteX17" fmla="*/ 564357 w 1088264"/>
                    <a:gd name="connsiteY17" fmla="*/ 69422 h 148004"/>
                    <a:gd name="connsiteX18" fmla="*/ 592932 w 1088264"/>
                    <a:gd name="connsiteY18" fmla="*/ 76566 h 148004"/>
                    <a:gd name="connsiteX19" fmla="*/ 626269 w 1088264"/>
                    <a:gd name="connsiteY19" fmla="*/ 78947 h 148004"/>
                    <a:gd name="connsiteX20" fmla="*/ 640557 w 1088264"/>
                    <a:gd name="connsiteY20" fmla="*/ 83710 h 148004"/>
                    <a:gd name="connsiteX21" fmla="*/ 657226 w 1088264"/>
                    <a:gd name="connsiteY21" fmla="*/ 81328 h 148004"/>
                    <a:gd name="connsiteX22" fmla="*/ 690563 w 1088264"/>
                    <a:gd name="connsiteY22" fmla="*/ 78948 h 148004"/>
                    <a:gd name="connsiteX23" fmla="*/ 723900 w 1088264"/>
                    <a:gd name="connsiteY23" fmla="*/ 86091 h 148004"/>
                    <a:gd name="connsiteX24" fmla="*/ 745332 w 1088264"/>
                    <a:gd name="connsiteY24" fmla="*/ 83710 h 148004"/>
                    <a:gd name="connsiteX25" fmla="*/ 778669 w 1088264"/>
                    <a:gd name="connsiteY25" fmla="*/ 88473 h 148004"/>
                    <a:gd name="connsiteX26" fmla="*/ 912019 w 1088264"/>
                    <a:gd name="connsiteY26" fmla="*/ 95616 h 148004"/>
                    <a:gd name="connsiteX27" fmla="*/ 992982 w 1088264"/>
                    <a:gd name="connsiteY27" fmla="*/ 97997 h 148004"/>
                    <a:gd name="connsiteX28" fmla="*/ 1073944 w 1088264"/>
                    <a:gd name="connsiteY28" fmla="*/ 97997 h 148004"/>
                    <a:gd name="connsiteX29" fmla="*/ 1088231 w 1088264"/>
                    <a:gd name="connsiteY29" fmla="*/ 133716 h 148004"/>
                    <a:gd name="connsiteX30" fmla="*/ 1069182 w 1088264"/>
                    <a:gd name="connsiteY30" fmla="*/ 133716 h 148004"/>
                    <a:gd name="connsiteX31" fmla="*/ 1066800 w 1088264"/>
                    <a:gd name="connsiteY31" fmla="*/ 140860 h 148004"/>
                    <a:gd name="connsiteX32" fmla="*/ 1052513 w 1088264"/>
                    <a:gd name="connsiteY32" fmla="*/ 148004 h 148004"/>
                    <a:gd name="connsiteX33" fmla="*/ 631032 w 1088264"/>
                    <a:gd name="connsiteY33" fmla="*/ 145622 h 148004"/>
                    <a:gd name="connsiteX34" fmla="*/ 621507 w 1088264"/>
                    <a:gd name="connsiteY34" fmla="*/ 143241 h 148004"/>
                    <a:gd name="connsiteX35" fmla="*/ 592932 w 1088264"/>
                    <a:gd name="connsiteY35" fmla="*/ 140860 h 148004"/>
                    <a:gd name="connsiteX36" fmla="*/ 566738 w 1088264"/>
                    <a:gd name="connsiteY36" fmla="*/ 136097 h 148004"/>
                    <a:gd name="connsiteX37" fmla="*/ 550069 w 1088264"/>
                    <a:gd name="connsiteY37" fmla="*/ 133716 h 148004"/>
                    <a:gd name="connsiteX38" fmla="*/ 535782 w 1088264"/>
                    <a:gd name="connsiteY38" fmla="*/ 131335 h 148004"/>
                    <a:gd name="connsiteX39" fmla="*/ 526257 w 1088264"/>
                    <a:gd name="connsiteY39" fmla="*/ 126572 h 148004"/>
                    <a:gd name="connsiteX40" fmla="*/ 485775 w 1088264"/>
                    <a:gd name="connsiteY40" fmla="*/ 121810 h 148004"/>
                    <a:gd name="connsiteX41" fmla="*/ 271463 w 1088264"/>
                    <a:gd name="connsiteY41" fmla="*/ 114666 h 148004"/>
                    <a:gd name="connsiteX42" fmla="*/ 254794 w 1088264"/>
                    <a:gd name="connsiteY42" fmla="*/ 112285 h 148004"/>
                    <a:gd name="connsiteX43" fmla="*/ 242888 w 1088264"/>
                    <a:gd name="connsiteY43" fmla="*/ 107522 h 148004"/>
                    <a:gd name="connsiteX44" fmla="*/ 166688 w 1088264"/>
                    <a:gd name="connsiteY44" fmla="*/ 109904 h 148004"/>
                    <a:gd name="connsiteX45" fmla="*/ 152400 w 1088264"/>
                    <a:gd name="connsiteY45" fmla="*/ 114666 h 148004"/>
                    <a:gd name="connsiteX46" fmla="*/ 135732 w 1088264"/>
                    <a:gd name="connsiteY46" fmla="*/ 117047 h 148004"/>
                    <a:gd name="connsiteX47" fmla="*/ 11907 w 1088264"/>
                    <a:gd name="connsiteY47" fmla="*/ 114666 h 148004"/>
                    <a:gd name="connsiteX48" fmla="*/ 4763 w 1088264"/>
                    <a:gd name="connsiteY48" fmla="*/ 107522 h 148004"/>
                    <a:gd name="connsiteX49" fmla="*/ 2382 w 1088264"/>
                    <a:gd name="connsiteY49" fmla="*/ 90854 h 148004"/>
                    <a:gd name="connsiteX50" fmla="*/ 0 w 1088264"/>
                    <a:gd name="connsiteY50" fmla="*/ 83710 h 148004"/>
                    <a:gd name="connsiteX51" fmla="*/ 2382 w 1088264"/>
                    <a:gd name="connsiteY51" fmla="*/ 40847 h 148004"/>
                    <a:gd name="connsiteX52" fmla="*/ 4763 w 1088264"/>
                    <a:gd name="connsiteY52" fmla="*/ 31322 h 148004"/>
                    <a:gd name="connsiteX53" fmla="*/ 16669 w 1088264"/>
                    <a:gd name="connsiteY53" fmla="*/ 17035 h 148004"/>
                    <a:gd name="connsiteX54" fmla="*/ 30957 w 1088264"/>
                    <a:gd name="connsiteY54" fmla="*/ 12272 h 148004"/>
                    <a:gd name="connsiteX55" fmla="*/ 45244 w 1088264"/>
                    <a:gd name="connsiteY55" fmla="*/ 7510 h 148004"/>
                    <a:gd name="connsiteX56" fmla="*/ 71438 w 1088264"/>
                    <a:gd name="connsiteY56" fmla="*/ 366 h 148004"/>
                    <a:gd name="connsiteX57" fmla="*/ 92869 w 1088264"/>
                    <a:gd name="connsiteY57" fmla="*/ 366 h 148004"/>
                    <a:gd name="connsiteX0" fmla="*/ 92869 w 1088264"/>
                    <a:gd name="connsiteY0" fmla="*/ 366 h 148004"/>
                    <a:gd name="connsiteX1" fmla="*/ 109538 w 1088264"/>
                    <a:gd name="connsiteY1" fmla="*/ 2747 h 148004"/>
                    <a:gd name="connsiteX2" fmla="*/ 123825 w 1088264"/>
                    <a:gd name="connsiteY2" fmla="*/ 7510 h 148004"/>
                    <a:gd name="connsiteX3" fmla="*/ 130969 w 1088264"/>
                    <a:gd name="connsiteY3" fmla="*/ 9891 h 148004"/>
                    <a:gd name="connsiteX4" fmla="*/ 183357 w 1088264"/>
                    <a:gd name="connsiteY4" fmla="*/ 12272 h 148004"/>
                    <a:gd name="connsiteX5" fmla="*/ 209550 w 1088264"/>
                    <a:gd name="connsiteY5" fmla="*/ 19416 h 148004"/>
                    <a:gd name="connsiteX6" fmla="*/ 216694 w 1088264"/>
                    <a:gd name="connsiteY6" fmla="*/ 21797 h 148004"/>
                    <a:gd name="connsiteX7" fmla="*/ 240507 w 1088264"/>
                    <a:gd name="connsiteY7" fmla="*/ 24179 h 148004"/>
                    <a:gd name="connsiteX8" fmla="*/ 259557 w 1088264"/>
                    <a:gd name="connsiteY8" fmla="*/ 28941 h 148004"/>
                    <a:gd name="connsiteX9" fmla="*/ 276225 w 1088264"/>
                    <a:gd name="connsiteY9" fmla="*/ 33704 h 148004"/>
                    <a:gd name="connsiteX10" fmla="*/ 309563 w 1088264"/>
                    <a:gd name="connsiteY10" fmla="*/ 36085 h 148004"/>
                    <a:gd name="connsiteX11" fmla="*/ 357188 w 1088264"/>
                    <a:gd name="connsiteY11" fmla="*/ 45610 h 148004"/>
                    <a:gd name="connsiteX12" fmla="*/ 388144 w 1088264"/>
                    <a:gd name="connsiteY12" fmla="*/ 47991 h 148004"/>
                    <a:gd name="connsiteX13" fmla="*/ 409575 w 1088264"/>
                    <a:gd name="connsiteY13" fmla="*/ 52754 h 148004"/>
                    <a:gd name="connsiteX14" fmla="*/ 423863 w 1088264"/>
                    <a:gd name="connsiteY14" fmla="*/ 57516 h 148004"/>
                    <a:gd name="connsiteX15" fmla="*/ 438150 w 1088264"/>
                    <a:gd name="connsiteY15" fmla="*/ 50372 h 148004"/>
                    <a:gd name="connsiteX16" fmla="*/ 476251 w 1088264"/>
                    <a:gd name="connsiteY16" fmla="*/ 57516 h 148004"/>
                    <a:gd name="connsiteX17" fmla="*/ 564357 w 1088264"/>
                    <a:gd name="connsiteY17" fmla="*/ 69422 h 148004"/>
                    <a:gd name="connsiteX18" fmla="*/ 592932 w 1088264"/>
                    <a:gd name="connsiteY18" fmla="*/ 76566 h 148004"/>
                    <a:gd name="connsiteX19" fmla="*/ 626269 w 1088264"/>
                    <a:gd name="connsiteY19" fmla="*/ 78947 h 148004"/>
                    <a:gd name="connsiteX20" fmla="*/ 640557 w 1088264"/>
                    <a:gd name="connsiteY20" fmla="*/ 83710 h 148004"/>
                    <a:gd name="connsiteX21" fmla="*/ 657226 w 1088264"/>
                    <a:gd name="connsiteY21" fmla="*/ 81328 h 148004"/>
                    <a:gd name="connsiteX22" fmla="*/ 690563 w 1088264"/>
                    <a:gd name="connsiteY22" fmla="*/ 78948 h 148004"/>
                    <a:gd name="connsiteX23" fmla="*/ 723900 w 1088264"/>
                    <a:gd name="connsiteY23" fmla="*/ 86091 h 148004"/>
                    <a:gd name="connsiteX24" fmla="*/ 745332 w 1088264"/>
                    <a:gd name="connsiteY24" fmla="*/ 83710 h 148004"/>
                    <a:gd name="connsiteX25" fmla="*/ 778669 w 1088264"/>
                    <a:gd name="connsiteY25" fmla="*/ 88473 h 148004"/>
                    <a:gd name="connsiteX26" fmla="*/ 912019 w 1088264"/>
                    <a:gd name="connsiteY26" fmla="*/ 95616 h 148004"/>
                    <a:gd name="connsiteX27" fmla="*/ 992982 w 1088264"/>
                    <a:gd name="connsiteY27" fmla="*/ 97997 h 148004"/>
                    <a:gd name="connsiteX28" fmla="*/ 1073944 w 1088264"/>
                    <a:gd name="connsiteY28" fmla="*/ 97997 h 148004"/>
                    <a:gd name="connsiteX29" fmla="*/ 1088231 w 1088264"/>
                    <a:gd name="connsiteY29" fmla="*/ 133716 h 148004"/>
                    <a:gd name="connsiteX30" fmla="*/ 1069182 w 1088264"/>
                    <a:gd name="connsiteY30" fmla="*/ 133716 h 148004"/>
                    <a:gd name="connsiteX31" fmla="*/ 1066800 w 1088264"/>
                    <a:gd name="connsiteY31" fmla="*/ 140860 h 148004"/>
                    <a:gd name="connsiteX32" fmla="*/ 1052513 w 1088264"/>
                    <a:gd name="connsiteY32" fmla="*/ 148004 h 148004"/>
                    <a:gd name="connsiteX33" fmla="*/ 631032 w 1088264"/>
                    <a:gd name="connsiteY33" fmla="*/ 145622 h 148004"/>
                    <a:gd name="connsiteX34" fmla="*/ 621507 w 1088264"/>
                    <a:gd name="connsiteY34" fmla="*/ 143241 h 148004"/>
                    <a:gd name="connsiteX35" fmla="*/ 592932 w 1088264"/>
                    <a:gd name="connsiteY35" fmla="*/ 140860 h 148004"/>
                    <a:gd name="connsiteX36" fmla="*/ 566738 w 1088264"/>
                    <a:gd name="connsiteY36" fmla="*/ 136097 h 148004"/>
                    <a:gd name="connsiteX37" fmla="*/ 550069 w 1088264"/>
                    <a:gd name="connsiteY37" fmla="*/ 133716 h 148004"/>
                    <a:gd name="connsiteX38" fmla="*/ 535782 w 1088264"/>
                    <a:gd name="connsiteY38" fmla="*/ 131335 h 148004"/>
                    <a:gd name="connsiteX39" fmla="*/ 526257 w 1088264"/>
                    <a:gd name="connsiteY39" fmla="*/ 126572 h 148004"/>
                    <a:gd name="connsiteX40" fmla="*/ 485775 w 1088264"/>
                    <a:gd name="connsiteY40" fmla="*/ 121810 h 148004"/>
                    <a:gd name="connsiteX41" fmla="*/ 271463 w 1088264"/>
                    <a:gd name="connsiteY41" fmla="*/ 114666 h 148004"/>
                    <a:gd name="connsiteX42" fmla="*/ 254794 w 1088264"/>
                    <a:gd name="connsiteY42" fmla="*/ 112285 h 148004"/>
                    <a:gd name="connsiteX43" fmla="*/ 242888 w 1088264"/>
                    <a:gd name="connsiteY43" fmla="*/ 107522 h 148004"/>
                    <a:gd name="connsiteX44" fmla="*/ 166688 w 1088264"/>
                    <a:gd name="connsiteY44" fmla="*/ 109904 h 148004"/>
                    <a:gd name="connsiteX45" fmla="*/ 152400 w 1088264"/>
                    <a:gd name="connsiteY45" fmla="*/ 114666 h 148004"/>
                    <a:gd name="connsiteX46" fmla="*/ 135732 w 1088264"/>
                    <a:gd name="connsiteY46" fmla="*/ 117047 h 148004"/>
                    <a:gd name="connsiteX47" fmla="*/ 11907 w 1088264"/>
                    <a:gd name="connsiteY47" fmla="*/ 114666 h 148004"/>
                    <a:gd name="connsiteX48" fmla="*/ 4763 w 1088264"/>
                    <a:gd name="connsiteY48" fmla="*/ 107522 h 148004"/>
                    <a:gd name="connsiteX49" fmla="*/ 2382 w 1088264"/>
                    <a:gd name="connsiteY49" fmla="*/ 90854 h 148004"/>
                    <a:gd name="connsiteX50" fmla="*/ 0 w 1088264"/>
                    <a:gd name="connsiteY50" fmla="*/ 83710 h 148004"/>
                    <a:gd name="connsiteX51" fmla="*/ 2382 w 1088264"/>
                    <a:gd name="connsiteY51" fmla="*/ 40847 h 148004"/>
                    <a:gd name="connsiteX52" fmla="*/ 4763 w 1088264"/>
                    <a:gd name="connsiteY52" fmla="*/ 31322 h 148004"/>
                    <a:gd name="connsiteX53" fmla="*/ 16669 w 1088264"/>
                    <a:gd name="connsiteY53" fmla="*/ 17035 h 148004"/>
                    <a:gd name="connsiteX54" fmla="*/ 30957 w 1088264"/>
                    <a:gd name="connsiteY54" fmla="*/ 12272 h 148004"/>
                    <a:gd name="connsiteX55" fmla="*/ 45244 w 1088264"/>
                    <a:gd name="connsiteY55" fmla="*/ 7510 h 148004"/>
                    <a:gd name="connsiteX56" fmla="*/ 71438 w 1088264"/>
                    <a:gd name="connsiteY56" fmla="*/ 366 h 148004"/>
                    <a:gd name="connsiteX57" fmla="*/ 92869 w 1088264"/>
                    <a:gd name="connsiteY57" fmla="*/ 366 h 148004"/>
                    <a:gd name="connsiteX0" fmla="*/ 92869 w 1088264"/>
                    <a:gd name="connsiteY0" fmla="*/ 366 h 148004"/>
                    <a:gd name="connsiteX1" fmla="*/ 109538 w 1088264"/>
                    <a:gd name="connsiteY1" fmla="*/ 2747 h 148004"/>
                    <a:gd name="connsiteX2" fmla="*/ 123825 w 1088264"/>
                    <a:gd name="connsiteY2" fmla="*/ 7510 h 148004"/>
                    <a:gd name="connsiteX3" fmla="*/ 130969 w 1088264"/>
                    <a:gd name="connsiteY3" fmla="*/ 9891 h 148004"/>
                    <a:gd name="connsiteX4" fmla="*/ 183357 w 1088264"/>
                    <a:gd name="connsiteY4" fmla="*/ 12272 h 148004"/>
                    <a:gd name="connsiteX5" fmla="*/ 209550 w 1088264"/>
                    <a:gd name="connsiteY5" fmla="*/ 19416 h 148004"/>
                    <a:gd name="connsiteX6" fmla="*/ 216694 w 1088264"/>
                    <a:gd name="connsiteY6" fmla="*/ 21797 h 148004"/>
                    <a:gd name="connsiteX7" fmla="*/ 240507 w 1088264"/>
                    <a:gd name="connsiteY7" fmla="*/ 24179 h 148004"/>
                    <a:gd name="connsiteX8" fmla="*/ 259557 w 1088264"/>
                    <a:gd name="connsiteY8" fmla="*/ 28941 h 148004"/>
                    <a:gd name="connsiteX9" fmla="*/ 276225 w 1088264"/>
                    <a:gd name="connsiteY9" fmla="*/ 33704 h 148004"/>
                    <a:gd name="connsiteX10" fmla="*/ 309563 w 1088264"/>
                    <a:gd name="connsiteY10" fmla="*/ 36085 h 148004"/>
                    <a:gd name="connsiteX11" fmla="*/ 357188 w 1088264"/>
                    <a:gd name="connsiteY11" fmla="*/ 45610 h 148004"/>
                    <a:gd name="connsiteX12" fmla="*/ 388144 w 1088264"/>
                    <a:gd name="connsiteY12" fmla="*/ 47991 h 148004"/>
                    <a:gd name="connsiteX13" fmla="*/ 409575 w 1088264"/>
                    <a:gd name="connsiteY13" fmla="*/ 52754 h 148004"/>
                    <a:gd name="connsiteX14" fmla="*/ 419101 w 1088264"/>
                    <a:gd name="connsiteY14" fmla="*/ 40847 h 148004"/>
                    <a:gd name="connsiteX15" fmla="*/ 438150 w 1088264"/>
                    <a:gd name="connsiteY15" fmla="*/ 50372 h 148004"/>
                    <a:gd name="connsiteX16" fmla="*/ 476251 w 1088264"/>
                    <a:gd name="connsiteY16" fmla="*/ 57516 h 148004"/>
                    <a:gd name="connsiteX17" fmla="*/ 564357 w 1088264"/>
                    <a:gd name="connsiteY17" fmla="*/ 69422 h 148004"/>
                    <a:gd name="connsiteX18" fmla="*/ 592932 w 1088264"/>
                    <a:gd name="connsiteY18" fmla="*/ 76566 h 148004"/>
                    <a:gd name="connsiteX19" fmla="*/ 626269 w 1088264"/>
                    <a:gd name="connsiteY19" fmla="*/ 78947 h 148004"/>
                    <a:gd name="connsiteX20" fmla="*/ 640557 w 1088264"/>
                    <a:gd name="connsiteY20" fmla="*/ 83710 h 148004"/>
                    <a:gd name="connsiteX21" fmla="*/ 657226 w 1088264"/>
                    <a:gd name="connsiteY21" fmla="*/ 81328 h 148004"/>
                    <a:gd name="connsiteX22" fmla="*/ 690563 w 1088264"/>
                    <a:gd name="connsiteY22" fmla="*/ 78948 h 148004"/>
                    <a:gd name="connsiteX23" fmla="*/ 723900 w 1088264"/>
                    <a:gd name="connsiteY23" fmla="*/ 86091 h 148004"/>
                    <a:gd name="connsiteX24" fmla="*/ 745332 w 1088264"/>
                    <a:gd name="connsiteY24" fmla="*/ 83710 h 148004"/>
                    <a:gd name="connsiteX25" fmla="*/ 778669 w 1088264"/>
                    <a:gd name="connsiteY25" fmla="*/ 88473 h 148004"/>
                    <a:gd name="connsiteX26" fmla="*/ 912019 w 1088264"/>
                    <a:gd name="connsiteY26" fmla="*/ 95616 h 148004"/>
                    <a:gd name="connsiteX27" fmla="*/ 992982 w 1088264"/>
                    <a:gd name="connsiteY27" fmla="*/ 97997 h 148004"/>
                    <a:gd name="connsiteX28" fmla="*/ 1073944 w 1088264"/>
                    <a:gd name="connsiteY28" fmla="*/ 97997 h 148004"/>
                    <a:gd name="connsiteX29" fmla="*/ 1088231 w 1088264"/>
                    <a:gd name="connsiteY29" fmla="*/ 133716 h 148004"/>
                    <a:gd name="connsiteX30" fmla="*/ 1069182 w 1088264"/>
                    <a:gd name="connsiteY30" fmla="*/ 133716 h 148004"/>
                    <a:gd name="connsiteX31" fmla="*/ 1066800 w 1088264"/>
                    <a:gd name="connsiteY31" fmla="*/ 140860 h 148004"/>
                    <a:gd name="connsiteX32" fmla="*/ 1052513 w 1088264"/>
                    <a:gd name="connsiteY32" fmla="*/ 148004 h 148004"/>
                    <a:gd name="connsiteX33" fmla="*/ 631032 w 1088264"/>
                    <a:gd name="connsiteY33" fmla="*/ 145622 h 148004"/>
                    <a:gd name="connsiteX34" fmla="*/ 621507 w 1088264"/>
                    <a:gd name="connsiteY34" fmla="*/ 143241 h 148004"/>
                    <a:gd name="connsiteX35" fmla="*/ 592932 w 1088264"/>
                    <a:gd name="connsiteY35" fmla="*/ 140860 h 148004"/>
                    <a:gd name="connsiteX36" fmla="*/ 566738 w 1088264"/>
                    <a:gd name="connsiteY36" fmla="*/ 136097 h 148004"/>
                    <a:gd name="connsiteX37" fmla="*/ 550069 w 1088264"/>
                    <a:gd name="connsiteY37" fmla="*/ 133716 h 148004"/>
                    <a:gd name="connsiteX38" fmla="*/ 535782 w 1088264"/>
                    <a:gd name="connsiteY38" fmla="*/ 131335 h 148004"/>
                    <a:gd name="connsiteX39" fmla="*/ 526257 w 1088264"/>
                    <a:gd name="connsiteY39" fmla="*/ 126572 h 148004"/>
                    <a:gd name="connsiteX40" fmla="*/ 485775 w 1088264"/>
                    <a:gd name="connsiteY40" fmla="*/ 121810 h 148004"/>
                    <a:gd name="connsiteX41" fmla="*/ 271463 w 1088264"/>
                    <a:gd name="connsiteY41" fmla="*/ 114666 h 148004"/>
                    <a:gd name="connsiteX42" fmla="*/ 254794 w 1088264"/>
                    <a:gd name="connsiteY42" fmla="*/ 112285 h 148004"/>
                    <a:gd name="connsiteX43" fmla="*/ 242888 w 1088264"/>
                    <a:gd name="connsiteY43" fmla="*/ 107522 h 148004"/>
                    <a:gd name="connsiteX44" fmla="*/ 166688 w 1088264"/>
                    <a:gd name="connsiteY44" fmla="*/ 109904 h 148004"/>
                    <a:gd name="connsiteX45" fmla="*/ 152400 w 1088264"/>
                    <a:gd name="connsiteY45" fmla="*/ 114666 h 148004"/>
                    <a:gd name="connsiteX46" fmla="*/ 135732 w 1088264"/>
                    <a:gd name="connsiteY46" fmla="*/ 117047 h 148004"/>
                    <a:gd name="connsiteX47" fmla="*/ 11907 w 1088264"/>
                    <a:gd name="connsiteY47" fmla="*/ 114666 h 148004"/>
                    <a:gd name="connsiteX48" fmla="*/ 4763 w 1088264"/>
                    <a:gd name="connsiteY48" fmla="*/ 107522 h 148004"/>
                    <a:gd name="connsiteX49" fmla="*/ 2382 w 1088264"/>
                    <a:gd name="connsiteY49" fmla="*/ 90854 h 148004"/>
                    <a:gd name="connsiteX50" fmla="*/ 0 w 1088264"/>
                    <a:gd name="connsiteY50" fmla="*/ 83710 h 148004"/>
                    <a:gd name="connsiteX51" fmla="*/ 2382 w 1088264"/>
                    <a:gd name="connsiteY51" fmla="*/ 40847 h 148004"/>
                    <a:gd name="connsiteX52" fmla="*/ 4763 w 1088264"/>
                    <a:gd name="connsiteY52" fmla="*/ 31322 h 148004"/>
                    <a:gd name="connsiteX53" fmla="*/ 16669 w 1088264"/>
                    <a:gd name="connsiteY53" fmla="*/ 17035 h 148004"/>
                    <a:gd name="connsiteX54" fmla="*/ 30957 w 1088264"/>
                    <a:gd name="connsiteY54" fmla="*/ 12272 h 148004"/>
                    <a:gd name="connsiteX55" fmla="*/ 45244 w 1088264"/>
                    <a:gd name="connsiteY55" fmla="*/ 7510 h 148004"/>
                    <a:gd name="connsiteX56" fmla="*/ 71438 w 1088264"/>
                    <a:gd name="connsiteY56" fmla="*/ 366 h 148004"/>
                    <a:gd name="connsiteX57" fmla="*/ 92869 w 1088264"/>
                    <a:gd name="connsiteY57" fmla="*/ 366 h 148004"/>
                    <a:gd name="connsiteX0" fmla="*/ 92869 w 1088264"/>
                    <a:gd name="connsiteY0" fmla="*/ 366 h 148004"/>
                    <a:gd name="connsiteX1" fmla="*/ 109538 w 1088264"/>
                    <a:gd name="connsiteY1" fmla="*/ 2747 h 148004"/>
                    <a:gd name="connsiteX2" fmla="*/ 123825 w 1088264"/>
                    <a:gd name="connsiteY2" fmla="*/ 7510 h 148004"/>
                    <a:gd name="connsiteX3" fmla="*/ 130969 w 1088264"/>
                    <a:gd name="connsiteY3" fmla="*/ 9891 h 148004"/>
                    <a:gd name="connsiteX4" fmla="*/ 183357 w 1088264"/>
                    <a:gd name="connsiteY4" fmla="*/ 12272 h 148004"/>
                    <a:gd name="connsiteX5" fmla="*/ 209550 w 1088264"/>
                    <a:gd name="connsiteY5" fmla="*/ 19416 h 148004"/>
                    <a:gd name="connsiteX6" fmla="*/ 216694 w 1088264"/>
                    <a:gd name="connsiteY6" fmla="*/ 21797 h 148004"/>
                    <a:gd name="connsiteX7" fmla="*/ 240507 w 1088264"/>
                    <a:gd name="connsiteY7" fmla="*/ 24179 h 148004"/>
                    <a:gd name="connsiteX8" fmla="*/ 259557 w 1088264"/>
                    <a:gd name="connsiteY8" fmla="*/ 28941 h 148004"/>
                    <a:gd name="connsiteX9" fmla="*/ 276225 w 1088264"/>
                    <a:gd name="connsiteY9" fmla="*/ 33704 h 148004"/>
                    <a:gd name="connsiteX10" fmla="*/ 309563 w 1088264"/>
                    <a:gd name="connsiteY10" fmla="*/ 36085 h 148004"/>
                    <a:gd name="connsiteX11" fmla="*/ 357188 w 1088264"/>
                    <a:gd name="connsiteY11" fmla="*/ 45610 h 148004"/>
                    <a:gd name="connsiteX12" fmla="*/ 388144 w 1088264"/>
                    <a:gd name="connsiteY12" fmla="*/ 47991 h 148004"/>
                    <a:gd name="connsiteX13" fmla="*/ 404812 w 1088264"/>
                    <a:gd name="connsiteY13" fmla="*/ 45610 h 148004"/>
                    <a:gd name="connsiteX14" fmla="*/ 419101 w 1088264"/>
                    <a:gd name="connsiteY14" fmla="*/ 40847 h 148004"/>
                    <a:gd name="connsiteX15" fmla="*/ 438150 w 1088264"/>
                    <a:gd name="connsiteY15" fmla="*/ 50372 h 148004"/>
                    <a:gd name="connsiteX16" fmla="*/ 476251 w 1088264"/>
                    <a:gd name="connsiteY16" fmla="*/ 57516 h 148004"/>
                    <a:gd name="connsiteX17" fmla="*/ 564357 w 1088264"/>
                    <a:gd name="connsiteY17" fmla="*/ 69422 h 148004"/>
                    <a:gd name="connsiteX18" fmla="*/ 592932 w 1088264"/>
                    <a:gd name="connsiteY18" fmla="*/ 76566 h 148004"/>
                    <a:gd name="connsiteX19" fmla="*/ 626269 w 1088264"/>
                    <a:gd name="connsiteY19" fmla="*/ 78947 h 148004"/>
                    <a:gd name="connsiteX20" fmla="*/ 640557 w 1088264"/>
                    <a:gd name="connsiteY20" fmla="*/ 83710 h 148004"/>
                    <a:gd name="connsiteX21" fmla="*/ 657226 w 1088264"/>
                    <a:gd name="connsiteY21" fmla="*/ 81328 h 148004"/>
                    <a:gd name="connsiteX22" fmla="*/ 690563 w 1088264"/>
                    <a:gd name="connsiteY22" fmla="*/ 78948 h 148004"/>
                    <a:gd name="connsiteX23" fmla="*/ 723900 w 1088264"/>
                    <a:gd name="connsiteY23" fmla="*/ 86091 h 148004"/>
                    <a:gd name="connsiteX24" fmla="*/ 745332 w 1088264"/>
                    <a:gd name="connsiteY24" fmla="*/ 83710 h 148004"/>
                    <a:gd name="connsiteX25" fmla="*/ 778669 w 1088264"/>
                    <a:gd name="connsiteY25" fmla="*/ 88473 h 148004"/>
                    <a:gd name="connsiteX26" fmla="*/ 912019 w 1088264"/>
                    <a:gd name="connsiteY26" fmla="*/ 95616 h 148004"/>
                    <a:gd name="connsiteX27" fmla="*/ 992982 w 1088264"/>
                    <a:gd name="connsiteY27" fmla="*/ 97997 h 148004"/>
                    <a:gd name="connsiteX28" fmla="*/ 1073944 w 1088264"/>
                    <a:gd name="connsiteY28" fmla="*/ 97997 h 148004"/>
                    <a:gd name="connsiteX29" fmla="*/ 1088231 w 1088264"/>
                    <a:gd name="connsiteY29" fmla="*/ 133716 h 148004"/>
                    <a:gd name="connsiteX30" fmla="*/ 1069182 w 1088264"/>
                    <a:gd name="connsiteY30" fmla="*/ 133716 h 148004"/>
                    <a:gd name="connsiteX31" fmla="*/ 1066800 w 1088264"/>
                    <a:gd name="connsiteY31" fmla="*/ 140860 h 148004"/>
                    <a:gd name="connsiteX32" fmla="*/ 1052513 w 1088264"/>
                    <a:gd name="connsiteY32" fmla="*/ 148004 h 148004"/>
                    <a:gd name="connsiteX33" fmla="*/ 631032 w 1088264"/>
                    <a:gd name="connsiteY33" fmla="*/ 145622 h 148004"/>
                    <a:gd name="connsiteX34" fmla="*/ 621507 w 1088264"/>
                    <a:gd name="connsiteY34" fmla="*/ 143241 h 148004"/>
                    <a:gd name="connsiteX35" fmla="*/ 592932 w 1088264"/>
                    <a:gd name="connsiteY35" fmla="*/ 140860 h 148004"/>
                    <a:gd name="connsiteX36" fmla="*/ 566738 w 1088264"/>
                    <a:gd name="connsiteY36" fmla="*/ 136097 h 148004"/>
                    <a:gd name="connsiteX37" fmla="*/ 550069 w 1088264"/>
                    <a:gd name="connsiteY37" fmla="*/ 133716 h 148004"/>
                    <a:gd name="connsiteX38" fmla="*/ 535782 w 1088264"/>
                    <a:gd name="connsiteY38" fmla="*/ 131335 h 148004"/>
                    <a:gd name="connsiteX39" fmla="*/ 526257 w 1088264"/>
                    <a:gd name="connsiteY39" fmla="*/ 126572 h 148004"/>
                    <a:gd name="connsiteX40" fmla="*/ 485775 w 1088264"/>
                    <a:gd name="connsiteY40" fmla="*/ 121810 h 148004"/>
                    <a:gd name="connsiteX41" fmla="*/ 271463 w 1088264"/>
                    <a:gd name="connsiteY41" fmla="*/ 114666 h 148004"/>
                    <a:gd name="connsiteX42" fmla="*/ 254794 w 1088264"/>
                    <a:gd name="connsiteY42" fmla="*/ 112285 h 148004"/>
                    <a:gd name="connsiteX43" fmla="*/ 242888 w 1088264"/>
                    <a:gd name="connsiteY43" fmla="*/ 107522 h 148004"/>
                    <a:gd name="connsiteX44" fmla="*/ 166688 w 1088264"/>
                    <a:gd name="connsiteY44" fmla="*/ 109904 h 148004"/>
                    <a:gd name="connsiteX45" fmla="*/ 152400 w 1088264"/>
                    <a:gd name="connsiteY45" fmla="*/ 114666 h 148004"/>
                    <a:gd name="connsiteX46" fmla="*/ 135732 w 1088264"/>
                    <a:gd name="connsiteY46" fmla="*/ 117047 h 148004"/>
                    <a:gd name="connsiteX47" fmla="*/ 11907 w 1088264"/>
                    <a:gd name="connsiteY47" fmla="*/ 114666 h 148004"/>
                    <a:gd name="connsiteX48" fmla="*/ 4763 w 1088264"/>
                    <a:gd name="connsiteY48" fmla="*/ 107522 h 148004"/>
                    <a:gd name="connsiteX49" fmla="*/ 2382 w 1088264"/>
                    <a:gd name="connsiteY49" fmla="*/ 90854 h 148004"/>
                    <a:gd name="connsiteX50" fmla="*/ 0 w 1088264"/>
                    <a:gd name="connsiteY50" fmla="*/ 83710 h 148004"/>
                    <a:gd name="connsiteX51" fmla="*/ 2382 w 1088264"/>
                    <a:gd name="connsiteY51" fmla="*/ 40847 h 148004"/>
                    <a:gd name="connsiteX52" fmla="*/ 4763 w 1088264"/>
                    <a:gd name="connsiteY52" fmla="*/ 31322 h 148004"/>
                    <a:gd name="connsiteX53" fmla="*/ 16669 w 1088264"/>
                    <a:gd name="connsiteY53" fmla="*/ 17035 h 148004"/>
                    <a:gd name="connsiteX54" fmla="*/ 30957 w 1088264"/>
                    <a:gd name="connsiteY54" fmla="*/ 12272 h 148004"/>
                    <a:gd name="connsiteX55" fmla="*/ 45244 w 1088264"/>
                    <a:gd name="connsiteY55" fmla="*/ 7510 h 148004"/>
                    <a:gd name="connsiteX56" fmla="*/ 71438 w 1088264"/>
                    <a:gd name="connsiteY56" fmla="*/ 366 h 148004"/>
                    <a:gd name="connsiteX57" fmla="*/ 92869 w 1088264"/>
                    <a:gd name="connsiteY57" fmla="*/ 366 h 148004"/>
                    <a:gd name="connsiteX0" fmla="*/ 92869 w 1088264"/>
                    <a:gd name="connsiteY0" fmla="*/ 366 h 148004"/>
                    <a:gd name="connsiteX1" fmla="*/ 109538 w 1088264"/>
                    <a:gd name="connsiteY1" fmla="*/ 2747 h 148004"/>
                    <a:gd name="connsiteX2" fmla="*/ 123825 w 1088264"/>
                    <a:gd name="connsiteY2" fmla="*/ 7510 h 148004"/>
                    <a:gd name="connsiteX3" fmla="*/ 130969 w 1088264"/>
                    <a:gd name="connsiteY3" fmla="*/ 9891 h 148004"/>
                    <a:gd name="connsiteX4" fmla="*/ 183357 w 1088264"/>
                    <a:gd name="connsiteY4" fmla="*/ 12272 h 148004"/>
                    <a:gd name="connsiteX5" fmla="*/ 209550 w 1088264"/>
                    <a:gd name="connsiteY5" fmla="*/ 19416 h 148004"/>
                    <a:gd name="connsiteX6" fmla="*/ 216694 w 1088264"/>
                    <a:gd name="connsiteY6" fmla="*/ 21797 h 148004"/>
                    <a:gd name="connsiteX7" fmla="*/ 240507 w 1088264"/>
                    <a:gd name="connsiteY7" fmla="*/ 24179 h 148004"/>
                    <a:gd name="connsiteX8" fmla="*/ 259557 w 1088264"/>
                    <a:gd name="connsiteY8" fmla="*/ 28941 h 148004"/>
                    <a:gd name="connsiteX9" fmla="*/ 276225 w 1088264"/>
                    <a:gd name="connsiteY9" fmla="*/ 33704 h 148004"/>
                    <a:gd name="connsiteX10" fmla="*/ 309563 w 1088264"/>
                    <a:gd name="connsiteY10" fmla="*/ 36085 h 148004"/>
                    <a:gd name="connsiteX11" fmla="*/ 357188 w 1088264"/>
                    <a:gd name="connsiteY11" fmla="*/ 45610 h 148004"/>
                    <a:gd name="connsiteX12" fmla="*/ 388144 w 1088264"/>
                    <a:gd name="connsiteY12" fmla="*/ 47991 h 148004"/>
                    <a:gd name="connsiteX13" fmla="*/ 404812 w 1088264"/>
                    <a:gd name="connsiteY13" fmla="*/ 45610 h 148004"/>
                    <a:gd name="connsiteX14" fmla="*/ 423863 w 1088264"/>
                    <a:gd name="connsiteY14" fmla="*/ 50372 h 148004"/>
                    <a:gd name="connsiteX15" fmla="*/ 438150 w 1088264"/>
                    <a:gd name="connsiteY15" fmla="*/ 50372 h 148004"/>
                    <a:gd name="connsiteX16" fmla="*/ 476251 w 1088264"/>
                    <a:gd name="connsiteY16" fmla="*/ 57516 h 148004"/>
                    <a:gd name="connsiteX17" fmla="*/ 564357 w 1088264"/>
                    <a:gd name="connsiteY17" fmla="*/ 69422 h 148004"/>
                    <a:gd name="connsiteX18" fmla="*/ 592932 w 1088264"/>
                    <a:gd name="connsiteY18" fmla="*/ 76566 h 148004"/>
                    <a:gd name="connsiteX19" fmla="*/ 626269 w 1088264"/>
                    <a:gd name="connsiteY19" fmla="*/ 78947 h 148004"/>
                    <a:gd name="connsiteX20" fmla="*/ 640557 w 1088264"/>
                    <a:gd name="connsiteY20" fmla="*/ 83710 h 148004"/>
                    <a:gd name="connsiteX21" fmla="*/ 657226 w 1088264"/>
                    <a:gd name="connsiteY21" fmla="*/ 81328 h 148004"/>
                    <a:gd name="connsiteX22" fmla="*/ 690563 w 1088264"/>
                    <a:gd name="connsiteY22" fmla="*/ 78948 h 148004"/>
                    <a:gd name="connsiteX23" fmla="*/ 723900 w 1088264"/>
                    <a:gd name="connsiteY23" fmla="*/ 86091 h 148004"/>
                    <a:gd name="connsiteX24" fmla="*/ 745332 w 1088264"/>
                    <a:gd name="connsiteY24" fmla="*/ 83710 h 148004"/>
                    <a:gd name="connsiteX25" fmla="*/ 778669 w 1088264"/>
                    <a:gd name="connsiteY25" fmla="*/ 88473 h 148004"/>
                    <a:gd name="connsiteX26" fmla="*/ 912019 w 1088264"/>
                    <a:gd name="connsiteY26" fmla="*/ 95616 h 148004"/>
                    <a:gd name="connsiteX27" fmla="*/ 992982 w 1088264"/>
                    <a:gd name="connsiteY27" fmla="*/ 97997 h 148004"/>
                    <a:gd name="connsiteX28" fmla="*/ 1073944 w 1088264"/>
                    <a:gd name="connsiteY28" fmla="*/ 97997 h 148004"/>
                    <a:gd name="connsiteX29" fmla="*/ 1088231 w 1088264"/>
                    <a:gd name="connsiteY29" fmla="*/ 133716 h 148004"/>
                    <a:gd name="connsiteX30" fmla="*/ 1069182 w 1088264"/>
                    <a:gd name="connsiteY30" fmla="*/ 133716 h 148004"/>
                    <a:gd name="connsiteX31" fmla="*/ 1066800 w 1088264"/>
                    <a:gd name="connsiteY31" fmla="*/ 140860 h 148004"/>
                    <a:gd name="connsiteX32" fmla="*/ 1052513 w 1088264"/>
                    <a:gd name="connsiteY32" fmla="*/ 148004 h 148004"/>
                    <a:gd name="connsiteX33" fmla="*/ 631032 w 1088264"/>
                    <a:gd name="connsiteY33" fmla="*/ 145622 h 148004"/>
                    <a:gd name="connsiteX34" fmla="*/ 621507 w 1088264"/>
                    <a:gd name="connsiteY34" fmla="*/ 143241 h 148004"/>
                    <a:gd name="connsiteX35" fmla="*/ 592932 w 1088264"/>
                    <a:gd name="connsiteY35" fmla="*/ 140860 h 148004"/>
                    <a:gd name="connsiteX36" fmla="*/ 566738 w 1088264"/>
                    <a:gd name="connsiteY36" fmla="*/ 136097 h 148004"/>
                    <a:gd name="connsiteX37" fmla="*/ 550069 w 1088264"/>
                    <a:gd name="connsiteY37" fmla="*/ 133716 h 148004"/>
                    <a:gd name="connsiteX38" fmla="*/ 535782 w 1088264"/>
                    <a:gd name="connsiteY38" fmla="*/ 131335 h 148004"/>
                    <a:gd name="connsiteX39" fmla="*/ 526257 w 1088264"/>
                    <a:gd name="connsiteY39" fmla="*/ 126572 h 148004"/>
                    <a:gd name="connsiteX40" fmla="*/ 485775 w 1088264"/>
                    <a:gd name="connsiteY40" fmla="*/ 121810 h 148004"/>
                    <a:gd name="connsiteX41" fmla="*/ 271463 w 1088264"/>
                    <a:gd name="connsiteY41" fmla="*/ 114666 h 148004"/>
                    <a:gd name="connsiteX42" fmla="*/ 254794 w 1088264"/>
                    <a:gd name="connsiteY42" fmla="*/ 112285 h 148004"/>
                    <a:gd name="connsiteX43" fmla="*/ 242888 w 1088264"/>
                    <a:gd name="connsiteY43" fmla="*/ 107522 h 148004"/>
                    <a:gd name="connsiteX44" fmla="*/ 166688 w 1088264"/>
                    <a:gd name="connsiteY44" fmla="*/ 109904 h 148004"/>
                    <a:gd name="connsiteX45" fmla="*/ 152400 w 1088264"/>
                    <a:gd name="connsiteY45" fmla="*/ 114666 h 148004"/>
                    <a:gd name="connsiteX46" fmla="*/ 135732 w 1088264"/>
                    <a:gd name="connsiteY46" fmla="*/ 117047 h 148004"/>
                    <a:gd name="connsiteX47" fmla="*/ 11907 w 1088264"/>
                    <a:gd name="connsiteY47" fmla="*/ 114666 h 148004"/>
                    <a:gd name="connsiteX48" fmla="*/ 4763 w 1088264"/>
                    <a:gd name="connsiteY48" fmla="*/ 107522 h 148004"/>
                    <a:gd name="connsiteX49" fmla="*/ 2382 w 1088264"/>
                    <a:gd name="connsiteY49" fmla="*/ 90854 h 148004"/>
                    <a:gd name="connsiteX50" fmla="*/ 0 w 1088264"/>
                    <a:gd name="connsiteY50" fmla="*/ 83710 h 148004"/>
                    <a:gd name="connsiteX51" fmla="*/ 2382 w 1088264"/>
                    <a:gd name="connsiteY51" fmla="*/ 40847 h 148004"/>
                    <a:gd name="connsiteX52" fmla="*/ 4763 w 1088264"/>
                    <a:gd name="connsiteY52" fmla="*/ 31322 h 148004"/>
                    <a:gd name="connsiteX53" fmla="*/ 16669 w 1088264"/>
                    <a:gd name="connsiteY53" fmla="*/ 17035 h 148004"/>
                    <a:gd name="connsiteX54" fmla="*/ 30957 w 1088264"/>
                    <a:gd name="connsiteY54" fmla="*/ 12272 h 148004"/>
                    <a:gd name="connsiteX55" fmla="*/ 45244 w 1088264"/>
                    <a:gd name="connsiteY55" fmla="*/ 7510 h 148004"/>
                    <a:gd name="connsiteX56" fmla="*/ 71438 w 1088264"/>
                    <a:gd name="connsiteY56" fmla="*/ 366 h 148004"/>
                    <a:gd name="connsiteX57" fmla="*/ 92869 w 1088264"/>
                    <a:gd name="connsiteY57" fmla="*/ 366 h 148004"/>
                    <a:gd name="connsiteX0" fmla="*/ 92869 w 1088264"/>
                    <a:gd name="connsiteY0" fmla="*/ 366 h 148004"/>
                    <a:gd name="connsiteX1" fmla="*/ 109538 w 1088264"/>
                    <a:gd name="connsiteY1" fmla="*/ 2747 h 148004"/>
                    <a:gd name="connsiteX2" fmla="*/ 123825 w 1088264"/>
                    <a:gd name="connsiteY2" fmla="*/ 7510 h 148004"/>
                    <a:gd name="connsiteX3" fmla="*/ 147638 w 1088264"/>
                    <a:gd name="connsiteY3" fmla="*/ 2747 h 148004"/>
                    <a:gd name="connsiteX4" fmla="*/ 183357 w 1088264"/>
                    <a:gd name="connsiteY4" fmla="*/ 12272 h 148004"/>
                    <a:gd name="connsiteX5" fmla="*/ 209550 w 1088264"/>
                    <a:gd name="connsiteY5" fmla="*/ 19416 h 148004"/>
                    <a:gd name="connsiteX6" fmla="*/ 216694 w 1088264"/>
                    <a:gd name="connsiteY6" fmla="*/ 21797 h 148004"/>
                    <a:gd name="connsiteX7" fmla="*/ 240507 w 1088264"/>
                    <a:gd name="connsiteY7" fmla="*/ 24179 h 148004"/>
                    <a:gd name="connsiteX8" fmla="*/ 259557 w 1088264"/>
                    <a:gd name="connsiteY8" fmla="*/ 28941 h 148004"/>
                    <a:gd name="connsiteX9" fmla="*/ 276225 w 1088264"/>
                    <a:gd name="connsiteY9" fmla="*/ 33704 h 148004"/>
                    <a:gd name="connsiteX10" fmla="*/ 309563 w 1088264"/>
                    <a:gd name="connsiteY10" fmla="*/ 36085 h 148004"/>
                    <a:gd name="connsiteX11" fmla="*/ 357188 w 1088264"/>
                    <a:gd name="connsiteY11" fmla="*/ 45610 h 148004"/>
                    <a:gd name="connsiteX12" fmla="*/ 388144 w 1088264"/>
                    <a:gd name="connsiteY12" fmla="*/ 47991 h 148004"/>
                    <a:gd name="connsiteX13" fmla="*/ 404812 w 1088264"/>
                    <a:gd name="connsiteY13" fmla="*/ 45610 h 148004"/>
                    <a:gd name="connsiteX14" fmla="*/ 423863 w 1088264"/>
                    <a:gd name="connsiteY14" fmla="*/ 50372 h 148004"/>
                    <a:gd name="connsiteX15" fmla="*/ 438150 w 1088264"/>
                    <a:gd name="connsiteY15" fmla="*/ 50372 h 148004"/>
                    <a:gd name="connsiteX16" fmla="*/ 476251 w 1088264"/>
                    <a:gd name="connsiteY16" fmla="*/ 57516 h 148004"/>
                    <a:gd name="connsiteX17" fmla="*/ 564357 w 1088264"/>
                    <a:gd name="connsiteY17" fmla="*/ 69422 h 148004"/>
                    <a:gd name="connsiteX18" fmla="*/ 592932 w 1088264"/>
                    <a:gd name="connsiteY18" fmla="*/ 76566 h 148004"/>
                    <a:gd name="connsiteX19" fmla="*/ 626269 w 1088264"/>
                    <a:gd name="connsiteY19" fmla="*/ 78947 h 148004"/>
                    <a:gd name="connsiteX20" fmla="*/ 640557 w 1088264"/>
                    <a:gd name="connsiteY20" fmla="*/ 83710 h 148004"/>
                    <a:gd name="connsiteX21" fmla="*/ 657226 w 1088264"/>
                    <a:gd name="connsiteY21" fmla="*/ 81328 h 148004"/>
                    <a:gd name="connsiteX22" fmla="*/ 690563 w 1088264"/>
                    <a:gd name="connsiteY22" fmla="*/ 78948 h 148004"/>
                    <a:gd name="connsiteX23" fmla="*/ 723900 w 1088264"/>
                    <a:gd name="connsiteY23" fmla="*/ 86091 h 148004"/>
                    <a:gd name="connsiteX24" fmla="*/ 745332 w 1088264"/>
                    <a:gd name="connsiteY24" fmla="*/ 83710 h 148004"/>
                    <a:gd name="connsiteX25" fmla="*/ 778669 w 1088264"/>
                    <a:gd name="connsiteY25" fmla="*/ 88473 h 148004"/>
                    <a:gd name="connsiteX26" fmla="*/ 912019 w 1088264"/>
                    <a:gd name="connsiteY26" fmla="*/ 95616 h 148004"/>
                    <a:gd name="connsiteX27" fmla="*/ 992982 w 1088264"/>
                    <a:gd name="connsiteY27" fmla="*/ 97997 h 148004"/>
                    <a:gd name="connsiteX28" fmla="*/ 1073944 w 1088264"/>
                    <a:gd name="connsiteY28" fmla="*/ 97997 h 148004"/>
                    <a:gd name="connsiteX29" fmla="*/ 1088231 w 1088264"/>
                    <a:gd name="connsiteY29" fmla="*/ 133716 h 148004"/>
                    <a:gd name="connsiteX30" fmla="*/ 1069182 w 1088264"/>
                    <a:gd name="connsiteY30" fmla="*/ 133716 h 148004"/>
                    <a:gd name="connsiteX31" fmla="*/ 1066800 w 1088264"/>
                    <a:gd name="connsiteY31" fmla="*/ 140860 h 148004"/>
                    <a:gd name="connsiteX32" fmla="*/ 1052513 w 1088264"/>
                    <a:gd name="connsiteY32" fmla="*/ 148004 h 148004"/>
                    <a:gd name="connsiteX33" fmla="*/ 631032 w 1088264"/>
                    <a:gd name="connsiteY33" fmla="*/ 145622 h 148004"/>
                    <a:gd name="connsiteX34" fmla="*/ 621507 w 1088264"/>
                    <a:gd name="connsiteY34" fmla="*/ 143241 h 148004"/>
                    <a:gd name="connsiteX35" fmla="*/ 592932 w 1088264"/>
                    <a:gd name="connsiteY35" fmla="*/ 140860 h 148004"/>
                    <a:gd name="connsiteX36" fmla="*/ 566738 w 1088264"/>
                    <a:gd name="connsiteY36" fmla="*/ 136097 h 148004"/>
                    <a:gd name="connsiteX37" fmla="*/ 550069 w 1088264"/>
                    <a:gd name="connsiteY37" fmla="*/ 133716 h 148004"/>
                    <a:gd name="connsiteX38" fmla="*/ 535782 w 1088264"/>
                    <a:gd name="connsiteY38" fmla="*/ 131335 h 148004"/>
                    <a:gd name="connsiteX39" fmla="*/ 526257 w 1088264"/>
                    <a:gd name="connsiteY39" fmla="*/ 126572 h 148004"/>
                    <a:gd name="connsiteX40" fmla="*/ 485775 w 1088264"/>
                    <a:gd name="connsiteY40" fmla="*/ 121810 h 148004"/>
                    <a:gd name="connsiteX41" fmla="*/ 271463 w 1088264"/>
                    <a:gd name="connsiteY41" fmla="*/ 114666 h 148004"/>
                    <a:gd name="connsiteX42" fmla="*/ 254794 w 1088264"/>
                    <a:gd name="connsiteY42" fmla="*/ 112285 h 148004"/>
                    <a:gd name="connsiteX43" fmla="*/ 242888 w 1088264"/>
                    <a:gd name="connsiteY43" fmla="*/ 107522 h 148004"/>
                    <a:gd name="connsiteX44" fmla="*/ 166688 w 1088264"/>
                    <a:gd name="connsiteY44" fmla="*/ 109904 h 148004"/>
                    <a:gd name="connsiteX45" fmla="*/ 152400 w 1088264"/>
                    <a:gd name="connsiteY45" fmla="*/ 114666 h 148004"/>
                    <a:gd name="connsiteX46" fmla="*/ 135732 w 1088264"/>
                    <a:gd name="connsiteY46" fmla="*/ 117047 h 148004"/>
                    <a:gd name="connsiteX47" fmla="*/ 11907 w 1088264"/>
                    <a:gd name="connsiteY47" fmla="*/ 114666 h 148004"/>
                    <a:gd name="connsiteX48" fmla="*/ 4763 w 1088264"/>
                    <a:gd name="connsiteY48" fmla="*/ 107522 h 148004"/>
                    <a:gd name="connsiteX49" fmla="*/ 2382 w 1088264"/>
                    <a:gd name="connsiteY49" fmla="*/ 90854 h 148004"/>
                    <a:gd name="connsiteX50" fmla="*/ 0 w 1088264"/>
                    <a:gd name="connsiteY50" fmla="*/ 83710 h 148004"/>
                    <a:gd name="connsiteX51" fmla="*/ 2382 w 1088264"/>
                    <a:gd name="connsiteY51" fmla="*/ 40847 h 148004"/>
                    <a:gd name="connsiteX52" fmla="*/ 4763 w 1088264"/>
                    <a:gd name="connsiteY52" fmla="*/ 31322 h 148004"/>
                    <a:gd name="connsiteX53" fmla="*/ 16669 w 1088264"/>
                    <a:gd name="connsiteY53" fmla="*/ 17035 h 148004"/>
                    <a:gd name="connsiteX54" fmla="*/ 30957 w 1088264"/>
                    <a:gd name="connsiteY54" fmla="*/ 12272 h 148004"/>
                    <a:gd name="connsiteX55" fmla="*/ 45244 w 1088264"/>
                    <a:gd name="connsiteY55" fmla="*/ 7510 h 148004"/>
                    <a:gd name="connsiteX56" fmla="*/ 71438 w 1088264"/>
                    <a:gd name="connsiteY56" fmla="*/ 366 h 148004"/>
                    <a:gd name="connsiteX57" fmla="*/ 92869 w 1088264"/>
                    <a:gd name="connsiteY57" fmla="*/ 366 h 148004"/>
                    <a:gd name="connsiteX0" fmla="*/ 92869 w 1088264"/>
                    <a:gd name="connsiteY0" fmla="*/ 2381 h 150019"/>
                    <a:gd name="connsiteX1" fmla="*/ 109538 w 1088264"/>
                    <a:gd name="connsiteY1" fmla="*/ 4762 h 150019"/>
                    <a:gd name="connsiteX2" fmla="*/ 123825 w 1088264"/>
                    <a:gd name="connsiteY2" fmla="*/ 0 h 150019"/>
                    <a:gd name="connsiteX3" fmla="*/ 147638 w 1088264"/>
                    <a:gd name="connsiteY3" fmla="*/ 4762 h 150019"/>
                    <a:gd name="connsiteX4" fmla="*/ 183357 w 1088264"/>
                    <a:gd name="connsiteY4" fmla="*/ 14287 h 150019"/>
                    <a:gd name="connsiteX5" fmla="*/ 209550 w 1088264"/>
                    <a:gd name="connsiteY5" fmla="*/ 21431 h 150019"/>
                    <a:gd name="connsiteX6" fmla="*/ 216694 w 1088264"/>
                    <a:gd name="connsiteY6" fmla="*/ 23812 h 150019"/>
                    <a:gd name="connsiteX7" fmla="*/ 240507 w 1088264"/>
                    <a:gd name="connsiteY7" fmla="*/ 26194 h 150019"/>
                    <a:gd name="connsiteX8" fmla="*/ 259557 w 1088264"/>
                    <a:gd name="connsiteY8" fmla="*/ 30956 h 150019"/>
                    <a:gd name="connsiteX9" fmla="*/ 276225 w 1088264"/>
                    <a:gd name="connsiteY9" fmla="*/ 35719 h 150019"/>
                    <a:gd name="connsiteX10" fmla="*/ 309563 w 1088264"/>
                    <a:gd name="connsiteY10" fmla="*/ 38100 h 150019"/>
                    <a:gd name="connsiteX11" fmla="*/ 357188 w 1088264"/>
                    <a:gd name="connsiteY11" fmla="*/ 47625 h 150019"/>
                    <a:gd name="connsiteX12" fmla="*/ 388144 w 1088264"/>
                    <a:gd name="connsiteY12" fmla="*/ 50006 h 150019"/>
                    <a:gd name="connsiteX13" fmla="*/ 404812 w 1088264"/>
                    <a:gd name="connsiteY13" fmla="*/ 47625 h 150019"/>
                    <a:gd name="connsiteX14" fmla="*/ 423863 w 1088264"/>
                    <a:gd name="connsiteY14" fmla="*/ 52387 h 150019"/>
                    <a:gd name="connsiteX15" fmla="*/ 438150 w 1088264"/>
                    <a:gd name="connsiteY15" fmla="*/ 52387 h 150019"/>
                    <a:gd name="connsiteX16" fmla="*/ 476251 w 1088264"/>
                    <a:gd name="connsiteY16" fmla="*/ 59531 h 150019"/>
                    <a:gd name="connsiteX17" fmla="*/ 564357 w 1088264"/>
                    <a:gd name="connsiteY17" fmla="*/ 71437 h 150019"/>
                    <a:gd name="connsiteX18" fmla="*/ 592932 w 1088264"/>
                    <a:gd name="connsiteY18" fmla="*/ 78581 h 150019"/>
                    <a:gd name="connsiteX19" fmla="*/ 626269 w 1088264"/>
                    <a:gd name="connsiteY19" fmla="*/ 80962 h 150019"/>
                    <a:gd name="connsiteX20" fmla="*/ 640557 w 1088264"/>
                    <a:gd name="connsiteY20" fmla="*/ 85725 h 150019"/>
                    <a:gd name="connsiteX21" fmla="*/ 657226 w 1088264"/>
                    <a:gd name="connsiteY21" fmla="*/ 83343 h 150019"/>
                    <a:gd name="connsiteX22" fmla="*/ 690563 w 1088264"/>
                    <a:gd name="connsiteY22" fmla="*/ 80963 h 150019"/>
                    <a:gd name="connsiteX23" fmla="*/ 723900 w 1088264"/>
                    <a:gd name="connsiteY23" fmla="*/ 88106 h 150019"/>
                    <a:gd name="connsiteX24" fmla="*/ 745332 w 1088264"/>
                    <a:gd name="connsiteY24" fmla="*/ 85725 h 150019"/>
                    <a:gd name="connsiteX25" fmla="*/ 778669 w 1088264"/>
                    <a:gd name="connsiteY25" fmla="*/ 90488 h 150019"/>
                    <a:gd name="connsiteX26" fmla="*/ 912019 w 1088264"/>
                    <a:gd name="connsiteY26" fmla="*/ 97631 h 150019"/>
                    <a:gd name="connsiteX27" fmla="*/ 992982 w 1088264"/>
                    <a:gd name="connsiteY27" fmla="*/ 100012 h 150019"/>
                    <a:gd name="connsiteX28" fmla="*/ 1073944 w 1088264"/>
                    <a:gd name="connsiteY28" fmla="*/ 100012 h 150019"/>
                    <a:gd name="connsiteX29" fmla="*/ 1088231 w 1088264"/>
                    <a:gd name="connsiteY29" fmla="*/ 135731 h 150019"/>
                    <a:gd name="connsiteX30" fmla="*/ 1069182 w 1088264"/>
                    <a:gd name="connsiteY30" fmla="*/ 135731 h 150019"/>
                    <a:gd name="connsiteX31" fmla="*/ 1066800 w 1088264"/>
                    <a:gd name="connsiteY31" fmla="*/ 142875 h 150019"/>
                    <a:gd name="connsiteX32" fmla="*/ 1052513 w 1088264"/>
                    <a:gd name="connsiteY32" fmla="*/ 150019 h 150019"/>
                    <a:gd name="connsiteX33" fmla="*/ 631032 w 1088264"/>
                    <a:gd name="connsiteY33" fmla="*/ 147637 h 150019"/>
                    <a:gd name="connsiteX34" fmla="*/ 621507 w 1088264"/>
                    <a:gd name="connsiteY34" fmla="*/ 145256 h 150019"/>
                    <a:gd name="connsiteX35" fmla="*/ 592932 w 1088264"/>
                    <a:gd name="connsiteY35" fmla="*/ 142875 h 150019"/>
                    <a:gd name="connsiteX36" fmla="*/ 566738 w 1088264"/>
                    <a:gd name="connsiteY36" fmla="*/ 138112 h 150019"/>
                    <a:gd name="connsiteX37" fmla="*/ 550069 w 1088264"/>
                    <a:gd name="connsiteY37" fmla="*/ 135731 h 150019"/>
                    <a:gd name="connsiteX38" fmla="*/ 535782 w 1088264"/>
                    <a:gd name="connsiteY38" fmla="*/ 133350 h 150019"/>
                    <a:gd name="connsiteX39" fmla="*/ 526257 w 1088264"/>
                    <a:gd name="connsiteY39" fmla="*/ 128587 h 150019"/>
                    <a:gd name="connsiteX40" fmla="*/ 485775 w 1088264"/>
                    <a:gd name="connsiteY40" fmla="*/ 123825 h 150019"/>
                    <a:gd name="connsiteX41" fmla="*/ 271463 w 1088264"/>
                    <a:gd name="connsiteY41" fmla="*/ 116681 h 150019"/>
                    <a:gd name="connsiteX42" fmla="*/ 254794 w 1088264"/>
                    <a:gd name="connsiteY42" fmla="*/ 114300 h 150019"/>
                    <a:gd name="connsiteX43" fmla="*/ 242888 w 1088264"/>
                    <a:gd name="connsiteY43" fmla="*/ 109537 h 150019"/>
                    <a:gd name="connsiteX44" fmla="*/ 166688 w 1088264"/>
                    <a:gd name="connsiteY44" fmla="*/ 111919 h 150019"/>
                    <a:gd name="connsiteX45" fmla="*/ 152400 w 1088264"/>
                    <a:gd name="connsiteY45" fmla="*/ 116681 h 150019"/>
                    <a:gd name="connsiteX46" fmla="*/ 135732 w 1088264"/>
                    <a:gd name="connsiteY46" fmla="*/ 119062 h 150019"/>
                    <a:gd name="connsiteX47" fmla="*/ 11907 w 1088264"/>
                    <a:gd name="connsiteY47" fmla="*/ 116681 h 150019"/>
                    <a:gd name="connsiteX48" fmla="*/ 4763 w 1088264"/>
                    <a:gd name="connsiteY48" fmla="*/ 109537 h 150019"/>
                    <a:gd name="connsiteX49" fmla="*/ 2382 w 1088264"/>
                    <a:gd name="connsiteY49" fmla="*/ 92869 h 150019"/>
                    <a:gd name="connsiteX50" fmla="*/ 0 w 1088264"/>
                    <a:gd name="connsiteY50" fmla="*/ 85725 h 150019"/>
                    <a:gd name="connsiteX51" fmla="*/ 2382 w 1088264"/>
                    <a:gd name="connsiteY51" fmla="*/ 42862 h 150019"/>
                    <a:gd name="connsiteX52" fmla="*/ 4763 w 1088264"/>
                    <a:gd name="connsiteY52" fmla="*/ 33337 h 150019"/>
                    <a:gd name="connsiteX53" fmla="*/ 16669 w 1088264"/>
                    <a:gd name="connsiteY53" fmla="*/ 19050 h 150019"/>
                    <a:gd name="connsiteX54" fmla="*/ 30957 w 1088264"/>
                    <a:gd name="connsiteY54" fmla="*/ 14287 h 150019"/>
                    <a:gd name="connsiteX55" fmla="*/ 45244 w 1088264"/>
                    <a:gd name="connsiteY55" fmla="*/ 9525 h 150019"/>
                    <a:gd name="connsiteX56" fmla="*/ 71438 w 1088264"/>
                    <a:gd name="connsiteY56" fmla="*/ 2381 h 150019"/>
                    <a:gd name="connsiteX57" fmla="*/ 92869 w 1088264"/>
                    <a:gd name="connsiteY57" fmla="*/ 2381 h 150019"/>
                    <a:gd name="connsiteX0" fmla="*/ 92869 w 1088264"/>
                    <a:gd name="connsiteY0" fmla="*/ 2381 h 150019"/>
                    <a:gd name="connsiteX1" fmla="*/ 109538 w 1088264"/>
                    <a:gd name="connsiteY1" fmla="*/ 4762 h 150019"/>
                    <a:gd name="connsiteX2" fmla="*/ 123825 w 1088264"/>
                    <a:gd name="connsiteY2" fmla="*/ 0 h 150019"/>
                    <a:gd name="connsiteX3" fmla="*/ 147638 w 1088264"/>
                    <a:gd name="connsiteY3" fmla="*/ 4762 h 150019"/>
                    <a:gd name="connsiteX4" fmla="*/ 183357 w 1088264"/>
                    <a:gd name="connsiteY4" fmla="*/ 14287 h 150019"/>
                    <a:gd name="connsiteX5" fmla="*/ 209550 w 1088264"/>
                    <a:gd name="connsiteY5" fmla="*/ 21431 h 150019"/>
                    <a:gd name="connsiteX6" fmla="*/ 216694 w 1088264"/>
                    <a:gd name="connsiteY6" fmla="*/ 23812 h 150019"/>
                    <a:gd name="connsiteX7" fmla="*/ 240507 w 1088264"/>
                    <a:gd name="connsiteY7" fmla="*/ 26194 h 150019"/>
                    <a:gd name="connsiteX8" fmla="*/ 259557 w 1088264"/>
                    <a:gd name="connsiteY8" fmla="*/ 30956 h 150019"/>
                    <a:gd name="connsiteX9" fmla="*/ 276225 w 1088264"/>
                    <a:gd name="connsiteY9" fmla="*/ 35719 h 150019"/>
                    <a:gd name="connsiteX10" fmla="*/ 323850 w 1088264"/>
                    <a:gd name="connsiteY10" fmla="*/ 35719 h 150019"/>
                    <a:gd name="connsiteX11" fmla="*/ 357188 w 1088264"/>
                    <a:gd name="connsiteY11" fmla="*/ 47625 h 150019"/>
                    <a:gd name="connsiteX12" fmla="*/ 388144 w 1088264"/>
                    <a:gd name="connsiteY12" fmla="*/ 50006 h 150019"/>
                    <a:gd name="connsiteX13" fmla="*/ 404812 w 1088264"/>
                    <a:gd name="connsiteY13" fmla="*/ 47625 h 150019"/>
                    <a:gd name="connsiteX14" fmla="*/ 423863 w 1088264"/>
                    <a:gd name="connsiteY14" fmla="*/ 52387 h 150019"/>
                    <a:gd name="connsiteX15" fmla="*/ 438150 w 1088264"/>
                    <a:gd name="connsiteY15" fmla="*/ 52387 h 150019"/>
                    <a:gd name="connsiteX16" fmla="*/ 476251 w 1088264"/>
                    <a:gd name="connsiteY16" fmla="*/ 59531 h 150019"/>
                    <a:gd name="connsiteX17" fmla="*/ 564357 w 1088264"/>
                    <a:gd name="connsiteY17" fmla="*/ 71437 h 150019"/>
                    <a:gd name="connsiteX18" fmla="*/ 592932 w 1088264"/>
                    <a:gd name="connsiteY18" fmla="*/ 78581 h 150019"/>
                    <a:gd name="connsiteX19" fmla="*/ 626269 w 1088264"/>
                    <a:gd name="connsiteY19" fmla="*/ 80962 h 150019"/>
                    <a:gd name="connsiteX20" fmla="*/ 640557 w 1088264"/>
                    <a:gd name="connsiteY20" fmla="*/ 85725 h 150019"/>
                    <a:gd name="connsiteX21" fmla="*/ 657226 w 1088264"/>
                    <a:gd name="connsiteY21" fmla="*/ 83343 h 150019"/>
                    <a:gd name="connsiteX22" fmla="*/ 690563 w 1088264"/>
                    <a:gd name="connsiteY22" fmla="*/ 80963 h 150019"/>
                    <a:gd name="connsiteX23" fmla="*/ 723900 w 1088264"/>
                    <a:gd name="connsiteY23" fmla="*/ 88106 h 150019"/>
                    <a:gd name="connsiteX24" fmla="*/ 745332 w 1088264"/>
                    <a:gd name="connsiteY24" fmla="*/ 85725 h 150019"/>
                    <a:gd name="connsiteX25" fmla="*/ 778669 w 1088264"/>
                    <a:gd name="connsiteY25" fmla="*/ 90488 h 150019"/>
                    <a:gd name="connsiteX26" fmla="*/ 912019 w 1088264"/>
                    <a:gd name="connsiteY26" fmla="*/ 97631 h 150019"/>
                    <a:gd name="connsiteX27" fmla="*/ 992982 w 1088264"/>
                    <a:gd name="connsiteY27" fmla="*/ 100012 h 150019"/>
                    <a:gd name="connsiteX28" fmla="*/ 1073944 w 1088264"/>
                    <a:gd name="connsiteY28" fmla="*/ 100012 h 150019"/>
                    <a:gd name="connsiteX29" fmla="*/ 1088231 w 1088264"/>
                    <a:gd name="connsiteY29" fmla="*/ 135731 h 150019"/>
                    <a:gd name="connsiteX30" fmla="*/ 1069182 w 1088264"/>
                    <a:gd name="connsiteY30" fmla="*/ 135731 h 150019"/>
                    <a:gd name="connsiteX31" fmla="*/ 1066800 w 1088264"/>
                    <a:gd name="connsiteY31" fmla="*/ 142875 h 150019"/>
                    <a:gd name="connsiteX32" fmla="*/ 1052513 w 1088264"/>
                    <a:gd name="connsiteY32" fmla="*/ 150019 h 150019"/>
                    <a:gd name="connsiteX33" fmla="*/ 631032 w 1088264"/>
                    <a:gd name="connsiteY33" fmla="*/ 147637 h 150019"/>
                    <a:gd name="connsiteX34" fmla="*/ 621507 w 1088264"/>
                    <a:gd name="connsiteY34" fmla="*/ 145256 h 150019"/>
                    <a:gd name="connsiteX35" fmla="*/ 592932 w 1088264"/>
                    <a:gd name="connsiteY35" fmla="*/ 142875 h 150019"/>
                    <a:gd name="connsiteX36" fmla="*/ 566738 w 1088264"/>
                    <a:gd name="connsiteY36" fmla="*/ 138112 h 150019"/>
                    <a:gd name="connsiteX37" fmla="*/ 550069 w 1088264"/>
                    <a:gd name="connsiteY37" fmla="*/ 135731 h 150019"/>
                    <a:gd name="connsiteX38" fmla="*/ 535782 w 1088264"/>
                    <a:gd name="connsiteY38" fmla="*/ 133350 h 150019"/>
                    <a:gd name="connsiteX39" fmla="*/ 526257 w 1088264"/>
                    <a:gd name="connsiteY39" fmla="*/ 128587 h 150019"/>
                    <a:gd name="connsiteX40" fmla="*/ 485775 w 1088264"/>
                    <a:gd name="connsiteY40" fmla="*/ 123825 h 150019"/>
                    <a:gd name="connsiteX41" fmla="*/ 271463 w 1088264"/>
                    <a:gd name="connsiteY41" fmla="*/ 116681 h 150019"/>
                    <a:gd name="connsiteX42" fmla="*/ 254794 w 1088264"/>
                    <a:gd name="connsiteY42" fmla="*/ 114300 h 150019"/>
                    <a:gd name="connsiteX43" fmla="*/ 242888 w 1088264"/>
                    <a:gd name="connsiteY43" fmla="*/ 109537 h 150019"/>
                    <a:gd name="connsiteX44" fmla="*/ 166688 w 1088264"/>
                    <a:gd name="connsiteY44" fmla="*/ 111919 h 150019"/>
                    <a:gd name="connsiteX45" fmla="*/ 152400 w 1088264"/>
                    <a:gd name="connsiteY45" fmla="*/ 116681 h 150019"/>
                    <a:gd name="connsiteX46" fmla="*/ 135732 w 1088264"/>
                    <a:gd name="connsiteY46" fmla="*/ 119062 h 150019"/>
                    <a:gd name="connsiteX47" fmla="*/ 11907 w 1088264"/>
                    <a:gd name="connsiteY47" fmla="*/ 116681 h 150019"/>
                    <a:gd name="connsiteX48" fmla="*/ 4763 w 1088264"/>
                    <a:gd name="connsiteY48" fmla="*/ 109537 h 150019"/>
                    <a:gd name="connsiteX49" fmla="*/ 2382 w 1088264"/>
                    <a:gd name="connsiteY49" fmla="*/ 92869 h 150019"/>
                    <a:gd name="connsiteX50" fmla="*/ 0 w 1088264"/>
                    <a:gd name="connsiteY50" fmla="*/ 85725 h 150019"/>
                    <a:gd name="connsiteX51" fmla="*/ 2382 w 1088264"/>
                    <a:gd name="connsiteY51" fmla="*/ 42862 h 150019"/>
                    <a:gd name="connsiteX52" fmla="*/ 4763 w 1088264"/>
                    <a:gd name="connsiteY52" fmla="*/ 33337 h 150019"/>
                    <a:gd name="connsiteX53" fmla="*/ 16669 w 1088264"/>
                    <a:gd name="connsiteY53" fmla="*/ 19050 h 150019"/>
                    <a:gd name="connsiteX54" fmla="*/ 30957 w 1088264"/>
                    <a:gd name="connsiteY54" fmla="*/ 14287 h 150019"/>
                    <a:gd name="connsiteX55" fmla="*/ 45244 w 1088264"/>
                    <a:gd name="connsiteY55" fmla="*/ 9525 h 150019"/>
                    <a:gd name="connsiteX56" fmla="*/ 71438 w 1088264"/>
                    <a:gd name="connsiteY56" fmla="*/ 2381 h 150019"/>
                    <a:gd name="connsiteX57" fmla="*/ 92869 w 1088264"/>
                    <a:gd name="connsiteY57" fmla="*/ 2381 h 150019"/>
                    <a:gd name="connsiteX0" fmla="*/ 92869 w 1088264"/>
                    <a:gd name="connsiteY0" fmla="*/ 2381 h 150019"/>
                    <a:gd name="connsiteX1" fmla="*/ 109538 w 1088264"/>
                    <a:gd name="connsiteY1" fmla="*/ 4762 h 150019"/>
                    <a:gd name="connsiteX2" fmla="*/ 123825 w 1088264"/>
                    <a:gd name="connsiteY2" fmla="*/ 0 h 150019"/>
                    <a:gd name="connsiteX3" fmla="*/ 147638 w 1088264"/>
                    <a:gd name="connsiteY3" fmla="*/ 4762 h 150019"/>
                    <a:gd name="connsiteX4" fmla="*/ 183357 w 1088264"/>
                    <a:gd name="connsiteY4" fmla="*/ 14287 h 150019"/>
                    <a:gd name="connsiteX5" fmla="*/ 209550 w 1088264"/>
                    <a:gd name="connsiteY5" fmla="*/ 21431 h 150019"/>
                    <a:gd name="connsiteX6" fmla="*/ 216694 w 1088264"/>
                    <a:gd name="connsiteY6" fmla="*/ 23812 h 150019"/>
                    <a:gd name="connsiteX7" fmla="*/ 240507 w 1088264"/>
                    <a:gd name="connsiteY7" fmla="*/ 26194 h 150019"/>
                    <a:gd name="connsiteX8" fmla="*/ 259557 w 1088264"/>
                    <a:gd name="connsiteY8" fmla="*/ 30956 h 150019"/>
                    <a:gd name="connsiteX9" fmla="*/ 276225 w 1088264"/>
                    <a:gd name="connsiteY9" fmla="*/ 35719 h 150019"/>
                    <a:gd name="connsiteX10" fmla="*/ 323850 w 1088264"/>
                    <a:gd name="connsiteY10" fmla="*/ 35719 h 150019"/>
                    <a:gd name="connsiteX11" fmla="*/ 357188 w 1088264"/>
                    <a:gd name="connsiteY11" fmla="*/ 40481 h 150019"/>
                    <a:gd name="connsiteX12" fmla="*/ 388144 w 1088264"/>
                    <a:gd name="connsiteY12" fmla="*/ 50006 h 150019"/>
                    <a:gd name="connsiteX13" fmla="*/ 404812 w 1088264"/>
                    <a:gd name="connsiteY13" fmla="*/ 47625 h 150019"/>
                    <a:gd name="connsiteX14" fmla="*/ 423863 w 1088264"/>
                    <a:gd name="connsiteY14" fmla="*/ 52387 h 150019"/>
                    <a:gd name="connsiteX15" fmla="*/ 438150 w 1088264"/>
                    <a:gd name="connsiteY15" fmla="*/ 52387 h 150019"/>
                    <a:gd name="connsiteX16" fmla="*/ 476251 w 1088264"/>
                    <a:gd name="connsiteY16" fmla="*/ 59531 h 150019"/>
                    <a:gd name="connsiteX17" fmla="*/ 564357 w 1088264"/>
                    <a:gd name="connsiteY17" fmla="*/ 71437 h 150019"/>
                    <a:gd name="connsiteX18" fmla="*/ 592932 w 1088264"/>
                    <a:gd name="connsiteY18" fmla="*/ 78581 h 150019"/>
                    <a:gd name="connsiteX19" fmla="*/ 626269 w 1088264"/>
                    <a:gd name="connsiteY19" fmla="*/ 80962 h 150019"/>
                    <a:gd name="connsiteX20" fmla="*/ 640557 w 1088264"/>
                    <a:gd name="connsiteY20" fmla="*/ 85725 h 150019"/>
                    <a:gd name="connsiteX21" fmla="*/ 657226 w 1088264"/>
                    <a:gd name="connsiteY21" fmla="*/ 83343 h 150019"/>
                    <a:gd name="connsiteX22" fmla="*/ 690563 w 1088264"/>
                    <a:gd name="connsiteY22" fmla="*/ 80963 h 150019"/>
                    <a:gd name="connsiteX23" fmla="*/ 723900 w 1088264"/>
                    <a:gd name="connsiteY23" fmla="*/ 88106 h 150019"/>
                    <a:gd name="connsiteX24" fmla="*/ 745332 w 1088264"/>
                    <a:gd name="connsiteY24" fmla="*/ 85725 h 150019"/>
                    <a:gd name="connsiteX25" fmla="*/ 778669 w 1088264"/>
                    <a:gd name="connsiteY25" fmla="*/ 90488 h 150019"/>
                    <a:gd name="connsiteX26" fmla="*/ 912019 w 1088264"/>
                    <a:gd name="connsiteY26" fmla="*/ 97631 h 150019"/>
                    <a:gd name="connsiteX27" fmla="*/ 992982 w 1088264"/>
                    <a:gd name="connsiteY27" fmla="*/ 100012 h 150019"/>
                    <a:gd name="connsiteX28" fmla="*/ 1073944 w 1088264"/>
                    <a:gd name="connsiteY28" fmla="*/ 100012 h 150019"/>
                    <a:gd name="connsiteX29" fmla="*/ 1088231 w 1088264"/>
                    <a:gd name="connsiteY29" fmla="*/ 135731 h 150019"/>
                    <a:gd name="connsiteX30" fmla="*/ 1069182 w 1088264"/>
                    <a:gd name="connsiteY30" fmla="*/ 135731 h 150019"/>
                    <a:gd name="connsiteX31" fmla="*/ 1066800 w 1088264"/>
                    <a:gd name="connsiteY31" fmla="*/ 142875 h 150019"/>
                    <a:gd name="connsiteX32" fmla="*/ 1052513 w 1088264"/>
                    <a:gd name="connsiteY32" fmla="*/ 150019 h 150019"/>
                    <a:gd name="connsiteX33" fmla="*/ 631032 w 1088264"/>
                    <a:gd name="connsiteY33" fmla="*/ 147637 h 150019"/>
                    <a:gd name="connsiteX34" fmla="*/ 621507 w 1088264"/>
                    <a:gd name="connsiteY34" fmla="*/ 145256 h 150019"/>
                    <a:gd name="connsiteX35" fmla="*/ 592932 w 1088264"/>
                    <a:gd name="connsiteY35" fmla="*/ 142875 h 150019"/>
                    <a:gd name="connsiteX36" fmla="*/ 566738 w 1088264"/>
                    <a:gd name="connsiteY36" fmla="*/ 138112 h 150019"/>
                    <a:gd name="connsiteX37" fmla="*/ 550069 w 1088264"/>
                    <a:gd name="connsiteY37" fmla="*/ 135731 h 150019"/>
                    <a:gd name="connsiteX38" fmla="*/ 535782 w 1088264"/>
                    <a:gd name="connsiteY38" fmla="*/ 133350 h 150019"/>
                    <a:gd name="connsiteX39" fmla="*/ 526257 w 1088264"/>
                    <a:gd name="connsiteY39" fmla="*/ 128587 h 150019"/>
                    <a:gd name="connsiteX40" fmla="*/ 485775 w 1088264"/>
                    <a:gd name="connsiteY40" fmla="*/ 123825 h 150019"/>
                    <a:gd name="connsiteX41" fmla="*/ 271463 w 1088264"/>
                    <a:gd name="connsiteY41" fmla="*/ 116681 h 150019"/>
                    <a:gd name="connsiteX42" fmla="*/ 254794 w 1088264"/>
                    <a:gd name="connsiteY42" fmla="*/ 114300 h 150019"/>
                    <a:gd name="connsiteX43" fmla="*/ 242888 w 1088264"/>
                    <a:gd name="connsiteY43" fmla="*/ 109537 h 150019"/>
                    <a:gd name="connsiteX44" fmla="*/ 166688 w 1088264"/>
                    <a:gd name="connsiteY44" fmla="*/ 111919 h 150019"/>
                    <a:gd name="connsiteX45" fmla="*/ 152400 w 1088264"/>
                    <a:gd name="connsiteY45" fmla="*/ 116681 h 150019"/>
                    <a:gd name="connsiteX46" fmla="*/ 135732 w 1088264"/>
                    <a:gd name="connsiteY46" fmla="*/ 119062 h 150019"/>
                    <a:gd name="connsiteX47" fmla="*/ 11907 w 1088264"/>
                    <a:gd name="connsiteY47" fmla="*/ 116681 h 150019"/>
                    <a:gd name="connsiteX48" fmla="*/ 4763 w 1088264"/>
                    <a:gd name="connsiteY48" fmla="*/ 109537 h 150019"/>
                    <a:gd name="connsiteX49" fmla="*/ 2382 w 1088264"/>
                    <a:gd name="connsiteY49" fmla="*/ 92869 h 150019"/>
                    <a:gd name="connsiteX50" fmla="*/ 0 w 1088264"/>
                    <a:gd name="connsiteY50" fmla="*/ 85725 h 150019"/>
                    <a:gd name="connsiteX51" fmla="*/ 2382 w 1088264"/>
                    <a:gd name="connsiteY51" fmla="*/ 42862 h 150019"/>
                    <a:gd name="connsiteX52" fmla="*/ 4763 w 1088264"/>
                    <a:gd name="connsiteY52" fmla="*/ 33337 h 150019"/>
                    <a:gd name="connsiteX53" fmla="*/ 16669 w 1088264"/>
                    <a:gd name="connsiteY53" fmla="*/ 19050 h 150019"/>
                    <a:gd name="connsiteX54" fmla="*/ 30957 w 1088264"/>
                    <a:gd name="connsiteY54" fmla="*/ 14287 h 150019"/>
                    <a:gd name="connsiteX55" fmla="*/ 45244 w 1088264"/>
                    <a:gd name="connsiteY55" fmla="*/ 9525 h 150019"/>
                    <a:gd name="connsiteX56" fmla="*/ 71438 w 1088264"/>
                    <a:gd name="connsiteY56" fmla="*/ 2381 h 150019"/>
                    <a:gd name="connsiteX57" fmla="*/ 92869 w 1088264"/>
                    <a:gd name="connsiteY57" fmla="*/ 2381 h 150019"/>
                    <a:gd name="connsiteX0" fmla="*/ 92869 w 1088264"/>
                    <a:gd name="connsiteY0" fmla="*/ 2381 h 150019"/>
                    <a:gd name="connsiteX1" fmla="*/ 109538 w 1088264"/>
                    <a:gd name="connsiteY1" fmla="*/ 4762 h 150019"/>
                    <a:gd name="connsiteX2" fmla="*/ 123825 w 1088264"/>
                    <a:gd name="connsiteY2" fmla="*/ 0 h 150019"/>
                    <a:gd name="connsiteX3" fmla="*/ 147638 w 1088264"/>
                    <a:gd name="connsiteY3" fmla="*/ 4762 h 150019"/>
                    <a:gd name="connsiteX4" fmla="*/ 183357 w 1088264"/>
                    <a:gd name="connsiteY4" fmla="*/ 14287 h 150019"/>
                    <a:gd name="connsiteX5" fmla="*/ 209550 w 1088264"/>
                    <a:gd name="connsiteY5" fmla="*/ 21431 h 150019"/>
                    <a:gd name="connsiteX6" fmla="*/ 216694 w 1088264"/>
                    <a:gd name="connsiteY6" fmla="*/ 23812 h 150019"/>
                    <a:gd name="connsiteX7" fmla="*/ 240507 w 1088264"/>
                    <a:gd name="connsiteY7" fmla="*/ 26194 h 150019"/>
                    <a:gd name="connsiteX8" fmla="*/ 259557 w 1088264"/>
                    <a:gd name="connsiteY8" fmla="*/ 30956 h 150019"/>
                    <a:gd name="connsiteX9" fmla="*/ 273843 w 1088264"/>
                    <a:gd name="connsiteY9" fmla="*/ 23812 h 150019"/>
                    <a:gd name="connsiteX10" fmla="*/ 323850 w 1088264"/>
                    <a:gd name="connsiteY10" fmla="*/ 35719 h 150019"/>
                    <a:gd name="connsiteX11" fmla="*/ 357188 w 1088264"/>
                    <a:gd name="connsiteY11" fmla="*/ 40481 h 150019"/>
                    <a:gd name="connsiteX12" fmla="*/ 388144 w 1088264"/>
                    <a:gd name="connsiteY12" fmla="*/ 50006 h 150019"/>
                    <a:gd name="connsiteX13" fmla="*/ 404812 w 1088264"/>
                    <a:gd name="connsiteY13" fmla="*/ 47625 h 150019"/>
                    <a:gd name="connsiteX14" fmla="*/ 423863 w 1088264"/>
                    <a:gd name="connsiteY14" fmla="*/ 52387 h 150019"/>
                    <a:gd name="connsiteX15" fmla="*/ 438150 w 1088264"/>
                    <a:gd name="connsiteY15" fmla="*/ 52387 h 150019"/>
                    <a:gd name="connsiteX16" fmla="*/ 476251 w 1088264"/>
                    <a:gd name="connsiteY16" fmla="*/ 59531 h 150019"/>
                    <a:gd name="connsiteX17" fmla="*/ 564357 w 1088264"/>
                    <a:gd name="connsiteY17" fmla="*/ 71437 h 150019"/>
                    <a:gd name="connsiteX18" fmla="*/ 592932 w 1088264"/>
                    <a:gd name="connsiteY18" fmla="*/ 78581 h 150019"/>
                    <a:gd name="connsiteX19" fmla="*/ 626269 w 1088264"/>
                    <a:gd name="connsiteY19" fmla="*/ 80962 h 150019"/>
                    <a:gd name="connsiteX20" fmla="*/ 640557 w 1088264"/>
                    <a:gd name="connsiteY20" fmla="*/ 85725 h 150019"/>
                    <a:gd name="connsiteX21" fmla="*/ 657226 w 1088264"/>
                    <a:gd name="connsiteY21" fmla="*/ 83343 h 150019"/>
                    <a:gd name="connsiteX22" fmla="*/ 690563 w 1088264"/>
                    <a:gd name="connsiteY22" fmla="*/ 80963 h 150019"/>
                    <a:gd name="connsiteX23" fmla="*/ 723900 w 1088264"/>
                    <a:gd name="connsiteY23" fmla="*/ 88106 h 150019"/>
                    <a:gd name="connsiteX24" fmla="*/ 745332 w 1088264"/>
                    <a:gd name="connsiteY24" fmla="*/ 85725 h 150019"/>
                    <a:gd name="connsiteX25" fmla="*/ 778669 w 1088264"/>
                    <a:gd name="connsiteY25" fmla="*/ 90488 h 150019"/>
                    <a:gd name="connsiteX26" fmla="*/ 912019 w 1088264"/>
                    <a:gd name="connsiteY26" fmla="*/ 97631 h 150019"/>
                    <a:gd name="connsiteX27" fmla="*/ 992982 w 1088264"/>
                    <a:gd name="connsiteY27" fmla="*/ 100012 h 150019"/>
                    <a:gd name="connsiteX28" fmla="*/ 1073944 w 1088264"/>
                    <a:gd name="connsiteY28" fmla="*/ 100012 h 150019"/>
                    <a:gd name="connsiteX29" fmla="*/ 1088231 w 1088264"/>
                    <a:gd name="connsiteY29" fmla="*/ 135731 h 150019"/>
                    <a:gd name="connsiteX30" fmla="*/ 1069182 w 1088264"/>
                    <a:gd name="connsiteY30" fmla="*/ 135731 h 150019"/>
                    <a:gd name="connsiteX31" fmla="*/ 1066800 w 1088264"/>
                    <a:gd name="connsiteY31" fmla="*/ 142875 h 150019"/>
                    <a:gd name="connsiteX32" fmla="*/ 1052513 w 1088264"/>
                    <a:gd name="connsiteY32" fmla="*/ 150019 h 150019"/>
                    <a:gd name="connsiteX33" fmla="*/ 631032 w 1088264"/>
                    <a:gd name="connsiteY33" fmla="*/ 147637 h 150019"/>
                    <a:gd name="connsiteX34" fmla="*/ 621507 w 1088264"/>
                    <a:gd name="connsiteY34" fmla="*/ 145256 h 150019"/>
                    <a:gd name="connsiteX35" fmla="*/ 592932 w 1088264"/>
                    <a:gd name="connsiteY35" fmla="*/ 142875 h 150019"/>
                    <a:gd name="connsiteX36" fmla="*/ 566738 w 1088264"/>
                    <a:gd name="connsiteY36" fmla="*/ 138112 h 150019"/>
                    <a:gd name="connsiteX37" fmla="*/ 550069 w 1088264"/>
                    <a:gd name="connsiteY37" fmla="*/ 135731 h 150019"/>
                    <a:gd name="connsiteX38" fmla="*/ 535782 w 1088264"/>
                    <a:gd name="connsiteY38" fmla="*/ 133350 h 150019"/>
                    <a:gd name="connsiteX39" fmla="*/ 526257 w 1088264"/>
                    <a:gd name="connsiteY39" fmla="*/ 128587 h 150019"/>
                    <a:gd name="connsiteX40" fmla="*/ 485775 w 1088264"/>
                    <a:gd name="connsiteY40" fmla="*/ 123825 h 150019"/>
                    <a:gd name="connsiteX41" fmla="*/ 271463 w 1088264"/>
                    <a:gd name="connsiteY41" fmla="*/ 116681 h 150019"/>
                    <a:gd name="connsiteX42" fmla="*/ 254794 w 1088264"/>
                    <a:gd name="connsiteY42" fmla="*/ 114300 h 150019"/>
                    <a:gd name="connsiteX43" fmla="*/ 242888 w 1088264"/>
                    <a:gd name="connsiteY43" fmla="*/ 109537 h 150019"/>
                    <a:gd name="connsiteX44" fmla="*/ 166688 w 1088264"/>
                    <a:gd name="connsiteY44" fmla="*/ 111919 h 150019"/>
                    <a:gd name="connsiteX45" fmla="*/ 152400 w 1088264"/>
                    <a:gd name="connsiteY45" fmla="*/ 116681 h 150019"/>
                    <a:gd name="connsiteX46" fmla="*/ 135732 w 1088264"/>
                    <a:gd name="connsiteY46" fmla="*/ 119062 h 150019"/>
                    <a:gd name="connsiteX47" fmla="*/ 11907 w 1088264"/>
                    <a:gd name="connsiteY47" fmla="*/ 116681 h 150019"/>
                    <a:gd name="connsiteX48" fmla="*/ 4763 w 1088264"/>
                    <a:gd name="connsiteY48" fmla="*/ 109537 h 150019"/>
                    <a:gd name="connsiteX49" fmla="*/ 2382 w 1088264"/>
                    <a:gd name="connsiteY49" fmla="*/ 92869 h 150019"/>
                    <a:gd name="connsiteX50" fmla="*/ 0 w 1088264"/>
                    <a:gd name="connsiteY50" fmla="*/ 85725 h 150019"/>
                    <a:gd name="connsiteX51" fmla="*/ 2382 w 1088264"/>
                    <a:gd name="connsiteY51" fmla="*/ 42862 h 150019"/>
                    <a:gd name="connsiteX52" fmla="*/ 4763 w 1088264"/>
                    <a:gd name="connsiteY52" fmla="*/ 33337 h 150019"/>
                    <a:gd name="connsiteX53" fmla="*/ 16669 w 1088264"/>
                    <a:gd name="connsiteY53" fmla="*/ 19050 h 150019"/>
                    <a:gd name="connsiteX54" fmla="*/ 30957 w 1088264"/>
                    <a:gd name="connsiteY54" fmla="*/ 14287 h 150019"/>
                    <a:gd name="connsiteX55" fmla="*/ 45244 w 1088264"/>
                    <a:gd name="connsiteY55" fmla="*/ 9525 h 150019"/>
                    <a:gd name="connsiteX56" fmla="*/ 71438 w 1088264"/>
                    <a:gd name="connsiteY56" fmla="*/ 2381 h 150019"/>
                    <a:gd name="connsiteX57" fmla="*/ 92869 w 1088264"/>
                    <a:gd name="connsiteY57" fmla="*/ 2381 h 150019"/>
                    <a:gd name="connsiteX0" fmla="*/ 92869 w 1088264"/>
                    <a:gd name="connsiteY0" fmla="*/ 2381 h 150019"/>
                    <a:gd name="connsiteX1" fmla="*/ 109538 w 1088264"/>
                    <a:gd name="connsiteY1" fmla="*/ 4762 h 150019"/>
                    <a:gd name="connsiteX2" fmla="*/ 123825 w 1088264"/>
                    <a:gd name="connsiteY2" fmla="*/ 0 h 150019"/>
                    <a:gd name="connsiteX3" fmla="*/ 147638 w 1088264"/>
                    <a:gd name="connsiteY3" fmla="*/ 4762 h 150019"/>
                    <a:gd name="connsiteX4" fmla="*/ 183357 w 1088264"/>
                    <a:gd name="connsiteY4" fmla="*/ 14287 h 150019"/>
                    <a:gd name="connsiteX5" fmla="*/ 209550 w 1088264"/>
                    <a:gd name="connsiteY5" fmla="*/ 21431 h 150019"/>
                    <a:gd name="connsiteX6" fmla="*/ 216694 w 1088264"/>
                    <a:gd name="connsiteY6" fmla="*/ 23812 h 150019"/>
                    <a:gd name="connsiteX7" fmla="*/ 240507 w 1088264"/>
                    <a:gd name="connsiteY7" fmla="*/ 26194 h 150019"/>
                    <a:gd name="connsiteX8" fmla="*/ 259557 w 1088264"/>
                    <a:gd name="connsiteY8" fmla="*/ 30956 h 150019"/>
                    <a:gd name="connsiteX9" fmla="*/ 283368 w 1088264"/>
                    <a:gd name="connsiteY9" fmla="*/ 28574 h 150019"/>
                    <a:gd name="connsiteX10" fmla="*/ 323850 w 1088264"/>
                    <a:gd name="connsiteY10" fmla="*/ 35719 h 150019"/>
                    <a:gd name="connsiteX11" fmla="*/ 357188 w 1088264"/>
                    <a:gd name="connsiteY11" fmla="*/ 40481 h 150019"/>
                    <a:gd name="connsiteX12" fmla="*/ 388144 w 1088264"/>
                    <a:gd name="connsiteY12" fmla="*/ 50006 h 150019"/>
                    <a:gd name="connsiteX13" fmla="*/ 404812 w 1088264"/>
                    <a:gd name="connsiteY13" fmla="*/ 47625 h 150019"/>
                    <a:gd name="connsiteX14" fmla="*/ 423863 w 1088264"/>
                    <a:gd name="connsiteY14" fmla="*/ 52387 h 150019"/>
                    <a:gd name="connsiteX15" fmla="*/ 438150 w 1088264"/>
                    <a:gd name="connsiteY15" fmla="*/ 52387 h 150019"/>
                    <a:gd name="connsiteX16" fmla="*/ 476251 w 1088264"/>
                    <a:gd name="connsiteY16" fmla="*/ 59531 h 150019"/>
                    <a:gd name="connsiteX17" fmla="*/ 564357 w 1088264"/>
                    <a:gd name="connsiteY17" fmla="*/ 71437 h 150019"/>
                    <a:gd name="connsiteX18" fmla="*/ 592932 w 1088264"/>
                    <a:gd name="connsiteY18" fmla="*/ 78581 h 150019"/>
                    <a:gd name="connsiteX19" fmla="*/ 626269 w 1088264"/>
                    <a:gd name="connsiteY19" fmla="*/ 80962 h 150019"/>
                    <a:gd name="connsiteX20" fmla="*/ 640557 w 1088264"/>
                    <a:gd name="connsiteY20" fmla="*/ 85725 h 150019"/>
                    <a:gd name="connsiteX21" fmla="*/ 657226 w 1088264"/>
                    <a:gd name="connsiteY21" fmla="*/ 83343 h 150019"/>
                    <a:gd name="connsiteX22" fmla="*/ 690563 w 1088264"/>
                    <a:gd name="connsiteY22" fmla="*/ 80963 h 150019"/>
                    <a:gd name="connsiteX23" fmla="*/ 723900 w 1088264"/>
                    <a:gd name="connsiteY23" fmla="*/ 88106 h 150019"/>
                    <a:gd name="connsiteX24" fmla="*/ 745332 w 1088264"/>
                    <a:gd name="connsiteY24" fmla="*/ 85725 h 150019"/>
                    <a:gd name="connsiteX25" fmla="*/ 778669 w 1088264"/>
                    <a:gd name="connsiteY25" fmla="*/ 90488 h 150019"/>
                    <a:gd name="connsiteX26" fmla="*/ 912019 w 1088264"/>
                    <a:gd name="connsiteY26" fmla="*/ 97631 h 150019"/>
                    <a:gd name="connsiteX27" fmla="*/ 992982 w 1088264"/>
                    <a:gd name="connsiteY27" fmla="*/ 100012 h 150019"/>
                    <a:gd name="connsiteX28" fmla="*/ 1073944 w 1088264"/>
                    <a:gd name="connsiteY28" fmla="*/ 100012 h 150019"/>
                    <a:gd name="connsiteX29" fmla="*/ 1088231 w 1088264"/>
                    <a:gd name="connsiteY29" fmla="*/ 135731 h 150019"/>
                    <a:gd name="connsiteX30" fmla="*/ 1069182 w 1088264"/>
                    <a:gd name="connsiteY30" fmla="*/ 135731 h 150019"/>
                    <a:gd name="connsiteX31" fmla="*/ 1066800 w 1088264"/>
                    <a:gd name="connsiteY31" fmla="*/ 142875 h 150019"/>
                    <a:gd name="connsiteX32" fmla="*/ 1052513 w 1088264"/>
                    <a:gd name="connsiteY32" fmla="*/ 150019 h 150019"/>
                    <a:gd name="connsiteX33" fmla="*/ 631032 w 1088264"/>
                    <a:gd name="connsiteY33" fmla="*/ 147637 h 150019"/>
                    <a:gd name="connsiteX34" fmla="*/ 621507 w 1088264"/>
                    <a:gd name="connsiteY34" fmla="*/ 145256 h 150019"/>
                    <a:gd name="connsiteX35" fmla="*/ 592932 w 1088264"/>
                    <a:gd name="connsiteY35" fmla="*/ 142875 h 150019"/>
                    <a:gd name="connsiteX36" fmla="*/ 566738 w 1088264"/>
                    <a:gd name="connsiteY36" fmla="*/ 138112 h 150019"/>
                    <a:gd name="connsiteX37" fmla="*/ 550069 w 1088264"/>
                    <a:gd name="connsiteY37" fmla="*/ 135731 h 150019"/>
                    <a:gd name="connsiteX38" fmla="*/ 535782 w 1088264"/>
                    <a:gd name="connsiteY38" fmla="*/ 133350 h 150019"/>
                    <a:gd name="connsiteX39" fmla="*/ 526257 w 1088264"/>
                    <a:gd name="connsiteY39" fmla="*/ 128587 h 150019"/>
                    <a:gd name="connsiteX40" fmla="*/ 485775 w 1088264"/>
                    <a:gd name="connsiteY40" fmla="*/ 123825 h 150019"/>
                    <a:gd name="connsiteX41" fmla="*/ 271463 w 1088264"/>
                    <a:gd name="connsiteY41" fmla="*/ 116681 h 150019"/>
                    <a:gd name="connsiteX42" fmla="*/ 254794 w 1088264"/>
                    <a:gd name="connsiteY42" fmla="*/ 114300 h 150019"/>
                    <a:gd name="connsiteX43" fmla="*/ 242888 w 1088264"/>
                    <a:gd name="connsiteY43" fmla="*/ 109537 h 150019"/>
                    <a:gd name="connsiteX44" fmla="*/ 166688 w 1088264"/>
                    <a:gd name="connsiteY44" fmla="*/ 111919 h 150019"/>
                    <a:gd name="connsiteX45" fmla="*/ 152400 w 1088264"/>
                    <a:gd name="connsiteY45" fmla="*/ 116681 h 150019"/>
                    <a:gd name="connsiteX46" fmla="*/ 135732 w 1088264"/>
                    <a:gd name="connsiteY46" fmla="*/ 119062 h 150019"/>
                    <a:gd name="connsiteX47" fmla="*/ 11907 w 1088264"/>
                    <a:gd name="connsiteY47" fmla="*/ 116681 h 150019"/>
                    <a:gd name="connsiteX48" fmla="*/ 4763 w 1088264"/>
                    <a:gd name="connsiteY48" fmla="*/ 109537 h 150019"/>
                    <a:gd name="connsiteX49" fmla="*/ 2382 w 1088264"/>
                    <a:gd name="connsiteY49" fmla="*/ 92869 h 150019"/>
                    <a:gd name="connsiteX50" fmla="*/ 0 w 1088264"/>
                    <a:gd name="connsiteY50" fmla="*/ 85725 h 150019"/>
                    <a:gd name="connsiteX51" fmla="*/ 2382 w 1088264"/>
                    <a:gd name="connsiteY51" fmla="*/ 42862 h 150019"/>
                    <a:gd name="connsiteX52" fmla="*/ 4763 w 1088264"/>
                    <a:gd name="connsiteY52" fmla="*/ 33337 h 150019"/>
                    <a:gd name="connsiteX53" fmla="*/ 16669 w 1088264"/>
                    <a:gd name="connsiteY53" fmla="*/ 19050 h 150019"/>
                    <a:gd name="connsiteX54" fmla="*/ 30957 w 1088264"/>
                    <a:gd name="connsiteY54" fmla="*/ 14287 h 150019"/>
                    <a:gd name="connsiteX55" fmla="*/ 45244 w 1088264"/>
                    <a:gd name="connsiteY55" fmla="*/ 9525 h 150019"/>
                    <a:gd name="connsiteX56" fmla="*/ 71438 w 1088264"/>
                    <a:gd name="connsiteY56" fmla="*/ 2381 h 150019"/>
                    <a:gd name="connsiteX57" fmla="*/ 92869 w 1088264"/>
                    <a:gd name="connsiteY57" fmla="*/ 2381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88264" h="150019">
                      <a:moveTo>
                        <a:pt x="92869" y="2381"/>
                      </a:moveTo>
                      <a:cubicBezTo>
                        <a:pt x="99219" y="2778"/>
                        <a:pt x="104379" y="5159"/>
                        <a:pt x="109538" y="4762"/>
                      </a:cubicBezTo>
                      <a:cubicBezTo>
                        <a:pt x="114697" y="4365"/>
                        <a:pt x="117475" y="0"/>
                        <a:pt x="123825" y="0"/>
                      </a:cubicBezTo>
                      <a:cubicBezTo>
                        <a:pt x="130175" y="0"/>
                        <a:pt x="137716" y="2381"/>
                        <a:pt x="147638" y="4762"/>
                      </a:cubicBezTo>
                      <a:cubicBezTo>
                        <a:pt x="157560" y="7143"/>
                        <a:pt x="171451" y="11112"/>
                        <a:pt x="183357" y="14287"/>
                      </a:cubicBezTo>
                      <a:cubicBezTo>
                        <a:pt x="213994" y="24501"/>
                        <a:pt x="182635" y="14703"/>
                        <a:pt x="209550" y="21431"/>
                      </a:cubicBezTo>
                      <a:cubicBezTo>
                        <a:pt x="211985" y="22040"/>
                        <a:pt x="214213" y="23430"/>
                        <a:pt x="216694" y="23812"/>
                      </a:cubicBezTo>
                      <a:cubicBezTo>
                        <a:pt x="224579" y="25025"/>
                        <a:pt x="232569" y="25400"/>
                        <a:pt x="240507" y="26194"/>
                      </a:cubicBezTo>
                      <a:cubicBezTo>
                        <a:pt x="246857" y="27781"/>
                        <a:pt x="252414" y="30559"/>
                        <a:pt x="259557" y="30956"/>
                      </a:cubicBezTo>
                      <a:cubicBezTo>
                        <a:pt x="266700" y="31353"/>
                        <a:pt x="272653" y="27780"/>
                        <a:pt x="283368" y="28574"/>
                      </a:cubicBezTo>
                      <a:cubicBezTo>
                        <a:pt x="294083" y="29368"/>
                        <a:pt x="312737" y="34925"/>
                        <a:pt x="323850" y="35719"/>
                      </a:cubicBezTo>
                      <a:cubicBezTo>
                        <a:pt x="339223" y="39562"/>
                        <a:pt x="346472" y="38100"/>
                        <a:pt x="357188" y="40481"/>
                      </a:cubicBezTo>
                      <a:cubicBezTo>
                        <a:pt x="367904" y="42862"/>
                        <a:pt x="377825" y="49212"/>
                        <a:pt x="388144" y="50006"/>
                      </a:cubicBezTo>
                      <a:cubicBezTo>
                        <a:pt x="408584" y="56818"/>
                        <a:pt x="398859" y="47228"/>
                        <a:pt x="404812" y="47625"/>
                      </a:cubicBezTo>
                      <a:cubicBezTo>
                        <a:pt x="410765" y="48022"/>
                        <a:pt x="418307" y="51593"/>
                        <a:pt x="423863" y="52387"/>
                      </a:cubicBezTo>
                      <a:cubicBezTo>
                        <a:pt x="429419" y="53181"/>
                        <a:pt x="429419" y="51196"/>
                        <a:pt x="438150" y="52387"/>
                      </a:cubicBezTo>
                      <a:cubicBezTo>
                        <a:pt x="446881" y="53578"/>
                        <a:pt x="455217" y="56356"/>
                        <a:pt x="476251" y="59531"/>
                      </a:cubicBezTo>
                      <a:cubicBezTo>
                        <a:pt x="497285" y="62706"/>
                        <a:pt x="531019" y="70643"/>
                        <a:pt x="564357" y="71437"/>
                      </a:cubicBezTo>
                      <a:cubicBezTo>
                        <a:pt x="574741" y="74900"/>
                        <a:pt x="579843" y="76874"/>
                        <a:pt x="592932" y="78581"/>
                      </a:cubicBezTo>
                      <a:cubicBezTo>
                        <a:pt x="603979" y="80022"/>
                        <a:pt x="615157" y="80168"/>
                        <a:pt x="626269" y="80962"/>
                      </a:cubicBezTo>
                      <a:cubicBezTo>
                        <a:pt x="631032" y="82550"/>
                        <a:pt x="635398" y="85328"/>
                        <a:pt x="640557" y="85725"/>
                      </a:cubicBezTo>
                      <a:cubicBezTo>
                        <a:pt x="645716" y="86122"/>
                        <a:pt x="648892" y="84137"/>
                        <a:pt x="657226" y="83343"/>
                      </a:cubicBezTo>
                      <a:cubicBezTo>
                        <a:pt x="665560" y="82549"/>
                        <a:pt x="673101" y="80169"/>
                        <a:pt x="690563" y="80963"/>
                      </a:cubicBezTo>
                      <a:cubicBezTo>
                        <a:pt x="695326" y="81757"/>
                        <a:pt x="714772" y="87312"/>
                        <a:pt x="723900" y="88106"/>
                      </a:cubicBezTo>
                      <a:cubicBezTo>
                        <a:pt x="733028" y="88900"/>
                        <a:pt x="736204" y="85328"/>
                        <a:pt x="745332" y="85725"/>
                      </a:cubicBezTo>
                      <a:cubicBezTo>
                        <a:pt x="754460" y="86122"/>
                        <a:pt x="750888" y="88504"/>
                        <a:pt x="778669" y="90488"/>
                      </a:cubicBezTo>
                      <a:cubicBezTo>
                        <a:pt x="806450" y="92472"/>
                        <a:pt x="850900" y="96837"/>
                        <a:pt x="912019" y="97631"/>
                      </a:cubicBezTo>
                      <a:cubicBezTo>
                        <a:pt x="930046" y="101236"/>
                        <a:pt x="965995" y="99615"/>
                        <a:pt x="992982" y="100012"/>
                      </a:cubicBezTo>
                      <a:cubicBezTo>
                        <a:pt x="1019969" y="100409"/>
                        <a:pt x="1046956" y="100806"/>
                        <a:pt x="1073944" y="100012"/>
                      </a:cubicBezTo>
                      <a:cubicBezTo>
                        <a:pt x="1075531" y="102393"/>
                        <a:pt x="1089025" y="129778"/>
                        <a:pt x="1088231" y="135731"/>
                      </a:cubicBezTo>
                      <a:cubicBezTo>
                        <a:pt x="1087437" y="141684"/>
                        <a:pt x="1072754" y="134540"/>
                        <a:pt x="1069182" y="135731"/>
                      </a:cubicBezTo>
                      <a:cubicBezTo>
                        <a:pt x="1065610" y="136922"/>
                        <a:pt x="1068368" y="140915"/>
                        <a:pt x="1066800" y="142875"/>
                      </a:cubicBezTo>
                      <a:cubicBezTo>
                        <a:pt x="1063444" y="147070"/>
                        <a:pt x="1057218" y="148450"/>
                        <a:pt x="1052513" y="150019"/>
                      </a:cubicBezTo>
                      <a:lnTo>
                        <a:pt x="631032" y="147637"/>
                      </a:lnTo>
                      <a:cubicBezTo>
                        <a:pt x="627760" y="147601"/>
                        <a:pt x="624754" y="145662"/>
                        <a:pt x="621507" y="145256"/>
                      </a:cubicBezTo>
                      <a:cubicBezTo>
                        <a:pt x="612023" y="144071"/>
                        <a:pt x="602457" y="143669"/>
                        <a:pt x="592932" y="142875"/>
                      </a:cubicBezTo>
                      <a:lnTo>
                        <a:pt x="566738" y="138112"/>
                      </a:lnTo>
                      <a:cubicBezTo>
                        <a:pt x="561202" y="137189"/>
                        <a:pt x="555616" y="136584"/>
                        <a:pt x="550069" y="135731"/>
                      </a:cubicBezTo>
                      <a:cubicBezTo>
                        <a:pt x="545297" y="134997"/>
                        <a:pt x="540544" y="134144"/>
                        <a:pt x="535782" y="133350"/>
                      </a:cubicBezTo>
                      <a:cubicBezTo>
                        <a:pt x="532607" y="131762"/>
                        <a:pt x="529701" y="129448"/>
                        <a:pt x="526257" y="128587"/>
                      </a:cubicBezTo>
                      <a:cubicBezTo>
                        <a:pt x="523448" y="127885"/>
                        <a:pt x="487314" y="124026"/>
                        <a:pt x="485775" y="123825"/>
                      </a:cubicBezTo>
                      <a:cubicBezTo>
                        <a:pt x="382847" y="110399"/>
                        <a:pt x="516694" y="119907"/>
                        <a:pt x="271463" y="116681"/>
                      </a:cubicBezTo>
                      <a:cubicBezTo>
                        <a:pt x="265907" y="115887"/>
                        <a:pt x="260239" y="115661"/>
                        <a:pt x="254794" y="114300"/>
                      </a:cubicBezTo>
                      <a:cubicBezTo>
                        <a:pt x="250647" y="113263"/>
                        <a:pt x="247161" y="109652"/>
                        <a:pt x="242888" y="109537"/>
                      </a:cubicBezTo>
                      <a:lnTo>
                        <a:pt x="166688" y="111919"/>
                      </a:lnTo>
                      <a:cubicBezTo>
                        <a:pt x="161925" y="113506"/>
                        <a:pt x="157292" y="115552"/>
                        <a:pt x="152400" y="116681"/>
                      </a:cubicBezTo>
                      <a:cubicBezTo>
                        <a:pt x="146931" y="117943"/>
                        <a:pt x="141344" y="119062"/>
                        <a:pt x="135732" y="119062"/>
                      </a:cubicBezTo>
                      <a:cubicBezTo>
                        <a:pt x="94449" y="119062"/>
                        <a:pt x="53182" y="117475"/>
                        <a:pt x="11907" y="116681"/>
                      </a:cubicBezTo>
                      <a:cubicBezTo>
                        <a:pt x="9526" y="114300"/>
                        <a:pt x="6014" y="112664"/>
                        <a:pt x="4763" y="109537"/>
                      </a:cubicBezTo>
                      <a:cubicBezTo>
                        <a:pt x="2679" y="104326"/>
                        <a:pt x="3483" y="98372"/>
                        <a:pt x="2382" y="92869"/>
                      </a:cubicBezTo>
                      <a:cubicBezTo>
                        <a:pt x="1890" y="90408"/>
                        <a:pt x="794" y="88106"/>
                        <a:pt x="0" y="85725"/>
                      </a:cubicBezTo>
                      <a:cubicBezTo>
                        <a:pt x="794" y="71437"/>
                        <a:pt x="1086" y="57113"/>
                        <a:pt x="2382" y="42862"/>
                      </a:cubicBezTo>
                      <a:cubicBezTo>
                        <a:pt x="2678" y="39603"/>
                        <a:pt x="3474" y="36345"/>
                        <a:pt x="4763" y="33337"/>
                      </a:cubicBezTo>
                      <a:cubicBezTo>
                        <a:pt x="6338" y="29663"/>
                        <a:pt x="13451" y="20838"/>
                        <a:pt x="16669" y="19050"/>
                      </a:cubicBezTo>
                      <a:cubicBezTo>
                        <a:pt x="21058" y="16612"/>
                        <a:pt x="26194" y="15875"/>
                        <a:pt x="30957" y="14287"/>
                      </a:cubicBezTo>
                      <a:lnTo>
                        <a:pt x="45244" y="9525"/>
                      </a:lnTo>
                      <a:cubicBezTo>
                        <a:pt x="52519" y="7100"/>
                        <a:pt x="63358" y="2830"/>
                        <a:pt x="71438" y="2381"/>
                      </a:cubicBezTo>
                      <a:cubicBezTo>
                        <a:pt x="81741" y="1809"/>
                        <a:pt x="86519" y="1984"/>
                        <a:pt x="92869" y="238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5" name="124 Forma libre"/>
                <p:cNvSpPr/>
                <p:nvPr/>
              </p:nvSpPr>
              <p:spPr>
                <a:xfrm>
                  <a:off x="8648490" y="2225604"/>
                  <a:ext cx="464200" cy="20994"/>
                </a:xfrm>
                <a:custGeom>
                  <a:avLst/>
                  <a:gdLst>
                    <a:gd name="connsiteX0" fmla="*/ 0 w 973931"/>
                    <a:gd name="connsiteY0" fmla="*/ 0 h 42863"/>
                    <a:gd name="connsiteX1" fmla="*/ 354806 w 973931"/>
                    <a:gd name="connsiteY1" fmla="*/ 40481 h 42863"/>
                    <a:gd name="connsiteX2" fmla="*/ 973931 w 973931"/>
                    <a:gd name="connsiteY2" fmla="*/ 42863 h 42863"/>
                    <a:gd name="connsiteX0" fmla="*/ 0 w 973931"/>
                    <a:gd name="connsiteY0" fmla="*/ 0 h 44417"/>
                    <a:gd name="connsiteX1" fmla="*/ 354806 w 973931"/>
                    <a:gd name="connsiteY1" fmla="*/ 40481 h 44417"/>
                    <a:gd name="connsiteX2" fmla="*/ 973931 w 973931"/>
                    <a:gd name="connsiteY2" fmla="*/ 42863 h 44417"/>
                    <a:gd name="connsiteX0" fmla="*/ 0 w 973931"/>
                    <a:gd name="connsiteY0" fmla="*/ 0 h 46469"/>
                    <a:gd name="connsiteX1" fmla="*/ 354806 w 973931"/>
                    <a:gd name="connsiteY1" fmla="*/ 40481 h 46469"/>
                    <a:gd name="connsiteX2" fmla="*/ 973931 w 973931"/>
                    <a:gd name="connsiteY2" fmla="*/ 42863 h 46469"/>
                    <a:gd name="connsiteX0" fmla="*/ 0 w 973931"/>
                    <a:gd name="connsiteY0" fmla="*/ 0 h 43057"/>
                    <a:gd name="connsiteX1" fmla="*/ 354806 w 973931"/>
                    <a:gd name="connsiteY1" fmla="*/ 33337 h 43057"/>
                    <a:gd name="connsiteX2" fmla="*/ 973931 w 973931"/>
                    <a:gd name="connsiteY2" fmla="*/ 42863 h 43057"/>
                    <a:gd name="connsiteX0" fmla="*/ 0 w 973931"/>
                    <a:gd name="connsiteY0" fmla="*/ 0 h 42863"/>
                    <a:gd name="connsiteX1" fmla="*/ 354806 w 973931"/>
                    <a:gd name="connsiteY1" fmla="*/ 33337 h 42863"/>
                    <a:gd name="connsiteX2" fmla="*/ 973931 w 973931"/>
                    <a:gd name="connsiteY2" fmla="*/ 42863 h 42863"/>
                    <a:gd name="connsiteX0" fmla="*/ 0 w 934603"/>
                    <a:gd name="connsiteY0" fmla="*/ 0 h 58373"/>
                    <a:gd name="connsiteX1" fmla="*/ 354806 w 934603"/>
                    <a:gd name="connsiteY1" fmla="*/ 33337 h 58373"/>
                    <a:gd name="connsiteX2" fmla="*/ 934603 w 934603"/>
                    <a:gd name="connsiteY2" fmla="*/ 58373 h 58373"/>
                    <a:gd name="connsiteX0" fmla="*/ 0 w 934603"/>
                    <a:gd name="connsiteY0" fmla="*/ 0 h 59462"/>
                    <a:gd name="connsiteX1" fmla="*/ 354806 w 934603"/>
                    <a:gd name="connsiteY1" fmla="*/ 33337 h 59462"/>
                    <a:gd name="connsiteX2" fmla="*/ 934603 w 934603"/>
                    <a:gd name="connsiteY2" fmla="*/ 58373 h 59462"/>
                    <a:gd name="connsiteX0" fmla="*/ 0 w 934603"/>
                    <a:gd name="connsiteY0" fmla="*/ 0 h 59999"/>
                    <a:gd name="connsiteX1" fmla="*/ 354806 w 934603"/>
                    <a:gd name="connsiteY1" fmla="*/ 42200 h 59999"/>
                    <a:gd name="connsiteX2" fmla="*/ 934603 w 934603"/>
                    <a:gd name="connsiteY2" fmla="*/ 58373 h 59999"/>
                    <a:gd name="connsiteX0" fmla="*/ 0 w 957737"/>
                    <a:gd name="connsiteY0" fmla="*/ 0 h 62243"/>
                    <a:gd name="connsiteX1" fmla="*/ 377940 w 957737"/>
                    <a:gd name="connsiteY1" fmla="*/ 44415 h 62243"/>
                    <a:gd name="connsiteX2" fmla="*/ 957737 w 957737"/>
                    <a:gd name="connsiteY2" fmla="*/ 60588 h 62243"/>
                    <a:gd name="connsiteX0" fmla="*/ 0 w 904529"/>
                    <a:gd name="connsiteY0" fmla="*/ 0 h 53263"/>
                    <a:gd name="connsiteX1" fmla="*/ 324732 w 904529"/>
                    <a:gd name="connsiteY1" fmla="*/ 35552 h 53263"/>
                    <a:gd name="connsiteX2" fmla="*/ 904529 w 904529"/>
                    <a:gd name="connsiteY2" fmla="*/ 51725 h 53263"/>
                    <a:gd name="connsiteX0" fmla="*/ 0 w 904529"/>
                    <a:gd name="connsiteY0" fmla="*/ 0 h 53263"/>
                    <a:gd name="connsiteX1" fmla="*/ 324732 w 904529"/>
                    <a:gd name="connsiteY1" fmla="*/ 35552 h 53263"/>
                    <a:gd name="connsiteX2" fmla="*/ 904529 w 904529"/>
                    <a:gd name="connsiteY2" fmla="*/ 51725 h 53263"/>
                    <a:gd name="connsiteX0" fmla="*/ 0 w 791174"/>
                    <a:gd name="connsiteY0" fmla="*/ 0 h 47240"/>
                    <a:gd name="connsiteX1" fmla="*/ 324732 w 791174"/>
                    <a:gd name="connsiteY1" fmla="*/ 35552 h 47240"/>
                    <a:gd name="connsiteX2" fmla="*/ 791174 w 791174"/>
                    <a:gd name="connsiteY2" fmla="*/ 45077 h 47240"/>
                    <a:gd name="connsiteX0" fmla="*/ 0 w 791174"/>
                    <a:gd name="connsiteY0" fmla="*/ 0 h 45077"/>
                    <a:gd name="connsiteX1" fmla="*/ 324732 w 791174"/>
                    <a:gd name="connsiteY1" fmla="*/ 35552 h 45077"/>
                    <a:gd name="connsiteX2" fmla="*/ 791174 w 791174"/>
                    <a:gd name="connsiteY2" fmla="*/ 45077 h 45077"/>
                    <a:gd name="connsiteX0" fmla="*/ 0 w 791174"/>
                    <a:gd name="connsiteY0" fmla="*/ 0 h 45077"/>
                    <a:gd name="connsiteX1" fmla="*/ 308538 w 791174"/>
                    <a:gd name="connsiteY1" fmla="*/ 33336 h 45077"/>
                    <a:gd name="connsiteX2" fmla="*/ 791174 w 791174"/>
                    <a:gd name="connsiteY2" fmla="*/ 45077 h 45077"/>
                    <a:gd name="connsiteX0" fmla="*/ 0 w 791174"/>
                    <a:gd name="connsiteY0" fmla="*/ 0 h 45077"/>
                    <a:gd name="connsiteX1" fmla="*/ 308538 w 791174"/>
                    <a:gd name="connsiteY1" fmla="*/ 33336 h 45077"/>
                    <a:gd name="connsiteX2" fmla="*/ 791174 w 791174"/>
                    <a:gd name="connsiteY2" fmla="*/ 45077 h 45077"/>
                    <a:gd name="connsiteX0" fmla="*/ 0 w 791174"/>
                    <a:gd name="connsiteY0" fmla="*/ 0 h 45077"/>
                    <a:gd name="connsiteX1" fmla="*/ 308538 w 791174"/>
                    <a:gd name="connsiteY1" fmla="*/ 33336 h 45077"/>
                    <a:gd name="connsiteX2" fmla="*/ 791174 w 791174"/>
                    <a:gd name="connsiteY2" fmla="*/ 45077 h 45077"/>
                    <a:gd name="connsiteX0" fmla="*/ 0 w 779420"/>
                    <a:gd name="connsiteY0" fmla="*/ 0 h 41501"/>
                    <a:gd name="connsiteX1" fmla="*/ 308538 w 779420"/>
                    <a:gd name="connsiteY1" fmla="*/ 33336 h 41501"/>
                    <a:gd name="connsiteX2" fmla="*/ 779420 w 779420"/>
                    <a:gd name="connsiteY2" fmla="*/ 41501 h 41501"/>
                    <a:gd name="connsiteX0" fmla="*/ 0 w 779420"/>
                    <a:gd name="connsiteY0" fmla="*/ 0 h 41683"/>
                    <a:gd name="connsiteX1" fmla="*/ 308538 w 779420"/>
                    <a:gd name="connsiteY1" fmla="*/ 33336 h 41683"/>
                    <a:gd name="connsiteX2" fmla="*/ 779420 w 779420"/>
                    <a:gd name="connsiteY2" fmla="*/ 41501 h 41683"/>
                    <a:gd name="connsiteX0" fmla="*/ 0 w 763749"/>
                    <a:gd name="connsiteY0" fmla="*/ 0 h 10509"/>
                    <a:gd name="connsiteX1" fmla="*/ 292867 w 763749"/>
                    <a:gd name="connsiteY1" fmla="*/ 2344 h 10509"/>
                    <a:gd name="connsiteX2" fmla="*/ 763749 w 763749"/>
                    <a:gd name="connsiteY2" fmla="*/ 10509 h 10509"/>
                    <a:gd name="connsiteX0" fmla="*/ 0 w 763749"/>
                    <a:gd name="connsiteY0" fmla="*/ 0 h 10509"/>
                    <a:gd name="connsiteX1" fmla="*/ 324210 w 763749"/>
                    <a:gd name="connsiteY1" fmla="*/ 7112 h 10509"/>
                    <a:gd name="connsiteX2" fmla="*/ 763749 w 763749"/>
                    <a:gd name="connsiteY2" fmla="*/ 10509 h 10509"/>
                  </a:gdLst>
                  <a:ahLst/>
                  <a:cxnLst>
                    <a:cxn ang="0">
                      <a:pos x="connsiteX0" y="connsiteY0"/>
                    </a:cxn>
                    <a:cxn ang="0">
                      <a:pos x="connsiteX1" y="connsiteY1"/>
                    </a:cxn>
                    <a:cxn ang="0">
                      <a:pos x="connsiteX2" y="connsiteY2"/>
                    </a:cxn>
                  </a:cxnLst>
                  <a:rect l="l" t="t" r="r" b="b"/>
                  <a:pathLst>
                    <a:path w="763749" h="10509">
                      <a:moveTo>
                        <a:pt x="0" y="0"/>
                      </a:moveTo>
                      <a:cubicBezTo>
                        <a:pt x="100869" y="7805"/>
                        <a:pt x="196919" y="5361"/>
                        <a:pt x="324210" y="7112"/>
                      </a:cubicBezTo>
                      <a:lnTo>
                        <a:pt x="763749" y="10509"/>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6" name="125 Forma libre"/>
                <p:cNvSpPr/>
                <p:nvPr/>
              </p:nvSpPr>
              <p:spPr>
                <a:xfrm>
                  <a:off x="8591329" y="2274156"/>
                  <a:ext cx="514208" cy="32899"/>
                </a:xfrm>
                <a:custGeom>
                  <a:avLst/>
                  <a:gdLst>
                    <a:gd name="connsiteX0" fmla="*/ 0 w 973931"/>
                    <a:gd name="connsiteY0" fmla="*/ 0 h 42863"/>
                    <a:gd name="connsiteX1" fmla="*/ 354806 w 973931"/>
                    <a:gd name="connsiteY1" fmla="*/ 40481 h 42863"/>
                    <a:gd name="connsiteX2" fmla="*/ 973931 w 973931"/>
                    <a:gd name="connsiteY2" fmla="*/ 42863 h 42863"/>
                    <a:gd name="connsiteX0" fmla="*/ 0 w 973931"/>
                    <a:gd name="connsiteY0" fmla="*/ 0 h 44417"/>
                    <a:gd name="connsiteX1" fmla="*/ 354806 w 973931"/>
                    <a:gd name="connsiteY1" fmla="*/ 40481 h 44417"/>
                    <a:gd name="connsiteX2" fmla="*/ 973931 w 973931"/>
                    <a:gd name="connsiteY2" fmla="*/ 42863 h 44417"/>
                    <a:gd name="connsiteX0" fmla="*/ 0 w 973931"/>
                    <a:gd name="connsiteY0" fmla="*/ 0 h 46469"/>
                    <a:gd name="connsiteX1" fmla="*/ 354806 w 973931"/>
                    <a:gd name="connsiteY1" fmla="*/ 40481 h 46469"/>
                    <a:gd name="connsiteX2" fmla="*/ 973931 w 973931"/>
                    <a:gd name="connsiteY2" fmla="*/ 42863 h 46469"/>
                    <a:gd name="connsiteX0" fmla="*/ 0 w 973931"/>
                    <a:gd name="connsiteY0" fmla="*/ 0 h 43057"/>
                    <a:gd name="connsiteX1" fmla="*/ 354806 w 973931"/>
                    <a:gd name="connsiteY1" fmla="*/ 33337 h 43057"/>
                    <a:gd name="connsiteX2" fmla="*/ 973931 w 973931"/>
                    <a:gd name="connsiteY2" fmla="*/ 42863 h 43057"/>
                    <a:gd name="connsiteX0" fmla="*/ 0 w 973931"/>
                    <a:gd name="connsiteY0" fmla="*/ 0 h 42863"/>
                    <a:gd name="connsiteX1" fmla="*/ 354806 w 973931"/>
                    <a:gd name="connsiteY1" fmla="*/ 33337 h 42863"/>
                    <a:gd name="connsiteX2" fmla="*/ 973931 w 973931"/>
                    <a:gd name="connsiteY2" fmla="*/ 42863 h 42863"/>
                    <a:gd name="connsiteX0" fmla="*/ 0 w 934603"/>
                    <a:gd name="connsiteY0" fmla="*/ 0 h 58373"/>
                    <a:gd name="connsiteX1" fmla="*/ 354806 w 934603"/>
                    <a:gd name="connsiteY1" fmla="*/ 33337 h 58373"/>
                    <a:gd name="connsiteX2" fmla="*/ 934603 w 934603"/>
                    <a:gd name="connsiteY2" fmla="*/ 58373 h 58373"/>
                    <a:gd name="connsiteX0" fmla="*/ 0 w 934603"/>
                    <a:gd name="connsiteY0" fmla="*/ 0 h 59462"/>
                    <a:gd name="connsiteX1" fmla="*/ 354806 w 934603"/>
                    <a:gd name="connsiteY1" fmla="*/ 33337 h 59462"/>
                    <a:gd name="connsiteX2" fmla="*/ 934603 w 934603"/>
                    <a:gd name="connsiteY2" fmla="*/ 58373 h 59462"/>
                    <a:gd name="connsiteX0" fmla="*/ 0 w 934603"/>
                    <a:gd name="connsiteY0" fmla="*/ 0 h 59999"/>
                    <a:gd name="connsiteX1" fmla="*/ 354806 w 934603"/>
                    <a:gd name="connsiteY1" fmla="*/ 42200 h 59999"/>
                    <a:gd name="connsiteX2" fmla="*/ 934603 w 934603"/>
                    <a:gd name="connsiteY2" fmla="*/ 58373 h 59999"/>
                    <a:gd name="connsiteX0" fmla="*/ 0 w 957737"/>
                    <a:gd name="connsiteY0" fmla="*/ 0 h 62243"/>
                    <a:gd name="connsiteX1" fmla="*/ 377940 w 957737"/>
                    <a:gd name="connsiteY1" fmla="*/ 44415 h 62243"/>
                    <a:gd name="connsiteX2" fmla="*/ 957737 w 957737"/>
                    <a:gd name="connsiteY2" fmla="*/ 60588 h 62243"/>
                    <a:gd name="connsiteX0" fmla="*/ 0 w 904529"/>
                    <a:gd name="connsiteY0" fmla="*/ 0 h 53263"/>
                    <a:gd name="connsiteX1" fmla="*/ 324732 w 904529"/>
                    <a:gd name="connsiteY1" fmla="*/ 35552 h 53263"/>
                    <a:gd name="connsiteX2" fmla="*/ 904529 w 904529"/>
                    <a:gd name="connsiteY2" fmla="*/ 51725 h 53263"/>
                    <a:gd name="connsiteX0" fmla="*/ 0 w 904529"/>
                    <a:gd name="connsiteY0" fmla="*/ 0 h 53263"/>
                    <a:gd name="connsiteX1" fmla="*/ 324732 w 904529"/>
                    <a:gd name="connsiteY1" fmla="*/ 35552 h 53263"/>
                    <a:gd name="connsiteX2" fmla="*/ 904529 w 904529"/>
                    <a:gd name="connsiteY2" fmla="*/ 51725 h 53263"/>
                    <a:gd name="connsiteX0" fmla="*/ 0 w 791174"/>
                    <a:gd name="connsiteY0" fmla="*/ 0 h 47240"/>
                    <a:gd name="connsiteX1" fmla="*/ 324732 w 791174"/>
                    <a:gd name="connsiteY1" fmla="*/ 35552 h 47240"/>
                    <a:gd name="connsiteX2" fmla="*/ 791174 w 791174"/>
                    <a:gd name="connsiteY2" fmla="*/ 45077 h 47240"/>
                    <a:gd name="connsiteX0" fmla="*/ 0 w 791174"/>
                    <a:gd name="connsiteY0" fmla="*/ 0 h 45077"/>
                    <a:gd name="connsiteX1" fmla="*/ 324732 w 791174"/>
                    <a:gd name="connsiteY1" fmla="*/ 35552 h 45077"/>
                    <a:gd name="connsiteX2" fmla="*/ 791174 w 791174"/>
                    <a:gd name="connsiteY2" fmla="*/ 45077 h 45077"/>
                    <a:gd name="connsiteX0" fmla="*/ 0 w 791174"/>
                    <a:gd name="connsiteY0" fmla="*/ 0 h 45077"/>
                    <a:gd name="connsiteX1" fmla="*/ 308538 w 791174"/>
                    <a:gd name="connsiteY1" fmla="*/ 33336 h 45077"/>
                    <a:gd name="connsiteX2" fmla="*/ 791174 w 791174"/>
                    <a:gd name="connsiteY2" fmla="*/ 45077 h 45077"/>
                    <a:gd name="connsiteX0" fmla="*/ 0 w 791174"/>
                    <a:gd name="connsiteY0" fmla="*/ 0 h 45077"/>
                    <a:gd name="connsiteX1" fmla="*/ 308538 w 791174"/>
                    <a:gd name="connsiteY1" fmla="*/ 33336 h 45077"/>
                    <a:gd name="connsiteX2" fmla="*/ 791174 w 791174"/>
                    <a:gd name="connsiteY2" fmla="*/ 45077 h 45077"/>
                    <a:gd name="connsiteX0" fmla="*/ 0 w 791174"/>
                    <a:gd name="connsiteY0" fmla="*/ 0 h 45077"/>
                    <a:gd name="connsiteX1" fmla="*/ 308538 w 791174"/>
                    <a:gd name="connsiteY1" fmla="*/ 33336 h 45077"/>
                    <a:gd name="connsiteX2" fmla="*/ 791174 w 791174"/>
                    <a:gd name="connsiteY2" fmla="*/ 45077 h 45077"/>
                    <a:gd name="connsiteX0" fmla="*/ 0 w 779420"/>
                    <a:gd name="connsiteY0" fmla="*/ 0 h 41501"/>
                    <a:gd name="connsiteX1" fmla="*/ 308538 w 779420"/>
                    <a:gd name="connsiteY1" fmla="*/ 33336 h 41501"/>
                    <a:gd name="connsiteX2" fmla="*/ 779420 w 779420"/>
                    <a:gd name="connsiteY2" fmla="*/ 41501 h 41501"/>
                    <a:gd name="connsiteX0" fmla="*/ 0 w 779420"/>
                    <a:gd name="connsiteY0" fmla="*/ 0 h 41683"/>
                    <a:gd name="connsiteX1" fmla="*/ 308538 w 779420"/>
                    <a:gd name="connsiteY1" fmla="*/ 33336 h 41683"/>
                    <a:gd name="connsiteX2" fmla="*/ 779420 w 779420"/>
                    <a:gd name="connsiteY2" fmla="*/ 41501 h 41683"/>
                    <a:gd name="connsiteX0" fmla="*/ 0 w 763749"/>
                    <a:gd name="connsiteY0" fmla="*/ 0 h 10509"/>
                    <a:gd name="connsiteX1" fmla="*/ 292867 w 763749"/>
                    <a:gd name="connsiteY1" fmla="*/ 2344 h 10509"/>
                    <a:gd name="connsiteX2" fmla="*/ 763749 w 763749"/>
                    <a:gd name="connsiteY2" fmla="*/ 10509 h 10509"/>
                    <a:gd name="connsiteX0" fmla="*/ 0 w 763749"/>
                    <a:gd name="connsiteY0" fmla="*/ 0 h 10509"/>
                    <a:gd name="connsiteX1" fmla="*/ 324210 w 763749"/>
                    <a:gd name="connsiteY1" fmla="*/ 7112 h 10509"/>
                    <a:gd name="connsiteX2" fmla="*/ 763749 w 763749"/>
                    <a:gd name="connsiteY2" fmla="*/ 10509 h 10509"/>
                    <a:gd name="connsiteX0" fmla="*/ 0 w 849943"/>
                    <a:gd name="connsiteY0" fmla="*/ 0 h 11701"/>
                    <a:gd name="connsiteX1" fmla="*/ 410404 w 849943"/>
                    <a:gd name="connsiteY1" fmla="*/ 8304 h 11701"/>
                    <a:gd name="connsiteX2" fmla="*/ 849943 w 849943"/>
                    <a:gd name="connsiteY2" fmla="*/ 11701 h 11701"/>
                    <a:gd name="connsiteX0" fmla="*/ 0 w 849943"/>
                    <a:gd name="connsiteY0" fmla="*/ 0 h 11701"/>
                    <a:gd name="connsiteX1" fmla="*/ 410404 w 849943"/>
                    <a:gd name="connsiteY1" fmla="*/ 8304 h 11701"/>
                    <a:gd name="connsiteX2" fmla="*/ 849943 w 849943"/>
                    <a:gd name="connsiteY2" fmla="*/ 11701 h 11701"/>
                    <a:gd name="connsiteX0" fmla="*/ 0 w 849943"/>
                    <a:gd name="connsiteY0" fmla="*/ 0 h 11701"/>
                    <a:gd name="connsiteX1" fmla="*/ 422158 w 849943"/>
                    <a:gd name="connsiteY1" fmla="*/ 5920 h 11701"/>
                    <a:gd name="connsiteX2" fmla="*/ 849943 w 849943"/>
                    <a:gd name="connsiteY2" fmla="*/ 11701 h 11701"/>
                    <a:gd name="connsiteX0" fmla="*/ 0 w 857778"/>
                    <a:gd name="connsiteY0" fmla="*/ 0 h 6933"/>
                    <a:gd name="connsiteX1" fmla="*/ 422158 w 857778"/>
                    <a:gd name="connsiteY1" fmla="*/ 5920 h 6933"/>
                    <a:gd name="connsiteX2" fmla="*/ 857778 w 857778"/>
                    <a:gd name="connsiteY2" fmla="*/ 6933 h 6933"/>
                    <a:gd name="connsiteX0" fmla="*/ 0 w 9863"/>
                    <a:gd name="connsiteY0" fmla="*/ 0 h 18596"/>
                    <a:gd name="connsiteX1" fmla="*/ 4922 w 9863"/>
                    <a:gd name="connsiteY1" fmla="*/ 8539 h 18596"/>
                    <a:gd name="connsiteX2" fmla="*/ 9863 w 9863"/>
                    <a:gd name="connsiteY2" fmla="*/ 18596 h 18596"/>
                    <a:gd name="connsiteX0" fmla="*/ 0 w 10278"/>
                    <a:gd name="connsiteY0" fmla="*/ 0 h 12774"/>
                    <a:gd name="connsiteX1" fmla="*/ 5268 w 10278"/>
                    <a:gd name="connsiteY1" fmla="*/ 7366 h 12774"/>
                    <a:gd name="connsiteX2" fmla="*/ 10278 w 10278"/>
                    <a:gd name="connsiteY2" fmla="*/ 12774 h 12774"/>
                    <a:gd name="connsiteX0" fmla="*/ 0 w 10278"/>
                    <a:gd name="connsiteY0" fmla="*/ 0 h 12774"/>
                    <a:gd name="connsiteX1" fmla="*/ 5268 w 10278"/>
                    <a:gd name="connsiteY1" fmla="*/ 7366 h 12774"/>
                    <a:gd name="connsiteX2" fmla="*/ 10278 w 10278"/>
                    <a:gd name="connsiteY2" fmla="*/ 12774 h 12774"/>
                    <a:gd name="connsiteX0" fmla="*/ 0 w 10000"/>
                    <a:gd name="connsiteY0" fmla="*/ 0 h 12774"/>
                    <a:gd name="connsiteX1" fmla="*/ 5268 w 10000"/>
                    <a:gd name="connsiteY1" fmla="*/ 7366 h 12774"/>
                    <a:gd name="connsiteX2" fmla="*/ 10000 w 10000"/>
                    <a:gd name="connsiteY2" fmla="*/ 12774 h 12774"/>
                  </a:gdLst>
                  <a:ahLst/>
                  <a:cxnLst>
                    <a:cxn ang="0">
                      <a:pos x="connsiteX0" y="connsiteY0"/>
                    </a:cxn>
                    <a:cxn ang="0">
                      <a:pos x="connsiteX1" y="connsiteY1"/>
                    </a:cxn>
                    <a:cxn ang="0">
                      <a:pos x="connsiteX2" y="connsiteY2"/>
                    </a:cxn>
                  </a:cxnLst>
                  <a:rect l="l" t="t" r="r" b="b"/>
                  <a:pathLst>
                    <a:path w="10000" h="12774">
                      <a:moveTo>
                        <a:pt x="0" y="0"/>
                      </a:moveTo>
                      <a:cubicBezTo>
                        <a:pt x="1803" y="3379"/>
                        <a:pt x="3601" y="5237"/>
                        <a:pt x="5268" y="7366"/>
                      </a:cubicBezTo>
                      <a:cubicBezTo>
                        <a:pt x="6935" y="9495"/>
                        <a:pt x="8330" y="10971"/>
                        <a:pt x="10000" y="12774"/>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56" name="CuadroTexto 3"/>
              <p:cNvSpPr txBox="1"/>
              <p:nvPr/>
            </p:nvSpPr>
            <p:spPr>
              <a:xfrm>
                <a:off x="7870710" y="2150654"/>
                <a:ext cx="1254651" cy="76944"/>
              </a:xfrm>
              <a:prstGeom prst="rect">
                <a:avLst/>
              </a:prstGeom>
              <a:noFill/>
            </p:spPr>
            <p:txBody>
              <a:bodyPr wrap="square" lIns="36000" tIns="0" rIns="36000" bIns="0" rtlCol="0">
                <a:spAutoFit/>
              </a:bodyPr>
              <a:lstStyle/>
              <a:p>
                <a:pPr algn="r"/>
                <a:r>
                  <a:rPr lang="es-ES" sz="500" b="1" dirty="0"/>
                  <a:t>Pérdidas por conducción en cubierta</a:t>
                </a:r>
              </a:p>
            </p:txBody>
          </p:sp>
          <p:sp>
            <p:nvSpPr>
              <p:cNvPr id="57" name="CuadroTexto 3"/>
              <p:cNvSpPr txBox="1"/>
              <p:nvPr/>
            </p:nvSpPr>
            <p:spPr>
              <a:xfrm>
                <a:off x="8142064" y="2223800"/>
                <a:ext cx="981400" cy="76944"/>
              </a:xfrm>
              <a:prstGeom prst="rect">
                <a:avLst/>
              </a:prstGeom>
              <a:noFill/>
            </p:spPr>
            <p:txBody>
              <a:bodyPr wrap="square" lIns="36000" tIns="0" rIns="36000" bIns="0" rtlCol="0">
                <a:spAutoFit/>
              </a:bodyPr>
              <a:lstStyle/>
              <a:p>
                <a:pPr algn="r"/>
                <a:r>
                  <a:rPr lang="es-ES" sz="500" b="1" dirty="0"/>
                  <a:t>Calentamiento Aire Exterior</a:t>
                </a:r>
              </a:p>
            </p:txBody>
          </p:sp>
          <p:sp>
            <p:nvSpPr>
              <p:cNvPr id="58" name="CuadroTexto 3"/>
              <p:cNvSpPr txBox="1"/>
              <p:nvPr/>
            </p:nvSpPr>
            <p:spPr>
              <a:xfrm>
                <a:off x="7702894" y="2285689"/>
                <a:ext cx="1417319" cy="76944"/>
              </a:xfrm>
              <a:prstGeom prst="rect">
                <a:avLst/>
              </a:prstGeom>
              <a:noFill/>
            </p:spPr>
            <p:txBody>
              <a:bodyPr wrap="square" lIns="36000" tIns="0" rIns="36000" bIns="0" rtlCol="0">
                <a:spAutoFit/>
              </a:bodyPr>
              <a:lstStyle/>
              <a:p>
                <a:pPr algn="r"/>
                <a:r>
                  <a:rPr lang="es-ES" sz="500" b="1" dirty="0"/>
                  <a:t>Pérdidas por conducción en el terreno</a:t>
                </a:r>
              </a:p>
            </p:txBody>
          </p:sp>
          <p:pic>
            <p:nvPicPr>
              <p:cNvPr id="1034" name="Picture 1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535624" y="2805796"/>
                <a:ext cx="582120" cy="186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CuadroTexto 3"/>
              <p:cNvSpPr txBox="1"/>
              <p:nvPr/>
            </p:nvSpPr>
            <p:spPr>
              <a:xfrm>
                <a:off x="8356954" y="2813586"/>
                <a:ext cx="747474" cy="107722"/>
              </a:xfrm>
              <a:prstGeom prst="rect">
                <a:avLst/>
              </a:prstGeom>
              <a:noFill/>
            </p:spPr>
            <p:txBody>
              <a:bodyPr wrap="square" lIns="36000" tIns="0" rIns="36000" bIns="0" rtlCol="0">
                <a:spAutoFit/>
              </a:bodyPr>
              <a:lstStyle/>
              <a:p>
                <a:pPr algn="r"/>
                <a:r>
                  <a:rPr lang="es-ES" sz="700" b="1" dirty="0"/>
                  <a:t>Ganancias solares</a:t>
                </a:r>
              </a:p>
            </p:txBody>
          </p:sp>
          <p:pic>
            <p:nvPicPr>
              <p:cNvPr id="1035" name="Picture 1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539932" y="3534274"/>
                <a:ext cx="559289" cy="116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CuadroTexto 3"/>
              <p:cNvSpPr txBox="1"/>
              <p:nvPr/>
            </p:nvSpPr>
            <p:spPr>
              <a:xfrm>
                <a:off x="8064940" y="3510652"/>
                <a:ext cx="1032659" cy="107722"/>
              </a:xfrm>
              <a:prstGeom prst="rect">
                <a:avLst/>
              </a:prstGeom>
              <a:noFill/>
            </p:spPr>
            <p:txBody>
              <a:bodyPr wrap="square" lIns="36000" tIns="0" rIns="36000" bIns="0" rtlCol="0">
                <a:spAutoFit/>
              </a:bodyPr>
              <a:lstStyle/>
              <a:p>
                <a:pPr algn="r"/>
                <a:r>
                  <a:rPr lang="es-ES" sz="700" b="1" dirty="0"/>
                  <a:t>Ganancias por personas</a:t>
                </a:r>
              </a:p>
            </p:txBody>
          </p:sp>
          <p:pic>
            <p:nvPicPr>
              <p:cNvPr id="1036" name="Picture 1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466382" y="3976956"/>
                <a:ext cx="624008" cy="143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CuadroTexto 3"/>
              <p:cNvSpPr txBox="1"/>
              <p:nvPr/>
            </p:nvSpPr>
            <p:spPr>
              <a:xfrm>
                <a:off x="7968254" y="3963715"/>
                <a:ext cx="1118281" cy="107722"/>
              </a:xfrm>
              <a:prstGeom prst="rect">
                <a:avLst/>
              </a:prstGeom>
              <a:noFill/>
            </p:spPr>
            <p:txBody>
              <a:bodyPr wrap="square" lIns="36000" tIns="0" rIns="36000" bIns="0" rtlCol="0">
                <a:spAutoFit/>
              </a:bodyPr>
              <a:lstStyle/>
              <a:p>
                <a:pPr algn="r"/>
                <a:r>
                  <a:rPr lang="es-ES" sz="700" b="1" dirty="0"/>
                  <a:t>Ganancias por iluminación</a:t>
                </a:r>
              </a:p>
            </p:txBody>
          </p:sp>
          <p:pic>
            <p:nvPicPr>
              <p:cNvPr id="1037" name="Picture 13"/>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8388533" y="4315740"/>
                <a:ext cx="706911" cy="101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CuadroTexto 3"/>
              <p:cNvSpPr txBox="1"/>
              <p:nvPr/>
            </p:nvSpPr>
            <p:spPr>
              <a:xfrm>
                <a:off x="7961065" y="4296405"/>
                <a:ext cx="1118281" cy="107722"/>
              </a:xfrm>
              <a:prstGeom prst="rect">
                <a:avLst/>
              </a:prstGeom>
              <a:noFill/>
            </p:spPr>
            <p:txBody>
              <a:bodyPr wrap="square" lIns="36000" tIns="0" rIns="36000" bIns="0" rtlCol="0">
                <a:spAutoFit/>
              </a:bodyPr>
              <a:lstStyle/>
              <a:p>
                <a:pPr algn="r"/>
                <a:r>
                  <a:rPr lang="es-ES" sz="700" b="1" dirty="0"/>
                  <a:t>Ganancias por equipos</a:t>
                </a:r>
              </a:p>
            </p:txBody>
          </p:sp>
          <p:pic>
            <p:nvPicPr>
              <p:cNvPr id="1038" name="Picture 14"/>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432240" y="4522165"/>
                <a:ext cx="685357" cy="140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CuadroTexto 3"/>
              <p:cNvSpPr txBox="1"/>
              <p:nvPr/>
            </p:nvSpPr>
            <p:spPr>
              <a:xfrm>
                <a:off x="7975568" y="4559840"/>
                <a:ext cx="1118281" cy="92333"/>
              </a:xfrm>
              <a:prstGeom prst="rect">
                <a:avLst/>
              </a:prstGeom>
              <a:noFill/>
            </p:spPr>
            <p:txBody>
              <a:bodyPr wrap="square" lIns="36000" tIns="0" rIns="36000" bIns="0" rtlCol="0">
                <a:spAutoFit/>
              </a:bodyPr>
              <a:lstStyle/>
              <a:p>
                <a:pPr algn="r"/>
                <a:r>
                  <a:rPr lang="es-ES" sz="600" b="1" dirty="0"/>
                  <a:t>Enfriamiento Aire Exterior</a:t>
                </a:r>
              </a:p>
            </p:txBody>
          </p:sp>
          <p:pic>
            <p:nvPicPr>
              <p:cNvPr id="1039" name="Picture 15"/>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8478526" y="4713884"/>
                <a:ext cx="641307" cy="179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1" name="Picture 15"/>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8212731" y="4776492"/>
                <a:ext cx="322439" cy="179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CuadroTexto 3"/>
              <p:cNvSpPr txBox="1"/>
              <p:nvPr/>
            </p:nvSpPr>
            <p:spPr>
              <a:xfrm>
                <a:off x="8161559" y="4691663"/>
                <a:ext cx="948324" cy="92333"/>
              </a:xfrm>
              <a:prstGeom prst="rect">
                <a:avLst/>
              </a:prstGeom>
              <a:noFill/>
            </p:spPr>
            <p:txBody>
              <a:bodyPr wrap="square" lIns="36000" tIns="0" rIns="36000" bIns="0" rtlCol="0">
                <a:spAutoFit/>
              </a:bodyPr>
              <a:lstStyle/>
              <a:p>
                <a:pPr algn="r"/>
                <a:r>
                  <a:rPr lang="es-ES" sz="600" b="1" dirty="0"/>
                  <a:t>Ganancias por infiltración</a:t>
                </a:r>
              </a:p>
            </p:txBody>
          </p:sp>
          <p:sp>
            <p:nvSpPr>
              <p:cNvPr id="65" name="CuadroTexto 3"/>
              <p:cNvSpPr txBox="1"/>
              <p:nvPr/>
            </p:nvSpPr>
            <p:spPr>
              <a:xfrm>
                <a:off x="7776927" y="4771800"/>
                <a:ext cx="1332317" cy="92333"/>
              </a:xfrm>
              <a:prstGeom prst="rect">
                <a:avLst/>
              </a:prstGeom>
              <a:noFill/>
            </p:spPr>
            <p:txBody>
              <a:bodyPr wrap="square" lIns="36000" tIns="0" rIns="36000" bIns="0" rtlCol="0">
                <a:spAutoFit/>
              </a:bodyPr>
              <a:lstStyle/>
              <a:p>
                <a:pPr algn="r"/>
                <a:r>
                  <a:rPr lang="es-ES" sz="600" b="1" dirty="0"/>
                  <a:t>Ganancias por conducción en cubierta</a:t>
                </a:r>
              </a:p>
            </p:txBody>
          </p:sp>
          <p:pic>
            <p:nvPicPr>
              <p:cNvPr id="1040" name="Picture 16"/>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454905" y="1678172"/>
                <a:ext cx="681040" cy="13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2" name="CuadroTexto 3"/>
              <p:cNvSpPr txBox="1"/>
              <p:nvPr/>
            </p:nvSpPr>
            <p:spPr>
              <a:xfrm>
                <a:off x="6388471" y="1753438"/>
                <a:ext cx="747474" cy="107722"/>
              </a:xfrm>
              <a:prstGeom prst="rect">
                <a:avLst/>
              </a:prstGeom>
              <a:noFill/>
            </p:spPr>
            <p:txBody>
              <a:bodyPr wrap="square" lIns="36000" tIns="0" rIns="36000" bIns="0" rtlCol="0">
                <a:spAutoFit/>
              </a:bodyPr>
              <a:lstStyle/>
              <a:p>
                <a:pPr algn="r"/>
                <a:r>
                  <a:rPr lang="es-ES" sz="700" b="1" dirty="0"/>
                  <a:t>Carga de Calor</a:t>
                </a:r>
              </a:p>
            </p:txBody>
          </p:sp>
          <p:pic>
            <p:nvPicPr>
              <p:cNvPr id="1041" name="Picture 17"/>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6400186" y="3456633"/>
                <a:ext cx="714377" cy="18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 name="CuadroTexto 3"/>
              <p:cNvSpPr txBox="1"/>
              <p:nvPr/>
            </p:nvSpPr>
            <p:spPr>
              <a:xfrm>
                <a:off x="6388471" y="3480413"/>
                <a:ext cx="747474" cy="107722"/>
              </a:xfrm>
              <a:prstGeom prst="rect">
                <a:avLst/>
              </a:prstGeom>
              <a:noFill/>
            </p:spPr>
            <p:txBody>
              <a:bodyPr wrap="square" lIns="36000" tIns="0" rIns="36000" bIns="0" rtlCol="0">
                <a:spAutoFit/>
              </a:bodyPr>
              <a:lstStyle/>
              <a:p>
                <a:pPr algn="r"/>
                <a:r>
                  <a:rPr lang="es-ES" sz="700" b="1" dirty="0"/>
                  <a:t>Carga de Frío</a:t>
                </a:r>
              </a:p>
            </p:txBody>
          </p:sp>
          <p:pic>
            <p:nvPicPr>
              <p:cNvPr id="1043" name="Picture 19"/>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5374740" y="1794984"/>
                <a:ext cx="185533" cy="11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 name="Picture 20"/>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4798694" y="1786195"/>
                <a:ext cx="576046" cy="96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8" name="CuadroTexto 3"/>
              <p:cNvSpPr txBox="1"/>
              <p:nvPr/>
            </p:nvSpPr>
            <p:spPr>
              <a:xfrm>
                <a:off x="4795676" y="1786195"/>
                <a:ext cx="1050070" cy="107722"/>
              </a:xfrm>
              <a:prstGeom prst="rect">
                <a:avLst/>
              </a:prstGeom>
              <a:noFill/>
            </p:spPr>
            <p:txBody>
              <a:bodyPr wrap="square" lIns="36000" tIns="0" rIns="36000" bIns="0" rtlCol="0">
                <a:spAutoFit/>
              </a:bodyPr>
              <a:lstStyle/>
              <a:p>
                <a:r>
                  <a:rPr lang="es-ES" sz="700" b="1" dirty="0"/>
                  <a:t>Pérdidas por conducción</a:t>
                </a:r>
              </a:p>
            </p:txBody>
          </p:sp>
          <p:pic>
            <p:nvPicPr>
              <p:cNvPr id="1045" name="Picture 21"/>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4804730" y="1468567"/>
                <a:ext cx="597171" cy="92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7" name="CuadroTexto 3"/>
              <p:cNvSpPr txBox="1"/>
              <p:nvPr/>
            </p:nvSpPr>
            <p:spPr>
              <a:xfrm>
                <a:off x="4795678" y="1462531"/>
                <a:ext cx="1052435" cy="107722"/>
              </a:xfrm>
              <a:prstGeom prst="rect">
                <a:avLst/>
              </a:prstGeom>
              <a:noFill/>
            </p:spPr>
            <p:txBody>
              <a:bodyPr wrap="square" lIns="36000" tIns="0" rIns="36000" bIns="0" rtlCol="0">
                <a:spAutoFit/>
              </a:bodyPr>
              <a:lstStyle/>
              <a:p>
                <a:r>
                  <a:rPr lang="es-ES" sz="700" b="1" dirty="0"/>
                  <a:t>Ganancias Internas</a:t>
                </a:r>
              </a:p>
            </p:txBody>
          </p:sp>
          <p:pic>
            <p:nvPicPr>
              <p:cNvPr id="153" name="Picture 21"/>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4831533" y="1328238"/>
                <a:ext cx="796705" cy="92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6" name="CuadroTexto 3"/>
              <p:cNvSpPr txBox="1"/>
              <p:nvPr/>
            </p:nvSpPr>
            <p:spPr>
              <a:xfrm>
                <a:off x="4795317" y="1322018"/>
                <a:ext cx="1271908" cy="107722"/>
              </a:xfrm>
              <a:prstGeom prst="rect">
                <a:avLst/>
              </a:prstGeom>
              <a:noFill/>
            </p:spPr>
            <p:txBody>
              <a:bodyPr wrap="square" lIns="36000" tIns="0" rIns="36000" bIns="0" rtlCol="0">
                <a:spAutoFit/>
              </a:bodyPr>
              <a:lstStyle/>
              <a:p>
                <a:r>
                  <a:rPr lang="es-ES" sz="700" b="1" dirty="0"/>
                  <a:t>Ganancias Solares Pasivas</a:t>
                </a:r>
              </a:p>
            </p:txBody>
          </p:sp>
        </p:grpSp>
      </p:grpSp>
    </p:spTree>
    <p:extLst>
      <p:ext uri="{BB962C8B-B14F-4D97-AF65-F5344CB8AC3E}">
        <p14:creationId xmlns:p14="http://schemas.microsoft.com/office/powerpoint/2010/main" val="1982096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 name="Shape 809"/>
          <p:cNvSpPr/>
          <p:nvPr/>
        </p:nvSpPr>
        <p:spPr>
          <a:xfrm>
            <a:off x="632878" y="170998"/>
            <a:ext cx="10658899" cy="52322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800">
                <a:latin typeface="Arial"/>
                <a:ea typeface="Arial"/>
                <a:cs typeface="Arial"/>
                <a:sym typeface="Arial"/>
              </a:defRPr>
            </a:lvl1pPr>
          </a:lstStyle>
          <a:p>
            <a:r>
              <a:rPr lang="es-ES" dirty="0"/>
              <a:t>Envolvente existente</a:t>
            </a:r>
            <a:r>
              <a:rPr dirty="0"/>
              <a:t>+ ASHRAE 90.1 </a:t>
            </a:r>
            <a:r>
              <a:rPr lang="es-ES" dirty="0"/>
              <a:t>Climatización</a:t>
            </a:r>
            <a:endParaRPr dirty="0"/>
          </a:p>
        </p:txBody>
      </p:sp>
      <p:grpSp>
        <p:nvGrpSpPr>
          <p:cNvPr id="44" name="37 Grupo"/>
          <p:cNvGrpSpPr/>
          <p:nvPr/>
        </p:nvGrpSpPr>
        <p:grpSpPr>
          <a:xfrm>
            <a:off x="559369" y="1154244"/>
            <a:ext cx="10461557" cy="5390936"/>
            <a:chOff x="5489767" y="618353"/>
            <a:chExt cx="11233778" cy="6384754"/>
          </a:xfrm>
        </p:grpSpPr>
        <p:grpSp>
          <p:nvGrpSpPr>
            <p:cNvPr id="45" name="36 Grupo"/>
            <p:cNvGrpSpPr/>
            <p:nvPr/>
          </p:nvGrpSpPr>
          <p:grpSpPr>
            <a:xfrm>
              <a:off x="5489767" y="618353"/>
              <a:ext cx="11233778" cy="6384754"/>
              <a:chOff x="-5797106" y="-1862887"/>
              <a:chExt cx="11233778" cy="6384754"/>
            </a:xfrm>
          </p:grpSpPr>
          <p:grpSp>
            <p:nvGrpSpPr>
              <p:cNvPr id="47" name="35 Grupo"/>
              <p:cNvGrpSpPr/>
              <p:nvPr/>
            </p:nvGrpSpPr>
            <p:grpSpPr>
              <a:xfrm>
                <a:off x="-5797106" y="-1862887"/>
                <a:ext cx="11233778" cy="6384754"/>
                <a:chOff x="372046" y="297981"/>
                <a:chExt cx="11233778" cy="6384754"/>
              </a:xfrm>
            </p:grpSpPr>
            <p:grpSp>
              <p:nvGrpSpPr>
                <p:cNvPr id="50" name="32 Grupo"/>
                <p:cNvGrpSpPr/>
                <p:nvPr/>
              </p:nvGrpSpPr>
              <p:grpSpPr>
                <a:xfrm>
                  <a:off x="372046" y="297981"/>
                  <a:ext cx="11233778" cy="6384754"/>
                  <a:chOff x="372046" y="297981"/>
                  <a:chExt cx="11233778" cy="6384754"/>
                </a:xfrm>
              </p:grpSpPr>
              <p:grpSp>
                <p:nvGrpSpPr>
                  <p:cNvPr id="54" name="23 Grupo"/>
                  <p:cNvGrpSpPr/>
                  <p:nvPr/>
                </p:nvGrpSpPr>
                <p:grpSpPr>
                  <a:xfrm>
                    <a:off x="372046" y="297981"/>
                    <a:ext cx="11011041" cy="6384754"/>
                    <a:chOff x="372046" y="297981"/>
                    <a:chExt cx="11011041" cy="6384754"/>
                  </a:xfrm>
                </p:grpSpPr>
                <p:sp>
                  <p:nvSpPr>
                    <p:cNvPr id="64" name="CuadroTexto 63"/>
                    <p:cNvSpPr txBox="1"/>
                    <p:nvPr/>
                  </p:nvSpPr>
                  <p:spPr>
                    <a:xfrm>
                      <a:off x="389613" y="6145025"/>
                      <a:ext cx="1912782" cy="537710"/>
                    </a:xfrm>
                    <a:prstGeom prst="rect">
                      <a:avLst/>
                    </a:prstGeom>
                    <a:solidFill>
                      <a:schemeClr val="bg1"/>
                    </a:solidFill>
                  </p:spPr>
                  <p:txBody>
                    <a:bodyPr wrap="square" lIns="36000" tIns="0" rIns="0" bIns="0" rtlCol="0">
                      <a:spAutoFit/>
                    </a:bodyPr>
                    <a:lstStyle>
                      <a:defPPr>
                        <a:defRPr lang="es-ES"/>
                      </a:defPPr>
                      <a:lvl1pPr algn="ctr">
                        <a:defRPr sz="1000">
                          <a:latin typeface="Arial Narrow" panose="020B0606020202030204" pitchFamily="34" charset="0"/>
                        </a:defRPr>
                      </a:lvl1pPr>
                    </a:lstStyle>
                    <a:p>
                      <a:pPr algn="l"/>
                      <a:r>
                        <a:rPr lang="es-ES" dirty="0"/>
                        <a:t>(*) EUI: “Energy Use Intensity” </a:t>
                      </a:r>
                    </a:p>
                    <a:p>
                      <a:pPr algn="l"/>
                      <a:r>
                        <a:rPr lang="es-ES" dirty="0"/>
                        <a:t>(**) Referencia </a:t>
                      </a:r>
                    </a:p>
                    <a:p>
                      <a:pPr algn="l"/>
                      <a:r>
                        <a:rPr lang="es-ES" dirty="0"/>
                        <a:t>(***) Proporción Ventana-Fachada</a:t>
                      </a:r>
                    </a:p>
                  </p:txBody>
                </p:sp>
                <p:grpSp>
                  <p:nvGrpSpPr>
                    <p:cNvPr id="65" name="8 Grupo"/>
                    <p:cNvGrpSpPr/>
                    <p:nvPr/>
                  </p:nvGrpSpPr>
                  <p:grpSpPr>
                    <a:xfrm>
                      <a:off x="372046" y="297981"/>
                      <a:ext cx="11011041" cy="5598948"/>
                      <a:chOff x="-312804" y="-952690"/>
                      <a:chExt cx="11011041" cy="5598948"/>
                    </a:xfrm>
                  </p:grpSpPr>
                  <p:grpSp>
                    <p:nvGrpSpPr>
                      <p:cNvPr id="66" name="1 Grupo"/>
                      <p:cNvGrpSpPr/>
                      <p:nvPr/>
                    </p:nvGrpSpPr>
                    <p:grpSpPr>
                      <a:xfrm>
                        <a:off x="-312804" y="-952690"/>
                        <a:ext cx="11011041" cy="5512163"/>
                        <a:chOff x="0" y="-574230"/>
                        <a:chExt cx="11011041" cy="5512163"/>
                      </a:xfrm>
                    </p:grpSpPr>
                    <p:pic>
                      <p:nvPicPr>
                        <p:cNvPr id="79" name="image10.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74230"/>
                          <a:ext cx="11011041" cy="5512163"/>
                        </a:xfrm>
                        <a:prstGeom prst="rect">
                          <a:avLst/>
                        </a:prstGeom>
                        <a:ln w="12700">
                          <a:miter lim="400000"/>
                        </a:ln>
                      </p:spPr>
                    </p:pic>
                    <p:sp>
                      <p:nvSpPr>
                        <p:cNvPr id="80" name="CuadroTexto 79"/>
                        <p:cNvSpPr txBox="1"/>
                        <p:nvPr/>
                      </p:nvSpPr>
                      <p:spPr>
                        <a:xfrm rot="16200000">
                          <a:off x="-1341623" y="933231"/>
                          <a:ext cx="3018009" cy="261611"/>
                        </a:xfrm>
                        <a:prstGeom prst="rect">
                          <a:avLst/>
                        </a:prstGeom>
                        <a:solidFill>
                          <a:schemeClr val="bg1"/>
                        </a:solidFill>
                      </p:spPr>
                      <p:txBody>
                        <a:bodyPr wrap="square" rtlCol="0">
                          <a:spAutoFit/>
                        </a:bodyPr>
                        <a:lstStyle/>
                        <a:p>
                          <a:r>
                            <a:rPr lang="es-ES" sz="1100" dirty="0">
                              <a:latin typeface="Arial Narrow" panose="020B0606020202030204" pitchFamily="34" charset="0"/>
                            </a:rPr>
                            <a:t>Consumo Energético/área/año –EUI (*) [kBtu/</a:t>
                          </a:r>
                          <a:r>
                            <a:rPr lang="es-ES" sz="1100" dirty="0" err="1">
                              <a:latin typeface="Arial Narrow" panose="020B0606020202030204" pitchFamily="34" charset="0"/>
                            </a:rPr>
                            <a:t>sf-yr</a:t>
                          </a:r>
                          <a:r>
                            <a:rPr lang="es-ES" sz="1100" dirty="0">
                              <a:latin typeface="Arial Narrow" panose="020B0606020202030204" pitchFamily="34" charset="0"/>
                            </a:rPr>
                            <a:t>]</a:t>
                          </a:r>
                        </a:p>
                      </p:txBody>
                    </p:sp>
                  </p:grpSp>
                  <p:grpSp>
                    <p:nvGrpSpPr>
                      <p:cNvPr id="67" name="2 Grupo"/>
                      <p:cNvGrpSpPr/>
                      <p:nvPr/>
                    </p:nvGrpSpPr>
                    <p:grpSpPr>
                      <a:xfrm>
                        <a:off x="410595" y="3844633"/>
                        <a:ext cx="8535679" cy="801625"/>
                        <a:chOff x="410595" y="3844633"/>
                        <a:chExt cx="8535679" cy="801625"/>
                      </a:xfrm>
                    </p:grpSpPr>
                    <p:sp>
                      <p:nvSpPr>
                        <p:cNvPr id="68" name="CuadroTexto 67"/>
                        <p:cNvSpPr txBox="1"/>
                        <p:nvPr/>
                      </p:nvSpPr>
                      <p:spPr>
                        <a:xfrm>
                          <a:off x="410595" y="3852000"/>
                          <a:ext cx="840584" cy="307777"/>
                        </a:xfrm>
                        <a:prstGeom prst="rect">
                          <a:avLst/>
                        </a:prstGeom>
                        <a:solidFill>
                          <a:schemeClr val="bg1"/>
                        </a:solidFill>
                      </p:spPr>
                      <p:txBody>
                        <a:bodyPr wrap="square" lIns="0" tIns="0" rIns="0" bIns="0" rtlCol="0">
                          <a:spAutoFit/>
                        </a:bodyPr>
                        <a:lstStyle/>
                        <a:p>
                          <a:pPr algn="ctr"/>
                          <a:r>
                            <a:rPr lang="es-ES" sz="1000" dirty="0">
                              <a:latin typeface="Arial Narrow" panose="020B0606020202030204" pitchFamily="34" charset="0"/>
                            </a:rPr>
                            <a:t>Benchmark (**)</a:t>
                          </a:r>
                        </a:p>
                        <a:p>
                          <a:pPr algn="ctr"/>
                          <a:r>
                            <a:rPr lang="es-ES" sz="1000" dirty="0">
                              <a:latin typeface="Arial Narrow" panose="020B0606020202030204" pitchFamily="34" charset="0"/>
                            </a:rPr>
                            <a:t> Oficinas CZ 3A </a:t>
                          </a:r>
                        </a:p>
                      </p:txBody>
                    </p:sp>
                    <p:sp>
                      <p:nvSpPr>
                        <p:cNvPr id="69" name="CuadroTexto 68"/>
                        <p:cNvSpPr txBox="1"/>
                        <p:nvPr/>
                      </p:nvSpPr>
                      <p:spPr>
                        <a:xfrm>
                          <a:off x="1230316" y="3852000"/>
                          <a:ext cx="801161" cy="769441"/>
                        </a:xfrm>
                        <a:prstGeom prst="rect">
                          <a:avLst/>
                        </a:prstGeom>
                        <a:solidFill>
                          <a:schemeClr val="bg1"/>
                        </a:solidFill>
                      </p:spPr>
                      <p:txBody>
                        <a:bodyPr wrap="square" lIns="36000" tIns="0" rIns="0" bIns="0" rtlCol="0">
                          <a:spAutoFit/>
                        </a:bodyPr>
                        <a:lstStyle>
                          <a:defPPr>
                            <a:defRPr lang="es-ES"/>
                          </a:defPPr>
                          <a:lvl1pPr>
                            <a:defRPr sz="1000">
                              <a:latin typeface="Arial Narrow" panose="020B0606020202030204" pitchFamily="34" charset="0"/>
                            </a:defRPr>
                          </a:lvl1pPr>
                        </a:lstStyle>
                        <a:p>
                          <a:pPr algn="ctr"/>
                          <a:r>
                            <a:rPr lang="es-ES" dirty="0"/>
                            <a:t>Envolvente existente + ASHRAE 90.1-2016 Climatización</a:t>
                          </a:r>
                        </a:p>
                      </p:txBody>
                    </p:sp>
                    <p:sp>
                      <p:nvSpPr>
                        <p:cNvPr id="70" name="CuadroTexto 69"/>
                        <p:cNvSpPr txBox="1"/>
                        <p:nvPr/>
                      </p:nvSpPr>
                      <p:spPr>
                        <a:xfrm>
                          <a:off x="2011599" y="3852000"/>
                          <a:ext cx="731025" cy="461665"/>
                        </a:xfrm>
                        <a:prstGeom prst="rect">
                          <a:avLst/>
                        </a:prstGeom>
                        <a:solidFill>
                          <a:schemeClr val="bg1"/>
                        </a:solidFill>
                      </p:spPr>
                      <p:txBody>
                        <a:bodyPr wrap="square" lIns="0" tIns="0" rIns="0" bIns="0" rtlCol="0">
                          <a:spAutoFit/>
                        </a:bodyPr>
                        <a:lstStyle>
                          <a:defPPr>
                            <a:defRPr lang="es-ES"/>
                          </a:defPPr>
                          <a:lvl1pPr>
                            <a:defRPr sz="1000">
                              <a:latin typeface="Arial Narrow" panose="020B0606020202030204" pitchFamily="34" charset="0"/>
                            </a:defRPr>
                          </a:lvl1pPr>
                        </a:lstStyle>
                        <a:p>
                          <a:pPr algn="ctr"/>
                          <a:r>
                            <a:rPr lang="es-ES" dirty="0"/>
                            <a:t>ASHRAE 90.1-2016 Envolvente</a:t>
                          </a:r>
                        </a:p>
                      </p:txBody>
                    </p:sp>
                    <p:sp>
                      <p:nvSpPr>
                        <p:cNvPr id="71" name="CuadroTexto 70"/>
                        <p:cNvSpPr txBox="1"/>
                        <p:nvPr/>
                      </p:nvSpPr>
                      <p:spPr>
                        <a:xfrm>
                          <a:off x="2742624" y="3852000"/>
                          <a:ext cx="765889" cy="358474"/>
                        </a:xfrm>
                        <a:prstGeom prst="rect">
                          <a:avLst/>
                        </a:prstGeom>
                        <a:solidFill>
                          <a:schemeClr val="bg1"/>
                        </a:solidFill>
                      </p:spPr>
                      <p:txBody>
                        <a:bodyPr wrap="square" lIns="0" tIns="0" rIns="0" bIns="0" rtlCol="0">
                          <a:spAutoFit/>
                        </a:bodyPr>
                        <a:lstStyle>
                          <a:defPPr>
                            <a:defRPr lang="es-ES"/>
                          </a:defPPr>
                          <a:lvl1pPr>
                            <a:defRPr sz="1000">
                              <a:latin typeface="Arial Narrow" panose="020B0606020202030204" pitchFamily="34" charset="0"/>
                            </a:defRPr>
                          </a:lvl1pPr>
                        </a:lstStyle>
                        <a:p>
                          <a:pPr algn="ctr"/>
                          <a:r>
                            <a:rPr lang="es-ES" dirty="0"/>
                            <a:t>PVF (***)</a:t>
                          </a:r>
                        </a:p>
                        <a:p>
                          <a:pPr algn="ctr"/>
                          <a:r>
                            <a:rPr lang="es-ES" dirty="0"/>
                            <a:t>reducida</a:t>
                          </a:r>
                        </a:p>
                      </p:txBody>
                    </p:sp>
                    <p:sp>
                      <p:nvSpPr>
                        <p:cNvPr id="72" name="CuadroTexto 71"/>
                        <p:cNvSpPr txBox="1"/>
                        <p:nvPr/>
                      </p:nvSpPr>
                      <p:spPr>
                        <a:xfrm>
                          <a:off x="3448878" y="3844633"/>
                          <a:ext cx="822661" cy="380480"/>
                        </a:xfrm>
                        <a:prstGeom prst="rect">
                          <a:avLst/>
                        </a:prstGeom>
                        <a:solidFill>
                          <a:schemeClr val="bg1"/>
                        </a:solidFill>
                      </p:spPr>
                      <p:txBody>
                        <a:bodyPr wrap="square" lIns="0" tIns="0" rIns="0" bIns="72000" rtlCol="0">
                          <a:spAutoFit/>
                        </a:bodyPr>
                        <a:lstStyle>
                          <a:defPPr>
                            <a:defRPr lang="es-ES"/>
                          </a:defPPr>
                          <a:lvl1pPr>
                            <a:defRPr sz="1000">
                              <a:latin typeface="Arial Narrow" panose="020B0606020202030204" pitchFamily="34" charset="0"/>
                            </a:defRPr>
                          </a:lvl1pPr>
                        </a:lstStyle>
                        <a:p>
                          <a:pPr algn="ctr"/>
                          <a:r>
                            <a:rPr lang="es-ES" dirty="0"/>
                            <a:t>Envolvente</a:t>
                          </a:r>
                        </a:p>
                        <a:p>
                          <a:pPr algn="ctr"/>
                          <a:r>
                            <a:rPr lang="es-ES" dirty="0"/>
                            <a:t>recomendada</a:t>
                          </a:r>
                        </a:p>
                      </p:txBody>
                    </p:sp>
                    <p:sp>
                      <p:nvSpPr>
                        <p:cNvPr id="73" name="CuadroTexto 72"/>
                        <p:cNvSpPr txBox="1"/>
                        <p:nvPr/>
                      </p:nvSpPr>
                      <p:spPr>
                        <a:xfrm>
                          <a:off x="4271539" y="3852000"/>
                          <a:ext cx="697627" cy="380480"/>
                        </a:xfrm>
                        <a:prstGeom prst="rect">
                          <a:avLst/>
                        </a:prstGeom>
                        <a:solidFill>
                          <a:schemeClr val="bg1"/>
                        </a:solidFill>
                      </p:spPr>
                      <p:txBody>
                        <a:bodyPr wrap="square" lIns="0" tIns="0" rIns="0" bIns="72000" rtlCol="0">
                          <a:spAutoFit/>
                        </a:bodyPr>
                        <a:lstStyle>
                          <a:defPPr>
                            <a:defRPr lang="es-ES"/>
                          </a:defPPr>
                          <a:lvl1pPr>
                            <a:defRPr sz="1000">
                              <a:latin typeface="Arial Narrow" panose="020B0606020202030204" pitchFamily="34" charset="0"/>
                            </a:defRPr>
                          </a:lvl1pPr>
                        </a:lstStyle>
                        <a:p>
                          <a:pPr algn="ctr"/>
                          <a:r>
                            <a:rPr lang="es-ES" dirty="0"/>
                            <a:t>Ventilación</a:t>
                          </a:r>
                        </a:p>
                        <a:p>
                          <a:pPr algn="ctr"/>
                          <a:r>
                            <a:rPr lang="es-ES" dirty="0"/>
                            <a:t>Natural</a:t>
                          </a:r>
                        </a:p>
                      </p:txBody>
                    </p:sp>
                    <p:sp>
                      <p:nvSpPr>
                        <p:cNvPr id="74" name="CuadroTexto 73"/>
                        <p:cNvSpPr txBox="1"/>
                        <p:nvPr/>
                      </p:nvSpPr>
                      <p:spPr>
                        <a:xfrm>
                          <a:off x="5029161" y="3852000"/>
                          <a:ext cx="750714" cy="534368"/>
                        </a:xfrm>
                        <a:prstGeom prst="rect">
                          <a:avLst/>
                        </a:prstGeom>
                        <a:solidFill>
                          <a:schemeClr val="bg1"/>
                        </a:solidFill>
                      </p:spPr>
                      <p:txBody>
                        <a:bodyPr wrap="square" lIns="0" tIns="0" rIns="0" bIns="72000" rtlCol="0">
                          <a:spAutoFit/>
                        </a:bodyPr>
                        <a:lstStyle>
                          <a:defPPr>
                            <a:defRPr lang="es-ES"/>
                          </a:defPPr>
                          <a:lvl1pPr>
                            <a:defRPr sz="1000">
                              <a:latin typeface="Arial Narrow" panose="020B0606020202030204" pitchFamily="34" charset="0"/>
                            </a:defRPr>
                          </a:lvl1pPr>
                        </a:lstStyle>
                        <a:p>
                          <a:pPr algn="ctr"/>
                          <a:r>
                            <a:rPr lang="es-ES" dirty="0"/>
                            <a:t>Climatización</a:t>
                          </a:r>
                        </a:p>
                        <a:p>
                          <a:pPr algn="ctr"/>
                          <a:r>
                            <a:rPr lang="es-ES" dirty="0"/>
                            <a:t>Alto Rendimiento</a:t>
                          </a:r>
                        </a:p>
                      </p:txBody>
                    </p:sp>
                    <p:sp>
                      <p:nvSpPr>
                        <p:cNvPr id="75" name="CuadroTexto 74"/>
                        <p:cNvSpPr txBox="1"/>
                        <p:nvPr/>
                      </p:nvSpPr>
                      <p:spPr>
                        <a:xfrm>
                          <a:off x="5779875" y="3852000"/>
                          <a:ext cx="744114" cy="380480"/>
                        </a:xfrm>
                        <a:prstGeom prst="rect">
                          <a:avLst/>
                        </a:prstGeom>
                        <a:solidFill>
                          <a:schemeClr val="bg1"/>
                        </a:solidFill>
                      </p:spPr>
                      <p:txBody>
                        <a:bodyPr wrap="square" lIns="0" tIns="0" rIns="0" bIns="72000" rtlCol="0">
                          <a:spAutoFit/>
                        </a:bodyPr>
                        <a:lstStyle>
                          <a:defPPr>
                            <a:defRPr lang="es-ES"/>
                          </a:defPPr>
                          <a:lvl1pPr>
                            <a:defRPr sz="1000">
                              <a:latin typeface="Arial Narrow" panose="020B0606020202030204" pitchFamily="34" charset="0"/>
                            </a:defRPr>
                          </a:lvl1pPr>
                        </a:lstStyle>
                        <a:p>
                          <a:pPr algn="ctr"/>
                          <a:r>
                            <a:rPr lang="es-ES" dirty="0"/>
                            <a:t>Iluminación/</a:t>
                          </a:r>
                        </a:p>
                        <a:p>
                          <a:pPr algn="ctr"/>
                          <a:r>
                            <a:rPr lang="es-ES" dirty="0"/>
                            <a:t>Luz natural</a:t>
                          </a:r>
                        </a:p>
                      </p:txBody>
                    </p:sp>
                    <p:sp>
                      <p:nvSpPr>
                        <p:cNvPr id="76" name="CuadroTexto 75"/>
                        <p:cNvSpPr txBox="1"/>
                        <p:nvPr/>
                      </p:nvSpPr>
                      <p:spPr>
                        <a:xfrm>
                          <a:off x="6523989" y="3852000"/>
                          <a:ext cx="760144" cy="534368"/>
                        </a:xfrm>
                        <a:prstGeom prst="rect">
                          <a:avLst/>
                        </a:prstGeom>
                        <a:solidFill>
                          <a:schemeClr val="bg1"/>
                        </a:solidFill>
                      </p:spPr>
                      <p:txBody>
                        <a:bodyPr wrap="square" lIns="0" tIns="0" rIns="0" bIns="72000" rtlCol="0">
                          <a:spAutoFit/>
                        </a:bodyPr>
                        <a:lstStyle>
                          <a:defPPr>
                            <a:defRPr lang="es-ES"/>
                          </a:defPPr>
                          <a:lvl1pPr>
                            <a:defRPr sz="1000">
                              <a:latin typeface="Arial Narrow" panose="020B0606020202030204" pitchFamily="34" charset="0"/>
                            </a:defRPr>
                          </a:lvl1pPr>
                        </a:lstStyle>
                        <a:p>
                          <a:pPr algn="ctr"/>
                          <a:r>
                            <a:rPr lang="es-ES" dirty="0"/>
                            <a:t>Control</a:t>
                          </a:r>
                        </a:p>
                        <a:p>
                          <a:pPr algn="ctr"/>
                          <a:r>
                            <a:rPr lang="es-ES" dirty="0"/>
                            <a:t>Cargas</a:t>
                          </a:r>
                        </a:p>
                        <a:p>
                          <a:pPr algn="ctr"/>
                          <a:r>
                            <a:rPr lang="es-ES" dirty="0"/>
                            <a:t>Enchufables</a:t>
                          </a:r>
                        </a:p>
                      </p:txBody>
                    </p:sp>
                    <p:sp>
                      <p:nvSpPr>
                        <p:cNvPr id="77" name="CuadroTexto 76"/>
                        <p:cNvSpPr txBox="1"/>
                        <p:nvPr/>
                      </p:nvSpPr>
                      <p:spPr>
                        <a:xfrm>
                          <a:off x="7254986" y="3844633"/>
                          <a:ext cx="809837" cy="380480"/>
                        </a:xfrm>
                        <a:prstGeom prst="rect">
                          <a:avLst/>
                        </a:prstGeom>
                        <a:solidFill>
                          <a:schemeClr val="bg1"/>
                        </a:solidFill>
                      </p:spPr>
                      <p:txBody>
                        <a:bodyPr wrap="square" lIns="0" tIns="0" rIns="0" bIns="72000" rtlCol="0">
                          <a:spAutoFit/>
                        </a:bodyPr>
                        <a:lstStyle>
                          <a:defPPr>
                            <a:defRPr lang="es-ES"/>
                          </a:defPPr>
                          <a:lvl1pPr>
                            <a:defRPr sz="1000">
                              <a:latin typeface="Arial Narrow" panose="020B0606020202030204" pitchFamily="34" charset="0"/>
                            </a:defRPr>
                          </a:lvl1pPr>
                        </a:lstStyle>
                        <a:p>
                          <a:pPr algn="ctr"/>
                          <a:r>
                            <a:rPr lang="es-ES" dirty="0"/>
                            <a:t>Fuente</a:t>
                          </a:r>
                        </a:p>
                        <a:p>
                          <a:pPr algn="ctr"/>
                          <a:r>
                            <a:rPr lang="es-ES" dirty="0"/>
                            <a:t>Terreno/Lago</a:t>
                          </a:r>
                        </a:p>
                      </p:txBody>
                    </p:sp>
                    <p:sp>
                      <p:nvSpPr>
                        <p:cNvPr id="78" name="CuadroTexto 77"/>
                        <p:cNvSpPr txBox="1"/>
                        <p:nvPr/>
                      </p:nvSpPr>
                      <p:spPr>
                        <a:xfrm>
                          <a:off x="8015391" y="3844633"/>
                          <a:ext cx="930883" cy="801625"/>
                        </a:xfrm>
                        <a:prstGeom prst="rect">
                          <a:avLst/>
                        </a:prstGeom>
                        <a:solidFill>
                          <a:schemeClr val="bg1"/>
                        </a:solidFill>
                      </p:spPr>
                      <p:txBody>
                        <a:bodyPr wrap="square" lIns="0" tIns="0" rIns="0" bIns="72000" rtlCol="0">
                          <a:spAutoFit/>
                        </a:bodyPr>
                        <a:lstStyle>
                          <a:defPPr>
                            <a:defRPr lang="es-ES"/>
                          </a:defPPr>
                          <a:lvl1pPr>
                            <a:defRPr sz="1000">
                              <a:latin typeface="Arial Narrow" panose="020B0606020202030204" pitchFamily="34" charset="0"/>
                            </a:defRPr>
                          </a:lvl1pPr>
                        </a:lstStyle>
                        <a:p>
                          <a:pPr algn="ctr"/>
                          <a:r>
                            <a:rPr lang="es-ES" dirty="0"/>
                            <a:t>Elemento triple</a:t>
                          </a:r>
                        </a:p>
                        <a:p>
                          <a:pPr algn="ctr"/>
                          <a:r>
                            <a:rPr lang="es-ES" dirty="0"/>
                            <a:t>Acristalamiento</a:t>
                          </a:r>
                        </a:p>
                        <a:p>
                          <a:pPr algn="ctr"/>
                          <a:r>
                            <a:rPr lang="es-ES" dirty="0"/>
                            <a:t>+ parasoles exteriores</a:t>
                          </a:r>
                        </a:p>
                      </p:txBody>
                    </p:sp>
                  </p:grpSp>
                </p:grpSp>
              </p:grpSp>
              <p:grpSp>
                <p:nvGrpSpPr>
                  <p:cNvPr id="55" name="31 Grupo"/>
                  <p:cNvGrpSpPr/>
                  <p:nvPr/>
                </p:nvGrpSpPr>
                <p:grpSpPr>
                  <a:xfrm>
                    <a:off x="10535795" y="1141686"/>
                    <a:ext cx="1070029" cy="3084926"/>
                    <a:chOff x="10535795" y="1141686"/>
                    <a:chExt cx="1070029" cy="3084926"/>
                  </a:xfrm>
                </p:grpSpPr>
                <p:sp>
                  <p:nvSpPr>
                    <p:cNvPr id="56" name="CuadroTexto 55"/>
                    <p:cNvSpPr txBox="1"/>
                    <p:nvPr/>
                  </p:nvSpPr>
                  <p:spPr>
                    <a:xfrm>
                      <a:off x="10535795" y="4072724"/>
                      <a:ext cx="1070029" cy="153888"/>
                    </a:xfrm>
                    <a:prstGeom prst="rect">
                      <a:avLst/>
                    </a:prstGeom>
                    <a:solidFill>
                      <a:schemeClr val="bg1"/>
                    </a:solidFill>
                  </p:spPr>
                  <p:txBody>
                    <a:bodyPr wrap="square" lIns="36000" tIns="0" rIns="0" bIns="0" rtlCol="0">
                      <a:spAutoFit/>
                    </a:bodyPr>
                    <a:lstStyle>
                      <a:defPPr>
                        <a:defRPr lang="es-ES"/>
                      </a:defPPr>
                      <a:lvl1pPr>
                        <a:defRPr sz="1000">
                          <a:latin typeface="Arial Narrow" panose="020B0606020202030204" pitchFamily="34" charset="0"/>
                        </a:defRPr>
                      </a:lvl1pPr>
                    </a:lstStyle>
                    <a:p>
                      <a:r>
                        <a:rPr lang="es-ES" dirty="0"/>
                        <a:t>Cargas enchufables</a:t>
                      </a:r>
                    </a:p>
                  </p:txBody>
                </p:sp>
                <p:sp>
                  <p:nvSpPr>
                    <p:cNvPr id="57" name="CuadroTexto 16"/>
                    <p:cNvSpPr txBox="1"/>
                    <p:nvPr/>
                  </p:nvSpPr>
                  <p:spPr>
                    <a:xfrm>
                      <a:off x="10535795" y="1141686"/>
                      <a:ext cx="890275" cy="153888"/>
                    </a:xfrm>
                    <a:prstGeom prst="rect">
                      <a:avLst/>
                    </a:prstGeom>
                    <a:solidFill>
                      <a:schemeClr val="bg1"/>
                    </a:solidFill>
                  </p:spPr>
                  <p:txBody>
                    <a:bodyPr wrap="square" lIns="36000" tIns="0" rIns="0" bIns="0" rtlCol="0">
                      <a:spAutoFit/>
                    </a:bodyPr>
                    <a:lstStyle>
                      <a:defPPr>
                        <a:defRPr lang="es-ES"/>
                      </a:defPPr>
                      <a:lvl1pPr>
                        <a:defRPr sz="1000">
                          <a:latin typeface="Arial Narrow" panose="020B0606020202030204" pitchFamily="34" charset="0"/>
                        </a:defRPr>
                      </a:lvl1pPr>
                    </a:lstStyle>
                    <a:p>
                      <a:r>
                        <a:rPr lang="es-ES" dirty="0"/>
                        <a:t>Ventiladores</a:t>
                      </a:r>
                    </a:p>
                  </p:txBody>
                </p:sp>
                <p:sp>
                  <p:nvSpPr>
                    <p:cNvPr id="58" name="CuadroTexto 16"/>
                    <p:cNvSpPr txBox="1"/>
                    <p:nvPr/>
                  </p:nvSpPr>
                  <p:spPr>
                    <a:xfrm>
                      <a:off x="10535795" y="1553765"/>
                      <a:ext cx="640183" cy="153888"/>
                    </a:xfrm>
                    <a:prstGeom prst="rect">
                      <a:avLst/>
                    </a:prstGeom>
                    <a:solidFill>
                      <a:schemeClr val="bg1"/>
                    </a:solidFill>
                  </p:spPr>
                  <p:txBody>
                    <a:bodyPr wrap="square" lIns="36000" tIns="0" rIns="0" bIns="0" rtlCol="0">
                      <a:spAutoFit/>
                    </a:bodyPr>
                    <a:lstStyle>
                      <a:defPPr>
                        <a:defRPr lang="es-ES"/>
                      </a:defPPr>
                      <a:lvl1pPr>
                        <a:defRPr sz="1000">
                          <a:latin typeface="Arial Narrow" panose="020B0606020202030204" pitchFamily="34" charset="0"/>
                        </a:defRPr>
                      </a:lvl1pPr>
                    </a:lstStyle>
                    <a:p>
                      <a:r>
                        <a:rPr lang="es-ES" dirty="0"/>
                        <a:t>Bombas</a:t>
                      </a:r>
                    </a:p>
                  </p:txBody>
                </p:sp>
                <p:sp>
                  <p:nvSpPr>
                    <p:cNvPr id="59" name="CuadroTexto 16"/>
                    <p:cNvSpPr txBox="1"/>
                    <p:nvPr/>
                  </p:nvSpPr>
                  <p:spPr>
                    <a:xfrm>
                      <a:off x="10535795" y="1972506"/>
                      <a:ext cx="612829" cy="153888"/>
                    </a:xfrm>
                    <a:prstGeom prst="rect">
                      <a:avLst/>
                    </a:prstGeom>
                    <a:solidFill>
                      <a:schemeClr val="bg1"/>
                    </a:solidFill>
                  </p:spPr>
                  <p:txBody>
                    <a:bodyPr wrap="square" lIns="36000" tIns="0" rIns="0" bIns="0" rtlCol="0">
                      <a:spAutoFit/>
                    </a:bodyPr>
                    <a:lstStyle>
                      <a:defPPr>
                        <a:defRPr lang="es-ES"/>
                      </a:defPPr>
                      <a:lvl1pPr>
                        <a:defRPr sz="1000">
                          <a:latin typeface="Arial Narrow" panose="020B0606020202030204" pitchFamily="34" charset="0"/>
                        </a:defRPr>
                      </a:lvl1pPr>
                    </a:lstStyle>
                    <a:p>
                      <a:r>
                        <a:rPr lang="es-ES" dirty="0"/>
                        <a:t>Frío</a:t>
                      </a:r>
                    </a:p>
                  </p:txBody>
                </p:sp>
                <p:sp>
                  <p:nvSpPr>
                    <p:cNvPr id="60" name="CuadroTexto 16"/>
                    <p:cNvSpPr txBox="1"/>
                    <p:nvPr/>
                  </p:nvSpPr>
                  <p:spPr>
                    <a:xfrm>
                      <a:off x="10535795" y="2386628"/>
                      <a:ext cx="1003598" cy="153888"/>
                    </a:xfrm>
                    <a:prstGeom prst="rect">
                      <a:avLst/>
                    </a:prstGeom>
                    <a:solidFill>
                      <a:schemeClr val="bg1"/>
                    </a:solidFill>
                  </p:spPr>
                  <p:txBody>
                    <a:bodyPr wrap="square" lIns="36000" tIns="0" rIns="0" bIns="0" rtlCol="0">
                      <a:spAutoFit/>
                    </a:bodyPr>
                    <a:lstStyle>
                      <a:defPPr>
                        <a:defRPr lang="es-ES"/>
                      </a:defPPr>
                      <a:lvl1pPr>
                        <a:defRPr sz="1000">
                          <a:latin typeface="Arial Narrow" panose="020B0606020202030204" pitchFamily="34" charset="0"/>
                        </a:defRPr>
                      </a:lvl1pPr>
                    </a:lstStyle>
                    <a:p>
                      <a:r>
                        <a:rPr lang="es-ES" dirty="0"/>
                        <a:t>Disipación de calor</a:t>
                      </a:r>
                    </a:p>
                  </p:txBody>
                </p:sp>
                <p:sp>
                  <p:nvSpPr>
                    <p:cNvPr id="61" name="CuadroTexto 16"/>
                    <p:cNvSpPr txBox="1"/>
                    <p:nvPr/>
                  </p:nvSpPr>
                  <p:spPr>
                    <a:xfrm>
                      <a:off x="10535795" y="2814352"/>
                      <a:ext cx="780860" cy="153888"/>
                    </a:xfrm>
                    <a:prstGeom prst="rect">
                      <a:avLst/>
                    </a:prstGeom>
                    <a:solidFill>
                      <a:schemeClr val="bg1"/>
                    </a:solidFill>
                  </p:spPr>
                  <p:txBody>
                    <a:bodyPr wrap="square" lIns="36000" tIns="0" rIns="0" bIns="0" rtlCol="0">
                      <a:spAutoFit/>
                    </a:bodyPr>
                    <a:lstStyle>
                      <a:defPPr>
                        <a:defRPr lang="es-ES"/>
                      </a:defPPr>
                      <a:lvl1pPr>
                        <a:defRPr sz="1000">
                          <a:latin typeface="Arial Narrow" panose="020B0606020202030204" pitchFamily="34" charset="0"/>
                        </a:defRPr>
                      </a:lvl1pPr>
                    </a:lstStyle>
                    <a:p>
                      <a:r>
                        <a:rPr lang="es-ES" dirty="0"/>
                        <a:t>Agua Caliente</a:t>
                      </a:r>
                    </a:p>
                  </p:txBody>
                </p:sp>
                <p:sp>
                  <p:nvSpPr>
                    <p:cNvPr id="62" name="CuadroTexto 16"/>
                    <p:cNvSpPr txBox="1"/>
                    <p:nvPr/>
                  </p:nvSpPr>
                  <p:spPr>
                    <a:xfrm>
                      <a:off x="10535795" y="3237690"/>
                      <a:ext cx="682256" cy="153888"/>
                    </a:xfrm>
                    <a:prstGeom prst="rect">
                      <a:avLst/>
                    </a:prstGeom>
                    <a:solidFill>
                      <a:schemeClr val="bg1"/>
                    </a:solidFill>
                  </p:spPr>
                  <p:txBody>
                    <a:bodyPr wrap="square" lIns="36000" tIns="0" rIns="0" bIns="0" rtlCol="0">
                      <a:spAutoFit/>
                    </a:bodyPr>
                    <a:lstStyle>
                      <a:defPPr>
                        <a:defRPr lang="es-ES"/>
                      </a:defPPr>
                      <a:lvl1pPr>
                        <a:defRPr sz="1000">
                          <a:latin typeface="Arial Narrow" panose="020B0606020202030204" pitchFamily="34" charset="0"/>
                        </a:defRPr>
                      </a:lvl1pPr>
                    </a:lstStyle>
                    <a:p>
                      <a:r>
                        <a:rPr lang="es-ES" dirty="0"/>
                        <a:t>Calor</a:t>
                      </a:r>
                    </a:p>
                  </p:txBody>
                </p:sp>
                <p:sp>
                  <p:nvSpPr>
                    <p:cNvPr id="63" name="CuadroTexto 16"/>
                    <p:cNvSpPr txBox="1"/>
                    <p:nvPr/>
                  </p:nvSpPr>
                  <p:spPr>
                    <a:xfrm>
                      <a:off x="10535795" y="3655813"/>
                      <a:ext cx="722245" cy="153888"/>
                    </a:xfrm>
                    <a:prstGeom prst="rect">
                      <a:avLst/>
                    </a:prstGeom>
                    <a:solidFill>
                      <a:schemeClr val="bg1"/>
                    </a:solidFill>
                  </p:spPr>
                  <p:txBody>
                    <a:bodyPr wrap="square" lIns="36000" tIns="0" rIns="0" bIns="0" rtlCol="0">
                      <a:spAutoFit/>
                    </a:bodyPr>
                    <a:lstStyle>
                      <a:defPPr>
                        <a:defRPr lang="es-ES"/>
                      </a:defPPr>
                      <a:lvl1pPr>
                        <a:defRPr sz="1000">
                          <a:latin typeface="Arial Narrow" panose="020B0606020202030204" pitchFamily="34" charset="0"/>
                        </a:defRPr>
                      </a:lvl1pPr>
                    </a:lstStyle>
                    <a:p>
                      <a:r>
                        <a:rPr lang="es-ES" dirty="0"/>
                        <a:t>Iluminación</a:t>
                      </a:r>
                    </a:p>
                  </p:txBody>
                </p:sp>
              </p:grpSp>
            </p:grpSp>
            <p:grpSp>
              <p:nvGrpSpPr>
                <p:cNvPr id="51" name="34 Grupo"/>
                <p:cNvGrpSpPr/>
                <p:nvPr/>
              </p:nvGrpSpPr>
              <p:grpSpPr>
                <a:xfrm>
                  <a:off x="8077694" y="3514033"/>
                  <a:ext cx="1645235" cy="525350"/>
                  <a:chOff x="8077694" y="3514033"/>
                  <a:chExt cx="1645235" cy="525350"/>
                </a:xfrm>
              </p:grpSpPr>
              <p:sp>
                <p:nvSpPr>
                  <p:cNvPr id="52" name="CuadroTexto 51"/>
                  <p:cNvSpPr txBox="1"/>
                  <p:nvPr/>
                </p:nvSpPr>
                <p:spPr>
                  <a:xfrm>
                    <a:off x="8077694" y="3514033"/>
                    <a:ext cx="1645235" cy="364516"/>
                  </a:xfrm>
                  <a:prstGeom prst="rect">
                    <a:avLst/>
                  </a:prstGeom>
                  <a:solidFill>
                    <a:schemeClr val="bg1"/>
                  </a:solidFill>
                </p:spPr>
                <p:txBody>
                  <a:bodyPr wrap="square" lIns="36000" tIns="0" rIns="0" bIns="0" rtlCol="0">
                    <a:spAutoFit/>
                  </a:bodyPr>
                  <a:lstStyle>
                    <a:defPPr>
                      <a:defRPr lang="es-ES"/>
                    </a:defPPr>
                    <a:lvl1pPr>
                      <a:defRPr sz="1000">
                        <a:latin typeface="Arial Narrow" panose="020B0606020202030204" pitchFamily="34" charset="0"/>
                      </a:defRPr>
                    </a:lvl1pPr>
                  </a:lstStyle>
                  <a:p>
                    <a:r>
                      <a:rPr lang="es-ES" dirty="0"/>
                      <a:t>Objetivo 21,4 (67,5 </a:t>
                    </a:r>
                    <a:r>
                      <a:rPr lang="es-ES" dirty="0" err="1"/>
                      <a:t>kWh</a:t>
                    </a:r>
                    <a:r>
                      <a:rPr lang="es-ES" dirty="0"/>
                      <a:t>/m</a:t>
                    </a:r>
                    <a:r>
                      <a:rPr lang="es-ES" baseline="30000" dirty="0"/>
                      <a:t>2</a:t>
                    </a:r>
                    <a:r>
                      <a:rPr lang="es-ES" dirty="0"/>
                      <a:t>/año)</a:t>
                    </a:r>
                  </a:p>
                </p:txBody>
              </p:sp>
              <p:sp>
                <p:nvSpPr>
                  <p:cNvPr id="53" name="CuadroTexto 17"/>
                  <p:cNvSpPr txBox="1"/>
                  <p:nvPr/>
                </p:nvSpPr>
                <p:spPr>
                  <a:xfrm>
                    <a:off x="8077694" y="3857126"/>
                    <a:ext cx="1537467" cy="182257"/>
                  </a:xfrm>
                  <a:prstGeom prst="rect">
                    <a:avLst/>
                  </a:prstGeom>
                  <a:solidFill>
                    <a:schemeClr val="bg1"/>
                  </a:solidFill>
                </p:spPr>
                <p:txBody>
                  <a:bodyPr wrap="square" lIns="36000" tIns="0" rIns="0" bIns="0" rtlCol="0">
                    <a:spAutoFit/>
                  </a:bodyPr>
                  <a:lstStyle>
                    <a:defPPr>
                      <a:defRPr lang="es-ES"/>
                    </a:defPPr>
                    <a:lvl1pPr>
                      <a:defRPr sz="1000">
                        <a:latin typeface="Arial Narrow" panose="020B0606020202030204" pitchFamily="34" charset="0"/>
                      </a:defRPr>
                    </a:lvl1pPr>
                  </a:lstStyle>
                  <a:p>
                    <a:r>
                      <a:rPr lang="es-ES" dirty="0"/>
                      <a:t>Reto  15 (47,3 </a:t>
                    </a:r>
                    <a:r>
                      <a:rPr lang="es-ES" dirty="0" err="1"/>
                      <a:t>kWh</a:t>
                    </a:r>
                    <a:r>
                      <a:rPr lang="es-ES" dirty="0"/>
                      <a:t>/m</a:t>
                    </a:r>
                    <a:r>
                      <a:rPr lang="es-ES" baseline="30000" dirty="0"/>
                      <a:t>2</a:t>
                    </a:r>
                    <a:r>
                      <a:rPr lang="es-ES" dirty="0"/>
                      <a:t>/año)</a:t>
                    </a:r>
                  </a:p>
                </p:txBody>
              </p:sp>
            </p:grpSp>
          </p:grpSp>
          <p:sp>
            <p:nvSpPr>
              <p:cNvPr id="48" name="Shape 861">
                <a:extLst>
                  <a:ext uri="{FF2B5EF4-FFF2-40B4-BE49-F238E27FC236}">
                    <a16:creationId xmlns:a16="http://schemas.microsoft.com/office/drawing/2014/main" id="{B356C662-DAC0-F940-8E8F-93528ED5A78B}"/>
                  </a:ext>
                </a:extLst>
              </p:cNvPr>
              <p:cNvSpPr/>
              <p:nvPr/>
            </p:nvSpPr>
            <p:spPr>
              <a:xfrm>
                <a:off x="-198657" y="315144"/>
                <a:ext cx="237744" cy="713233"/>
              </a:xfrm>
              <a:custGeom>
                <a:avLst/>
                <a:gdLst/>
                <a:ahLst/>
                <a:cxnLst>
                  <a:cxn ang="0">
                    <a:pos x="wd2" y="hd2"/>
                  </a:cxn>
                  <a:cxn ang="5400000">
                    <a:pos x="wd2" y="hd2"/>
                  </a:cxn>
                  <a:cxn ang="10800000">
                    <a:pos x="wd2" y="hd2"/>
                  </a:cxn>
                  <a:cxn ang="16200000">
                    <a:pos x="wd2" y="hd2"/>
                  </a:cxn>
                </a:cxnLst>
                <a:rect l="0" t="0" r="r" b="b"/>
                <a:pathLst>
                  <a:path w="21600" h="21600" extrusionOk="0">
                    <a:moveTo>
                      <a:pt x="0" y="18000"/>
                    </a:moveTo>
                    <a:lnTo>
                      <a:pt x="5400" y="18000"/>
                    </a:lnTo>
                    <a:lnTo>
                      <a:pt x="5400" y="0"/>
                    </a:lnTo>
                    <a:lnTo>
                      <a:pt x="16200" y="0"/>
                    </a:lnTo>
                    <a:lnTo>
                      <a:pt x="16200" y="18000"/>
                    </a:lnTo>
                    <a:lnTo>
                      <a:pt x="21600" y="18000"/>
                    </a:lnTo>
                    <a:lnTo>
                      <a:pt x="10800" y="21600"/>
                    </a:lnTo>
                    <a:close/>
                  </a:path>
                </a:pathLst>
              </a:custGeom>
              <a:solidFill>
                <a:srgbClr val="FF0000"/>
              </a:solidFill>
              <a:ln w="12700">
                <a:solidFill>
                  <a:srgbClr val="42719B"/>
                </a:solidFill>
                <a:miter/>
              </a:ln>
            </p:spPr>
            <p:txBody>
              <a:bodyPr lIns="45719" rIns="45719" anchor="ctr"/>
              <a:lstStyle/>
              <a:p>
                <a:pPr algn="ctr">
                  <a:defRPr>
                    <a:solidFill>
                      <a:srgbClr val="FFFFFF"/>
                    </a:solidFill>
                    <a:latin typeface="Calibri"/>
                    <a:ea typeface="Calibri"/>
                    <a:cs typeface="Calibri"/>
                    <a:sym typeface="Calibri"/>
                  </a:defRPr>
                </a:pPr>
                <a:endParaRPr/>
              </a:p>
            </p:txBody>
          </p:sp>
          <p:sp>
            <p:nvSpPr>
              <p:cNvPr id="49" name="Shape 861">
                <a:extLst>
                  <a:ext uri="{FF2B5EF4-FFF2-40B4-BE49-F238E27FC236}">
                    <a16:creationId xmlns:a16="http://schemas.microsoft.com/office/drawing/2014/main" id="{438D5FC9-BAA6-B147-BA4B-0CC277F0657B}"/>
                  </a:ext>
                </a:extLst>
              </p:cNvPr>
              <p:cNvSpPr/>
              <p:nvPr/>
            </p:nvSpPr>
            <p:spPr>
              <a:xfrm>
                <a:off x="2056730" y="440533"/>
                <a:ext cx="237744" cy="713233"/>
              </a:xfrm>
              <a:custGeom>
                <a:avLst/>
                <a:gdLst/>
                <a:ahLst/>
                <a:cxnLst>
                  <a:cxn ang="0">
                    <a:pos x="wd2" y="hd2"/>
                  </a:cxn>
                  <a:cxn ang="5400000">
                    <a:pos x="wd2" y="hd2"/>
                  </a:cxn>
                  <a:cxn ang="10800000">
                    <a:pos x="wd2" y="hd2"/>
                  </a:cxn>
                  <a:cxn ang="16200000">
                    <a:pos x="wd2" y="hd2"/>
                  </a:cxn>
                </a:cxnLst>
                <a:rect l="0" t="0" r="r" b="b"/>
                <a:pathLst>
                  <a:path w="21600" h="21600" extrusionOk="0">
                    <a:moveTo>
                      <a:pt x="0" y="18000"/>
                    </a:moveTo>
                    <a:lnTo>
                      <a:pt x="5400" y="18000"/>
                    </a:lnTo>
                    <a:lnTo>
                      <a:pt x="5400" y="0"/>
                    </a:lnTo>
                    <a:lnTo>
                      <a:pt x="16200" y="0"/>
                    </a:lnTo>
                    <a:lnTo>
                      <a:pt x="16200" y="18000"/>
                    </a:lnTo>
                    <a:lnTo>
                      <a:pt x="21600" y="18000"/>
                    </a:lnTo>
                    <a:lnTo>
                      <a:pt x="10800" y="21600"/>
                    </a:lnTo>
                    <a:close/>
                  </a:path>
                </a:pathLst>
              </a:custGeom>
              <a:solidFill>
                <a:srgbClr val="FF0000"/>
              </a:solidFill>
              <a:ln w="12700">
                <a:solidFill>
                  <a:srgbClr val="42719B"/>
                </a:solidFill>
                <a:miter/>
              </a:ln>
            </p:spPr>
            <p:txBody>
              <a:bodyPr lIns="45719" rIns="45719" anchor="ctr"/>
              <a:lstStyle/>
              <a:p>
                <a:pPr algn="ctr">
                  <a:defRPr>
                    <a:solidFill>
                      <a:srgbClr val="FFFFFF"/>
                    </a:solidFill>
                    <a:latin typeface="Calibri"/>
                    <a:ea typeface="Calibri"/>
                    <a:cs typeface="Calibri"/>
                    <a:sym typeface="Calibri"/>
                  </a:defRPr>
                </a:pPr>
                <a:endParaRPr/>
              </a:p>
            </p:txBody>
          </p:sp>
        </p:grpSp>
        <p:sp>
          <p:nvSpPr>
            <p:cNvPr id="46" name="Shape 811"/>
            <p:cNvSpPr/>
            <p:nvPr/>
          </p:nvSpPr>
          <p:spPr>
            <a:xfrm>
              <a:off x="7314594" y="1734317"/>
              <a:ext cx="237744" cy="713233"/>
            </a:xfrm>
            <a:custGeom>
              <a:avLst/>
              <a:gdLst/>
              <a:ahLst/>
              <a:cxnLst>
                <a:cxn ang="0">
                  <a:pos x="wd2" y="hd2"/>
                </a:cxn>
                <a:cxn ang="5400000">
                  <a:pos x="wd2" y="hd2"/>
                </a:cxn>
                <a:cxn ang="10800000">
                  <a:pos x="wd2" y="hd2"/>
                </a:cxn>
                <a:cxn ang="16200000">
                  <a:pos x="wd2" y="hd2"/>
                </a:cxn>
              </a:cxnLst>
              <a:rect l="0" t="0" r="r" b="b"/>
              <a:pathLst>
                <a:path w="21600" h="21600" extrusionOk="0">
                  <a:moveTo>
                    <a:pt x="0" y="18000"/>
                  </a:moveTo>
                  <a:lnTo>
                    <a:pt x="5400" y="18000"/>
                  </a:lnTo>
                  <a:lnTo>
                    <a:pt x="5400" y="0"/>
                  </a:lnTo>
                  <a:lnTo>
                    <a:pt x="16200" y="0"/>
                  </a:lnTo>
                  <a:lnTo>
                    <a:pt x="16200" y="18000"/>
                  </a:lnTo>
                  <a:lnTo>
                    <a:pt x="21600" y="18000"/>
                  </a:lnTo>
                  <a:lnTo>
                    <a:pt x="10800" y="21600"/>
                  </a:lnTo>
                  <a:close/>
                </a:path>
              </a:pathLst>
            </a:custGeom>
            <a:solidFill>
              <a:srgbClr val="FF0000"/>
            </a:solidFill>
            <a:ln w="12700">
              <a:solidFill>
                <a:srgbClr val="42719B"/>
              </a:solidFill>
              <a:miter/>
            </a:ln>
          </p:spPr>
          <p:txBody>
            <a:bodyPr lIns="45719" rIns="45719" anchor="ctr"/>
            <a:lstStyle/>
            <a:p>
              <a:pPr algn="ctr">
                <a:defRPr>
                  <a:solidFill>
                    <a:srgbClr val="FFFFFF"/>
                  </a:solidFill>
                  <a:latin typeface="Calibri"/>
                  <a:ea typeface="Calibri"/>
                  <a:cs typeface="Calibri"/>
                  <a:sym typeface="Calibri"/>
                </a:defRPr>
              </a:pPr>
              <a:endParaRPr/>
            </a:p>
          </p:txBody>
        </p:sp>
      </p:grpSp>
    </p:spTree>
    <p:extLst>
      <p:ext uri="{BB962C8B-B14F-4D97-AF65-F5344CB8AC3E}">
        <p14:creationId xmlns:p14="http://schemas.microsoft.com/office/powerpoint/2010/main" val="296454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C2E6-7B82-874E-8AFE-7CE0A4F340C6}"/>
              </a:ext>
            </a:extLst>
          </p:cNvPr>
          <p:cNvSpPr txBox="1">
            <a:spLocks/>
          </p:cNvSpPr>
          <p:nvPr/>
        </p:nvSpPr>
        <p:spPr>
          <a:xfrm>
            <a:off x="330200" y="75733"/>
            <a:ext cx="8909050" cy="8778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solidFill>
                  <a:schemeClr val="bg1"/>
                </a:solidFill>
              </a:rPr>
              <a:t>Factores Primarios de la Envolvente</a:t>
            </a:r>
          </a:p>
        </p:txBody>
      </p:sp>
      <p:sp>
        <p:nvSpPr>
          <p:cNvPr id="3" name="Shape 975">
            <a:extLst>
              <a:ext uri="{FF2B5EF4-FFF2-40B4-BE49-F238E27FC236}">
                <a16:creationId xmlns:a16="http://schemas.microsoft.com/office/drawing/2014/main" id="{6646A9DD-520E-9740-A981-98C0E1949072}"/>
              </a:ext>
            </a:extLst>
          </p:cNvPr>
          <p:cNvSpPr/>
          <p:nvPr/>
        </p:nvSpPr>
        <p:spPr>
          <a:xfrm>
            <a:off x="473881" y="1320337"/>
            <a:ext cx="7782994" cy="341632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b="1">
                <a:latin typeface="Open Sans"/>
                <a:ea typeface="Open Sans"/>
                <a:cs typeface="Open Sans"/>
                <a:sym typeface="Open Sans"/>
              </a:defRPr>
            </a:pPr>
            <a:r>
              <a:rPr lang="es-ES" dirty="0">
                <a:latin typeface="Gotham Medium" pitchFamily="2" charset="-128"/>
                <a:ea typeface="Gotham Medium" pitchFamily="2" charset="-128"/>
                <a:cs typeface="Gotham Medium" pitchFamily="2" charset="-128"/>
              </a:rPr>
              <a:t>Proporción Ventana-Muro (PVM/WWR)</a:t>
            </a:r>
          </a:p>
          <a:p>
            <a:pPr>
              <a:defRPr b="1">
                <a:latin typeface="Open Sans"/>
                <a:ea typeface="Open Sans"/>
                <a:cs typeface="Open Sans"/>
                <a:sym typeface="Open Sans"/>
              </a:defRPr>
            </a:pPr>
            <a:endParaRPr lang="es-ES" dirty="0">
              <a:latin typeface="Gotham Medium" pitchFamily="2" charset="-128"/>
              <a:ea typeface="Gotham Medium" pitchFamily="2" charset="-128"/>
              <a:cs typeface="Gotham Medium" pitchFamily="2" charset="-128"/>
            </a:endParaRPr>
          </a:p>
          <a:p>
            <a:pPr>
              <a:defRPr b="1">
                <a:latin typeface="Open Sans"/>
                <a:ea typeface="Open Sans"/>
                <a:cs typeface="Open Sans"/>
                <a:sym typeface="Open Sans"/>
              </a:defRPr>
            </a:pPr>
            <a:r>
              <a:rPr lang="es-ES" dirty="0">
                <a:latin typeface="Gotham Book" pitchFamily="2" charset="-128"/>
                <a:ea typeface="Gotham Book" pitchFamily="2" charset="-128"/>
                <a:cs typeface="Gotham Book" pitchFamily="2" charset="-128"/>
              </a:rPr>
              <a:t>Es importante definir el área optima de la abertura relativa para lograr los objetivos de autonomía de luz natural así como maximizar la eficiencia térmica del muro. </a:t>
            </a:r>
          </a:p>
          <a:p>
            <a:pPr>
              <a:defRPr b="1">
                <a:latin typeface="Open Sans"/>
                <a:ea typeface="Open Sans"/>
                <a:cs typeface="Open Sans"/>
                <a:sym typeface="Open Sans"/>
              </a:defRPr>
            </a:pPr>
            <a:endParaRPr lang="es-ES" dirty="0">
              <a:latin typeface="Gotham Book" pitchFamily="2" charset="-128"/>
              <a:ea typeface="Gotham Book" pitchFamily="2" charset="-128"/>
              <a:cs typeface="Gotham Book" pitchFamily="2" charset="-128"/>
            </a:endParaRPr>
          </a:p>
          <a:p>
            <a:pPr>
              <a:defRPr b="1">
                <a:latin typeface="Open Sans"/>
                <a:ea typeface="Open Sans"/>
                <a:cs typeface="Open Sans"/>
                <a:sym typeface="Open Sans"/>
              </a:defRPr>
            </a:pPr>
            <a:r>
              <a:rPr lang="es-ES" b="1" dirty="0">
                <a:latin typeface="Gotham Bold" pitchFamily="2" charset="-128"/>
                <a:ea typeface="Gotham Bold" pitchFamily="2" charset="-128"/>
                <a:cs typeface="Gotham Bold" pitchFamily="2" charset="-128"/>
              </a:rPr>
              <a:t>Infiltración de aire y aislamiento</a:t>
            </a:r>
          </a:p>
          <a:p>
            <a:pPr>
              <a:defRPr b="1">
                <a:latin typeface="Open Sans"/>
                <a:ea typeface="Open Sans"/>
                <a:cs typeface="Open Sans"/>
                <a:sym typeface="Open Sans"/>
              </a:defRPr>
            </a:pPr>
            <a:endParaRPr lang="es-ES" dirty="0">
              <a:latin typeface="Gotham Book" pitchFamily="2" charset="-128"/>
              <a:ea typeface="Gotham Book" pitchFamily="2" charset="-128"/>
              <a:cs typeface="Gotham Book" pitchFamily="2" charset="-128"/>
            </a:endParaRPr>
          </a:p>
          <a:p>
            <a:pPr>
              <a:defRPr b="1">
                <a:latin typeface="Open Sans"/>
                <a:ea typeface="Open Sans"/>
                <a:cs typeface="Open Sans"/>
                <a:sym typeface="Open Sans"/>
              </a:defRPr>
            </a:pPr>
            <a:r>
              <a:rPr lang="es-ES" dirty="0">
                <a:latin typeface="Gotham Book" pitchFamily="2" charset="-128"/>
                <a:ea typeface="Gotham Book" pitchFamily="2" charset="-128"/>
                <a:cs typeface="Gotham Book" pitchFamily="2" charset="-128"/>
              </a:rPr>
              <a:t>Óptimo valor R para cada sección de la envolvente exterior y contención de la infiltración del aire.</a:t>
            </a:r>
          </a:p>
          <a:p>
            <a:pPr>
              <a:defRPr b="1">
                <a:latin typeface="Open Sans"/>
                <a:ea typeface="Open Sans"/>
                <a:cs typeface="Open Sans"/>
                <a:sym typeface="Open Sans"/>
              </a:defRPr>
            </a:pPr>
            <a:endParaRPr lang="es-ES" dirty="0"/>
          </a:p>
          <a:p>
            <a:pPr>
              <a:defRPr>
                <a:latin typeface="Open Sans"/>
                <a:ea typeface="Open Sans"/>
                <a:cs typeface="Open Sans"/>
                <a:sym typeface="Open Sans"/>
              </a:defRPr>
            </a:pPr>
            <a:endParaRPr lang="es-ES" dirty="0"/>
          </a:p>
        </p:txBody>
      </p:sp>
    </p:spTree>
    <p:extLst>
      <p:ext uri="{BB962C8B-B14F-4D97-AF65-F5344CB8AC3E}">
        <p14:creationId xmlns:p14="http://schemas.microsoft.com/office/powerpoint/2010/main" val="153308240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4" name="image28.png"/>
          <p:cNvPicPr>
            <a:picLocks noChangeAspect="1"/>
          </p:cNvPicPr>
          <p:nvPr/>
        </p:nvPicPr>
        <p:blipFill>
          <a:blip r:embed="rId2" cstate="email">
            <a:extLst>
              <a:ext uri="{28A0092B-C50C-407E-A947-70E740481C1C}">
                <a14:useLocalDpi xmlns:a14="http://schemas.microsoft.com/office/drawing/2010/main"/>
              </a:ext>
            </a:extLst>
          </a:blip>
          <a:srcRect b="5166"/>
          <a:stretch>
            <a:fillRect/>
          </a:stretch>
        </p:blipFill>
        <p:spPr>
          <a:xfrm>
            <a:off x="3848100" y="253121"/>
            <a:ext cx="8343900" cy="6142917"/>
          </a:xfrm>
          <a:prstGeom prst="rect">
            <a:avLst/>
          </a:prstGeom>
          <a:ln w="12700">
            <a:miter lim="400000"/>
          </a:ln>
        </p:spPr>
      </p:pic>
      <p:sp>
        <p:nvSpPr>
          <p:cNvPr id="975" name="Shape 975"/>
          <p:cNvSpPr/>
          <p:nvPr/>
        </p:nvSpPr>
        <p:spPr>
          <a:xfrm>
            <a:off x="473881" y="177337"/>
            <a:ext cx="7782994" cy="80021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b="1">
                <a:latin typeface="Open Sans"/>
                <a:ea typeface="Open Sans"/>
                <a:cs typeface="Open Sans"/>
                <a:sym typeface="Open Sans"/>
              </a:defRPr>
            </a:pPr>
            <a:r>
              <a:rPr lang="es-ES" dirty="0"/>
              <a:t>Análisis de la Sensibilidad de la Envolvente</a:t>
            </a:r>
            <a:r>
              <a:rPr dirty="0"/>
              <a:t> </a:t>
            </a:r>
          </a:p>
          <a:p>
            <a:pPr>
              <a:defRPr sz="1000">
                <a:latin typeface="Open Sans"/>
                <a:ea typeface="Open Sans"/>
                <a:cs typeface="Open Sans"/>
                <a:sym typeface="Open Sans"/>
              </a:defRPr>
            </a:pPr>
            <a:r>
              <a:rPr lang="es-ES" dirty="0"/>
              <a:t>Sede de </a:t>
            </a:r>
            <a:r>
              <a:rPr dirty="0"/>
              <a:t>ASHRAE  </a:t>
            </a:r>
          </a:p>
          <a:p>
            <a:pPr>
              <a:defRPr>
                <a:latin typeface="Open Sans"/>
                <a:ea typeface="Open Sans"/>
                <a:cs typeface="Open Sans"/>
                <a:sym typeface="Open Sans"/>
              </a:defRPr>
            </a:pPr>
            <a:endParaRPr dirty="0"/>
          </a:p>
        </p:txBody>
      </p:sp>
      <p:sp>
        <p:nvSpPr>
          <p:cNvPr id="976" name="Shape 976"/>
          <p:cNvSpPr/>
          <p:nvPr/>
        </p:nvSpPr>
        <p:spPr>
          <a:xfrm>
            <a:off x="458386" y="936010"/>
            <a:ext cx="3262716"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a:latin typeface="Open Sans"/>
                <a:ea typeface="Open Sans"/>
                <a:cs typeface="Open Sans"/>
                <a:sym typeface="Open Sans"/>
              </a:defRPr>
            </a:lvl1pPr>
          </a:lstStyle>
          <a:p>
            <a:r>
              <a:rPr lang="es-ES" dirty="0"/>
              <a:t>Objetivos de prestaciones de la envolvente conforme al punto de reducir los consumos EUI (“</a:t>
            </a:r>
            <a:r>
              <a:rPr dirty="0"/>
              <a:t>Energy Use Intensity</a:t>
            </a:r>
            <a:r>
              <a:rPr lang="es-ES" dirty="0"/>
              <a:t>“/ consumo/m</a:t>
            </a:r>
            <a:r>
              <a:rPr lang="es-ES" baseline="30000" dirty="0"/>
              <a:t>2</a:t>
            </a:r>
            <a:r>
              <a:rPr lang="es-ES" dirty="0"/>
              <a:t>/año) mostrados a la derecha</a:t>
            </a:r>
            <a:r>
              <a:rPr dirty="0"/>
              <a:t>: </a:t>
            </a:r>
          </a:p>
        </p:txBody>
      </p:sp>
      <p:sp>
        <p:nvSpPr>
          <p:cNvPr id="977" name="Shape 977"/>
          <p:cNvSpPr/>
          <p:nvPr/>
        </p:nvSpPr>
        <p:spPr>
          <a:xfrm>
            <a:off x="5876925" y="5969270"/>
            <a:ext cx="6120214" cy="396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r">
              <a:defRPr sz="1000">
                <a:latin typeface="Open Sans"/>
                <a:ea typeface="Open Sans"/>
                <a:cs typeface="Open Sans"/>
                <a:sym typeface="Open Sans"/>
              </a:defRPr>
            </a:pPr>
            <a:r>
              <a:t>Interactive Graph: </a:t>
            </a:r>
            <a:r>
              <a:rPr u="sng">
                <a:solidFill>
                  <a:srgbClr val="0563C1"/>
                </a:solidFill>
                <a:uFill>
                  <a:solidFill>
                    <a:srgbClr val="0563C1"/>
                  </a:solidFill>
                </a:uFill>
                <a:hlinkClick r:id="rId3"/>
              </a:rPr>
              <a:t>https://www.elementa.nyc/projects/ashrae/</a:t>
            </a:r>
          </a:p>
        </p:txBody>
      </p:sp>
      <p:graphicFrame>
        <p:nvGraphicFramePr>
          <p:cNvPr id="978" name="Table 978"/>
          <p:cNvGraphicFramePr/>
          <p:nvPr>
            <p:extLst>
              <p:ext uri="{D42A27DB-BD31-4B8C-83A1-F6EECF244321}">
                <p14:modId xmlns:p14="http://schemas.microsoft.com/office/powerpoint/2010/main" val="3466034520"/>
              </p:ext>
            </p:extLst>
          </p:nvPr>
        </p:nvGraphicFramePr>
        <p:xfrm>
          <a:off x="499731" y="1771825"/>
          <a:ext cx="3348369" cy="3781386"/>
        </p:xfrm>
        <a:graphic>
          <a:graphicData uri="http://schemas.openxmlformats.org/drawingml/2006/table">
            <a:tbl>
              <a:tblPr firstRow="1" bandRow="1"/>
              <a:tblGrid>
                <a:gridCol w="710503">
                  <a:extLst>
                    <a:ext uri="{9D8B030D-6E8A-4147-A177-3AD203B41FA5}">
                      <a16:colId xmlns:a16="http://schemas.microsoft.com/office/drawing/2014/main" val="20000"/>
                    </a:ext>
                  </a:extLst>
                </a:gridCol>
                <a:gridCol w="815788">
                  <a:extLst>
                    <a:ext uri="{9D8B030D-6E8A-4147-A177-3AD203B41FA5}">
                      <a16:colId xmlns:a16="http://schemas.microsoft.com/office/drawing/2014/main" val="20001"/>
                    </a:ext>
                  </a:extLst>
                </a:gridCol>
                <a:gridCol w="878541">
                  <a:extLst>
                    <a:ext uri="{9D8B030D-6E8A-4147-A177-3AD203B41FA5}">
                      <a16:colId xmlns:a16="http://schemas.microsoft.com/office/drawing/2014/main" val="20002"/>
                    </a:ext>
                  </a:extLst>
                </a:gridCol>
                <a:gridCol w="943537">
                  <a:extLst>
                    <a:ext uri="{9D8B030D-6E8A-4147-A177-3AD203B41FA5}">
                      <a16:colId xmlns:a16="http://schemas.microsoft.com/office/drawing/2014/main" val="20003"/>
                    </a:ext>
                  </a:extLst>
                </a:gridCol>
              </a:tblGrid>
              <a:tr h="370840">
                <a:tc>
                  <a:txBody>
                    <a:bodyPr/>
                    <a:lstStyle/>
                    <a:p>
                      <a:pPr>
                        <a:defRPr b="0">
                          <a:solidFill>
                            <a:srgbClr val="000000"/>
                          </a:solidFill>
                        </a:defRPr>
                      </a:pPr>
                      <a:r>
                        <a:rPr lang="es-ES" sz="900" b="1" noProof="0" dirty="0">
                          <a:latin typeface="Open Sans"/>
                          <a:ea typeface="Open Sans"/>
                          <a:cs typeface="Open Sans"/>
                          <a:sym typeface="Open Sans"/>
                        </a:rPr>
                        <a:t>Parámetro</a:t>
                      </a:r>
                    </a:p>
                  </a:txBody>
                  <a:tcPr marL="0" marR="0" marT="0" marB="0" anchor="ctr" horzOverflow="overflow">
                    <a:lnL w="12700">
                      <a:miter lim="400000"/>
                    </a:lnL>
                    <a:lnR w="12700">
                      <a:miter lim="400000"/>
                    </a:lnR>
                    <a:lnT w="12700">
                      <a:solidFill>
                        <a:srgbClr val="000000"/>
                      </a:solidFill>
                    </a:lnT>
                    <a:lnB w="12700">
                      <a:solidFill>
                        <a:srgbClr val="000000"/>
                      </a:solidFill>
                    </a:lnB>
                    <a:noFill/>
                  </a:tcPr>
                </a:tc>
                <a:tc>
                  <a:txBody>
                    <a:bodyPr/>
                    <a:lstStyle/>
                    <a:p>
                      <a:pPr algn="ctr">
                        <a:defRPr b="0">
                          <a:solidFill>
                            <a:srgbClr val="000000"/>
                          </a:solidFill>
                        </a:defRPr>
                      </a:pPr>
                      <a:r>
                        <a:rPr lang="es-ES" sz="900" dirty="0">
                          <a:solidFill>
                            <a:srgbClr val="808080"/>
                          </a:solidFill>
                          <a:latin typeface="Open Sans"/>
                          <a:ea typeface="Open Sans"/>
                          <a:cs typeface="Open Sans"/>
                          <a:sym typeface="Open Sans"/>
                        </a:rPr>
                        <a:t>Prestación existente</a:t>
                      </a:r>
                      <a:endParaRPr sz="900" dirty="0">
                        <a:solidFill>
                          <a:srgbClr val="808080"/>
                        </a:solidFill>
                        <a:latin typeface="Open Sans"/>
                        <a:ea typeface="Open Sans"/>
                        <a:cs typeface="Open Sans"/>
                        <a:sym typeface="Open Sans"/>
                      </a:endParaRPr>
                    </a:p>
                  </a:txBody>
                  <a:tcPr marL="0" marR="0" marT="0" marB="0" anchor="ctr" horzOverflow="overflow">
                    <a:lnL w="12700">
                      <a:miter lim="400000"/>
                    </a:lnL>
                    <a:lnR w="12700">
                      <a:miter lim="400000"/>
                    </a:lnR>
                    <a:lnT w="12700">
                      <a:solidFill>
                        <a:srgbClr val="000000"/>
                      </a:solidFill>
                    </a:lnT>
                    <a:lnB w="12700">
                      <a:solidFill>
                        <a:srgbClr val="000000"/>
                      </a:solidFill>
                    </a:lnB>
                    <a:noFill/>
                  </a:tcPr>
                </a:tc>
                <a:tc>
                  <a:txBody>
                    <a:bodyPr/>
                    <a:lstStyle/>
                    <a:p>
                      <a:pPr algn="ctr">
                        <a:defRPr b="0">
                          <a:solidFill>
                            <a:srgbClr val="000000"/>
                          </a:solidFill>
                        </a:defRPr>
                      </a:pPr>
                      <a:r>
                        <a:rPr sz="900">
                          <a:solidFill>
                            <a:srgbClr val="808080"/>
                          </a:solidFill>
                          <a:latin typeface="Open Sans"/>
                          <a:ea typeface="Open Sans"/>
                          <a:cs typeface="Open Sans"/>
                          <a:sym typeface="Open Sans"/>
                        </a:rPr>
                        <a:t>ASHRAE 
90.1-2016</a:t>
                      </a:r>
                    </a:p>
                  </a:txBody>
                  <a:tcPr marL="0" marR="0" marT="0" marB="0" anchor="ctr" horzOverflow="overflow">
                    <a:lnL w="12700">
                      <a:miter lim="400000"/>
                    </a:lnL>
                    <a:lnR w="12700">
                      <a:miter lim="400000"/>
                    </a:lnR>
                    <a:lnT w="12700">
                      <a:solidFill>
                        <a:srgbClr val="000000"/>
                      </a:solidFill>
                    </a:lnT>
                    <a:lnB w="12700">
                      <a:solidFill>
                        <a:srgbClr val="000000"/>
                      </a:solidFill>
                    </a:lnB>
                    <a:noFill/>
                  </a:tcPr>
                </a:tc>
                <a:tc>
                  <a:txBody>
                    <a:bodyPr/>
                    <a:lstStyle/>
                    <a:p>
                      <a:pPr algn="ctr">
                        <a:defRPr b="0">
                          <a:solidFill>
                            <a:srgbClr val="000000"/>
                          </a:solidFill>
                        </a:defRPr>
                      </a:pPr>
                      <a:r>
                        <a:rPr lang="es-ES" sz="900" b="1" noProof="0" dirty="0">
                          <a:latin typeface="Open Sans"/>
                          <a:ea typeface="Open Sans"/>
                          <a:cs typeface="Open Sans"/>
                          <a:sym typeface="Open Sans"/>
                        </a:rPr>
                        <a:t>Recomend</a:t>
                      </a:r>
                      <a:r>
                        <a:rPr lang="es-ES" sz="900" b="1" dirty="0" err="1">
                          <a:latin typeface="Open Sans"/>
                          <a:ea typeface="Open Sans"/>
                          <a:cs typeface="Open Sans"/>
                          <a:sym typeface="Open Sans"/>
                        </a:rPr>
                        <a:t>ado</a:t>
                      </a:r>
                      <a:endParaRPr lang="es-ES" sz="900" b="1" dirty="0">
                        <a:latin typeface="Open Sans"/>
                        <a:ea typeface="Open Sans"/>
                        <a:cs typeface="Open Sans"/>
                        <a:sym typeface="Open Sans"/>
                      </a:endParaRPr>
                    </a:p>
                  </a:txBody>
                  <a:tcPr marL="0" marR="0" marT="0" marB="0" anchor="ctr" horzOverflow="overflow">
                    <a:lnL w="12700">
                      <a:miter lim="400000"/>
                    </a:lnL>
                    <a:lnR w="12700">
                      <a:miter lim="400000"/>
                    </a:lnR>
                    <a:lnT w="12700">
                      <a:solidFill>
                        <a:srgbClr val="000000"/>
                      </a:solidFill>
                    </a:lnT>
                    <a:lnB w="12700">
                      <a:solidFill>
                        <a:srgbClr val="000000"/>
                      </a:solidFill>
                    </a:lnB>
                    <a:noFill/>
                  </a:tcPr>
                </a:tc>
                <a:extLst>
                  <a:ext uri="{0D108BD9-81ED-4DB2-BD59-A6C34878D82A}">
                    <a16:rowId xmlns:a16="http://schemas.microsoft.com/office/drawing/2014/main" val="10000"/>
                  </a:ext>
                </a:extLst>
              </a:tr>
              <a:tr h="532278">
                <a:tc>
                  <a:txBody>
                    <a:bodyPr/>
                    <a:lstStyle/>
                    <a:p>
                      <a:r>
                        <a:rPr lang="es-ES" sz="900" dirty="0">
                          <a:latin typeface="Open Sans"/>
                          <a:ea typeface="Open Sans"/>
                          <a:cs typeface="Open Sans"/>
                          <a:sym typeface="Open Sans"/>
                        </a:rPr>
                        <a:t>Cerramiento</a:t>
                      </a:r>
                    </a:p>
                    <a:p>
                      <a:r>
                        <a:rPr lang="es-ES" sz="900" dirty="0">
                          <a:latin typeface="Open Sans"/>
                          <a:ea typeface="Open Sans"/>
                          <a:cs typeface="Open Sans"/>
                          <a:sym typeface="Open Sans"/>
                        </a:rPr>
                        <a:t>exterior</a:t>
                      </a:r>
                      <a:endParaRPr sz="900" dirty="0">
                        <a:latin typeface="Open Sans"/>
                        <a:ea typeface="Open Sans"/>
                        <a:cs typeface="Open Sans"/>
                        <a:sym typeface="Open Sans"/>
                      </a:endParaRPr>
                    </a:p>
                  </a:txBody>
                  <a:tcPr marL="0" marR="0" marT="0" marB="0" anchor="ctr" horzOverflow="overflow">
                    <a:lnL w="12700">
                      <a:miter lim="400000"/>
                    </a:lnL>
                    <a:lnR w="12700">
                      <a:miter lim="400000"/>
                    </a:lnR>
                    <a:lnT w="12700">
                      <a:solidFill>
                        <a:srgbClr val="000000"/>
                      </a:solidFill>
                    </a:lnT>
                    <a:lnB w="12700">
                      <a:miter lim="400000"/>
                    </a:lnB>
                    <a:noFill/>
                  </a:tcPr>
                </a:tc>
                <a:tc>
                  <a:txBody>
                    <a:bodyPr/>
                    <a:lstStyle/>
                    <a:p>
                      <a:pPr algn="ctr"/>
                      <a:r>
                        <a:rPr sz="900">
                          <a:solidFill>
                            <a:srgbClr val="808080"/>
                          </a:solidFill>
                          <a:latin typeface="Open Sans"/>
                          <a:ea typeface="Open Sans"/>
                          <a:cs typeface="Open Sans"/>
                          <a:sym typeface="Open Sans"/>
                        </a:rPr>
                        <a:t>U-0.3 
(R-3.0)</a:t>
                      </a:r>
                    </a:p>
                  </a:txBody>
                  <a:tcPr marL="0" marR="0" marT="0" marB="0" anchor="ctr" horzOverflow="overflow">
                    <a:lnL w="12700">
                      <a:miter lim="400000"/>
                    </a:lnL>
                    <a:lnR w="12700">
                      <a:miter lim="400000"/>
                    </a:lnR>
                    <a:lnT w="12700">
                      <a:solidFill>
                        <a:srgbClr val="000000"/>
                      </a:solidFill>
                    </a:lnT>
                    <a:lnB w="12700">
                      <a:miter lim="400000"/>
                    </a:lnB>
                    <a:noFill/>
                  </a:tcPr>
                </a:tc>
                <a:tc>
                  <a:txBody>
                    <a:bodyPr/>
                    <a:lstStyle/>
                    <a:p>
                      <a:pPr algn="ctr"/>
                      <a:r>
                        <a:rPr sz="900">
                          <a:solidFill>
                            <a:srgbClr val="808080"/>
                          </a:solidFill>
                          <a:latin typeface="Open Sans"/>
                          <a:ea typeface="Open Sans"/>
                          <a:cs typeface="Open Sans"/>
                          <a:sym typeface="Open Sans"/>
                        </a:rPr>
                        <a:t>U-0.122
(R-8.0)</a:t>
                      </a:r>
                    </a:p>
                  </a:txBody>
                  <a:tcPr marL="0" marR="0" marT="0" marB="0" anchor="ctr" horzOverflow="overflow">
                    <a:lnL w="12700">
                      <a:miter lim="400000"/>
                    </a:lnL>
                    <a:lnR w="12700">
                      <a:miter lim="400000"/>
                    </a:lnR>
                    <a:lnT w="12700">
                      <a:solidFill>
                        <a:srgbClr val="000000"/>
                      </a:solidFill>
                    </a:lnT>
                    <a:lnB w="12700">
                      <a:miter lim="400000"/>
                    </a:lnB>
                    <a:noFill/>
                  </a:tcPr>
                </a:tc>
                <a:tc>
                  <a:txBody>
                    <a:bodyPr/>
                    <a:lstStyle/>
                    <a:p>
                      <a:pPr algn="ctr"/>
                      <a:r>
                        <a:rPr sz="900" b="1" dirty="0">
                          <a:latin typeface="Open Sans"/>
                          <a:ea typeface="Open Sans"/>
                          <a:cs typeface="Open Sans"/>
                          <a:sym typeface="Open Sans"/>
                        </a:rPr>
                        <a:t>U-0.058
(R-17)</a:t>
                      </a:r>
                    </a:p>
                  </a:txBody>
                  <a:tcPr marL="0" marR="0" marT="0" marB="0" anchor="ctr" horzOverflow="overflow">
                    <a:lnL w="12700">
                      <a:miter lim="400000"/>
                    </a:lnL>
                    <a:lnR w="12700">
                      <a:miter lim="400000"/>
                    </a:lnR>
                    <a:lnT w="12700">
                      <a:solidFill>
                        <a:srgbClr val="000000"/>
                      </a:solidFill>
                    </a:lnT>
                    <a:lnB w="12700">
                      <a:miter lim="400000"/>
                    </a:lnB>
                    <a:noFill/>
                  </a:tcPr>
                </a:tc>
                <a:extLst>
                  <a:ext uri="{0D108BD9-81ED-4DB2-BD59-A6C34878D82A}">
                    <a16:rowId xmlns:a16="http://schemas.microsoft.com/office/drawing/2014/main" val="10001"/>
                  </a:ext>
                </a:extLst>
              </a:tr>
              <a:tr h="533400">
                <a:tc>
                  <a:txBody>
                    <a:bodyPr/>
                    <a:lstStyle/>
                    <a:p>
                      <a:r>
                        <a:rPr lang="es-ES" sz="900" dirty="0">
                          <a:latin typeface="Open Sans"/>
                          <a:ea typeface="Open Sans"/>
                          <a:cs typeface="Open Sans"/>
                          <a:sym typeface="Open Sans"/>
                        </a:rPr>
                        <a:t>Cubierta</a:t>
                      </a:r>
                      <a:endParaRPr sz="900" dirty="0">
                        <a:latin typeface="Open Sans"/>
                        <a:ea typeface="Open Sans"/>
                        <a:cs typeface="Open Sans"/>
                        <a:sym typeface="Open Sans"/>
                      </a:endParaRPr>
                    </a:p>
                  </a:txBody>
                  <a:tcPr marL="0" marR="0" marT="0" marB="0" anchor="ctr" horzOverflow="overflow">
                    <a:lnL w="12700">
                      <a:miter lim="400000"/>
                    </a:lnL>
                    <a:lnR w="12700">
                      <a:miter lim="400000"/>
                    </a:lnR>
                    <a:lnT w="12700">
                      <a:miter lim="400000"/>
                    </a:lnT>
                    <a:lnB w="12700">
                      <a:miter lim="400000"/>
                    </a:lnB>
                    <a:noFill/>
                  </a:tcPr>
                </a:tc>
                <a:tc>
                  <a:txBody>
                    <a:bodyPr/>
                    <a:lstStyle/>
                    <a:p>
                      <a:pPr algn="ctr"/>
                      <a:r>
                        <a:rPr sz="900">
                          <a:solidFill>
                            <a:srgbClr val="808080"/>
                          </a:solidFill>
                          <a:latin typeface="Open Sans"/>
                          <a:ea typeface="Open Sans"/>
                          <a:cs typeface="Open Sans"/>
                          <a:sym typeface="Open Sans"/>
                        </a:rPr>
                        <a:t>U0.047
(R-21)</a:t>
                      </a:r>
                    </a:p>
                  </a:txBody>
                  <a:tcPr marL="0" marR="0" marT="0" marB="0" anchor="ctr" horzOverflow="overflow">
                    <a:lnL w="12700">
                      <a:miter lim="400000"/>
                    </a:lnL>
                    <a:lnR w="12700">
                      <a:miter lim="400000"/>
                    </a:lnR>
                    <a:lnT w="12700">
                      <a:miter lim="400000"/>
                    </a:lnT>
                    <a:lnB w="12700">
                      <a:miter lim="400000"/>
                    </a:lnB>
                    <a:noFill/>
                  </a:tcPr>
                </a:tc>
                <a:tc>
                  <a:txBody>
                    <a:bodyPr/>
                    <a:lstStyle/>
                    <a:p>
                      <a:pPr algn="ctr"/>
                      <a:r>
                        <a:rPr sz="900">
                          <a:solidFill>
                            <a:srgbClr val="808080"/>
                          </a:solidFill>
                          <a:latin typeface="Open Sans"/>
                          <a:ea typeface="Open Sans"/>
                          <a:cs typeface="Open Sans"/>
                          <a:sym typeface="Open Sans"/>
                        </a:rPr>
                        <a:t>U-0.039
(R-25)</a:t>
                      </a:r>
                    </a:p>
                  </a:txBody>
                  <a:tcPr marL="0" marR="0" marT="0" marB="0" anchor="ctr" horzOverflow="overflow">
                    <a:lnL w="12700">
                      <a:miter lim="400000"/>
                    </a:lnL>
                    <a:lnR w="12700">
                      <a:miter lim="400000"/>
                    </a:lnR>
                    <a:lnT w="12700">
                      <a:miter lim="400000"/>
                    </a:lnT>
                    <a:lnB w="12700">
                      <a:miter lim="400000"/>
                    </a:lnB>
                    <a:noFill/>
                  </a:tcPr>
                </a:tc>
                <a:tc>
                  <a:txBody>
                    <a:bodyPr/>
                    <a:lstStyle/>
                    <a:p>
                      <a:pPr algn="ctr"/>
                      <a:r>
                        <a:rPr sz="900" b="1" dirty="0">
                          <a:latin typeface="Open Sans"/>
                          <a:ea typeface="Open Sans"/>
                          <a:cs typeface="Open Sans"/>
                          <a:sym typeface="Open Sans"/>
                        </a:rPr>
                        <a:t>U-0.028
(R-35)</a:t>
                      </a:r>
                    </a:p>
                  </a:txBody>
                  <a:tcPr marL="0" marR="0" marT="0" marB="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2"/>
                  </a:ext>
                </a:extLst>
              </a:tr>
              <a:tr h="596900">
                <a:tc>
                  <a:txBody>
                    <a:bodyPr/>
                    <a:lstStyle/>
                    <a:p>
                      <a:r>
                        <a:rPr lang="es-ES" sz="900" dirty="0">
                          <a:latin typeface="Open Sans"/>
                          <a:ea typeface="Open Sans"/>
                          <a:cs typeface="Open Sans"/>
                          <a:sym typeface="Open Sans"/>
                        </a:rPr>
                        <a:t>Ventana</a:t>
                      </a:r>
                      <a:endParaRPr sz="900" dirty="0">
                        <a:latin typeface="Open Sans"/>
                        <a:ea typeface="Open Sans"/>
                        <a:cs typeface="Open Sans"/>
                        <a:sym typeface="Open Sans"/>
                      </a:endParaRPr>
                    </a:p>
                  </a:txBody>
                  <a:tcPr marL="0" marR="0" marT="0" marB="0" anchor="ctr" horzOverflow="overflow">
                    <a:lnL w="12700">
                      <a:miter lim="400000"/>
                    </a:lnL>
                    <a:lnR w="12700">
                      <a:miter lim="400000"/>
                    </a:lnR>
                    <a:lnT w="12700">
                      <a:miter lim="400000"/>
                    </a:lnT>
                    <a:lnB w="12700">
                      <a:miter lim="400000"/>
                    </a:lnB>
                    <a:noFill/>
                  </a:tcPr>
                </a:tc>
                <a:tc>
                  <a:txBody>
                    <a:bodyPr/>
                    <a:lstStyle/>
                    <a:p>
                      <a:pPr algn="ctr"/>
                      <a:r>
                        <a:rPr sz="900">
                          <a:solidFill>
                            <a:srgbClr val="808080"/>
                          </a:solidFill>
                          <a:latin typeface="Open Sans"/>
                          <a:ea typeface="Open Sans"/>
                          <a:cs typeface="Open Sans"/>
                          <a:sym typeface="Open Sans"/>
                        </a:rPr>
                        <a:t>U-0.59
SHGC-0.52</a:t>
                      </a:r>
                    </a:p>
                  </a:txBody>
                  <a:tcPr marL="0" marR="0" marT="0" marB="0" anchor="ctr" horzOverflow="overflow">
                    <a:lnL w="12700">
                      <a:miter lim="400000"/>
                    </a:lnL>
                    <a:lnR w="12700">
                      <a:miter lim="400000"/>
                    </a:lnR>
                    <a:lnT w="12700">
                      <a:miter lim="400000"/>
                    </a:lnT>
                    <a:lnB w="12700">
                      <a:miter lim="400000"/>
                    </a:lnB>
                    <a:noFill/>
                  </a:tcPr>
                </a:tc>
                <a:tc>
                  <a:txBody>
                    <a:bodyPr/>
                    <a:lstStyle/>
                    <a:p>
                      <a:pPr algn="ctr"/>
                      <a:r>
                        <a:rPr sz="900">
                          <a:solidFill>
                            <a:srgbClr val="808080"/>
                          </a:solidFill>
                          <a:latin typeface="Open Sans"/>
                          <a:ea typeface="Open Sans"/>
                          <a:cs typeface="Open Sans"/>
                          <a:sym typeface="Open Sans"/>
                        </a:rPr>
                        <a:t>U-0.45
SHGC-0.25</a:t>
                      </a:r>
                    </a:p>
                  </a:txBody>
                  <a:tcPr marL="0" marR="0" marT="0" marB="0" anchor="ctr" horzOverflow="overflow">
                    <a:lnL w="12700">
                      <a:miter lim="400000"/>
                    </a:lnL>
                    <a:lnR w="12700">
                      <a:miter lim="400000"/>
                    </a:lnR>
                    <a:lnT w="12700">
                      <a:miter lim="400000"/>
                    </a:lnT>
                    <a:lnB w="12700">
                      <a:miter lim="400000"/>
                    </a:lnB>
                    <a:noFill/>
                  </a:tcPr>
                </a:tc>
                <a:tc>
                  <a:txBody>
                    <a:bodyPr/>
                    <a:lstStyle/>
                    <a:p>
                      <a:pPr algn="ctr"/>
                      <a:r>
                        <a:rPr sz="900" b="1">
                          <a:latin typeface="Open Sans"/>
                          <a:ea typeface="Open Sans"/>
                          <a:cs typeface="Open Sans"/>
                          <a:sym typeface="Open Sans"/>
                        </a:rPr>
                        <a:t>U-0.40
SHGC-0.25</a:t>
                      </a:r>
                    </a:p>
                  </a:txBody>
                  <a:tcPr marL="0" marR="0" marT="0" marB="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3"/>
                  </a:ext>
                </a:extLst>
              </a:tr>
              <a:tr h="596900">
                <a:tc>
                  <a:txBody>
                    <a:bodyPr/>
                    <a:lstStyle/>
                    <a:p>
                      <a:r>
                        <a:rPr lang="es-ES" sz="900" dirty="0">
                          <a:latin typeface="Open Sans"/>
                          <a:ea typeface="Open Sans"/>
                          <a:cs typeface="Open Sans"/>
                          <a:sym typeface="Open Sans"/>
                        </a:rPr>
                        <a:t>Proporción Ventana-Fachada</a:t>
                      </a:r>
                      <a:endParaRPr sz="900" dirty="0">
                        <a:latin typeface="Open Sans"/>
                        <a:ea typeface="Open Sans"/>
                        <a:cs typeface="Open Sans"/>
                        <a:sym typeface="Open Sans"/>
                      </a:endParaRPr>
                    </a:p>
                  </a:txBody>
                  <a:tcPr marL="0" marR="0" marT="0" marB="0" anchor="ctr" horzOverflow="overflow">
                    <a:lnL w="12700">
                      <a:miter lim="400000"/>
                    </a:lnL>
                    <a:lnR w="12700">
                      <a:miter lim="400000"/>
                    </a:lnR>
                    <a:lnT w="12700">
                      <a:miter lim="400000"/>
                    </a:lnT>
                    <a:lnB w="12700">
                      <a:miter lim="400000"/>
                    </a:lnB>
                    <a:noFill/>
                  </a:tcPr>
                </a:tc>
                <a:tc>
                  <a:txBody>
                    <a:bodyPr/>
                    <a:lstStyle/>
                    <a:p>
                      <a:pPr algn="ctr"/>
                      <a:r>
                        <a:rPr sz="900">
                          <a:solidFill>
                            <a:srgbClr val="808080"/>
                          </a:solidFill>
                          <a:latin typeface="Open Sans"/>
                          <a:ea typeface="Open Sans"/>
                          <a:cs typeface="Open Sans"/>
                          <a:sym typeface="Open Sans"/>
                        </a:rPr>
                        <a:t>~50%</a:t>
                      </a:r>
                    </a:p>
                  </a:txBody>
                  <a:tcPr marL="0" marR="0" marT="0" marB="0" anchor="ctr" horzOverflow="overflow">
                    <a:lnL w="12700">
                      <a:miter lim="400000"/>
                    </a:lnL>
                    <a:lnR w="12700">
                      <a:miter lim="400000"/>
                    </a:lnR>
                    <a:lnT w="12700">
                      <a:miter lim="400000"/>
                    </a:lnT>
                    <a:lnB w="12700">
                      <a:miter lim="400000"/>
                    </a:lnB>
                    <a:noFill/>
                  </a:tcPr>
                </a:tc>
                <a:tc>
                  <a:txBody>
                    <a:bodyPr/>
                    <a:lstStyle/>
                    <a:p>
                      <a:pPr algn="ctr"/>
                      <a:r>
                        <a:rPr sz="900">
                          <a:solidFill>
                            <a:srgbClr val="808080"/>
                          </a:solidFill>
                          <a:latin typeface="Open Sans"/>
                          <a:ea typeface="Open Sans"/>
                          <a:cs typeface="Open Sans"/>
                          <a:sym typeface="Open Sans"/>
                        </a:rPr>
                        <a:t>40%</a:t>
                      </a:r>
                    </a:p>
                  </a:txBody>
                  <a:tcPr marL="0" marR="0" marT="0" marB="0" anchor="ctr" horzOverflow="overflow">
                    <a:lnL w="12700">
                      <a:miter lim="400000"/>
                    </a:lnL>
                    <a:lnR w="12700">
                      <a:miter lim="400000"/>
                    </a:lnR>
                    <a:lnT w="12700">
                      <a:miter lim="400000"/>
                    </a:lnT>
                    <a:lnB w="12700">
                      <a:miter lim="400000"/>
                    </a:lnB>
                    <a:noFill/>
                  </a:tcPr>
                </a:tc>
                <a:tc>
                  <a:txBody>
                    <a:bodyPr/>
                    <a:lstStyle/>
                    <a:p>
                      <a:pPr algn="ctr"/>
                      <a:r>
                        <a:rPr sz="900" b="1">
                          <a:latin typeface="Open Sans"/>
                          <a:ea typeface="Open Sans"/>
                          <a:cs typeface="Open Sans"/>
                          <a:sym typeface="Open Sans"/>
                        </a:rPr>
                        <a:t>40%</a:t>
                      </a:r>
                    </a:p>
                  </a:txBody>
                  <a:tcPr marL="0" marR="0" marT="0" marB="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4"/>
                  </a:ext>
                </a:extLst>
              </a:tr>
              <a:tr h="368300">
                <a:tc>
                  <a:txBody>
                    <a:bodyPr/>
                    <a:lstStyle/>
                    <a:p>
                      <a:r>
                        <a:rPr lang="es-ES" sz="900" dirty="0">
                          <a:latin typeface="Open Sans"/>
                          <a:ea typeface="Open Sans"/>
                          <a:cs typeface="Open Sans"/>
                          <a:sym typeface="Open Sans"/>
                        </a:rPr>
                        <a:t>Profundidad</a:t>
                      </a:r>
                      <a:r>
                        <a:rPr lang="es-ES" sz="900" baseline="0" dirty="0">
                          <a:latin typeface="Open Sans"/>
                          <a:ea typeface="Open Sans"/>
                          <a:cs typeface="Open Sans"/>
                          <a:sym typeface="Open Sans"/>
                        </a:rPr>
                        <a:t> protector sombra</a:t>
                      </a:r>
                      <a:endParaRPr sz="900" dirty="0">
                        <a:latin typeface="Open Sans"/>
                        <a:ea typeface="Open Sans"/>
                        <a:cs typeface="Open Sans"/>
                        <a:sym typeface="Open Sans"/>
                      </a:endParaRPr>
                    </a:p>
                  </a:txBody>
                  <a:tcPr marL="0" marR="0" marT="0" marB="0" anchor="ctr" horzOverflow="overflow">
                    <a:lnL w="12700">
                      <a:miter lim="400000"/>
                    </a:lnL>
                    <a:lnR w="12700">
                      <a:miter lim="400000"/>
                    </a:lnR>
                    <a:lnT w="12700">
                      <a:miter lim="400000"/>
                    </a:lnT>
                    <a:lnB w="12700">
                      <a:miter lim="400000"/>
                    </a:lnB>
                    <a:noFill/>
                  </a:tcPr>
                </a:tc>
                <a:tc>
                  <a:txBody>
                    <a:bodyPr/>
                    <a:lstStyle/>
                    <a:p>
                      <a:pPr algn="ctr"/>
                      <a:r>
                        <a:rPr sz="900">
                          <a:solidFill>
                            <a:srgbClr val="808080"/>
                          </a:solidFill>
                          <a:latin typeface="Open Sans"/>
                          <a:ea typeface="Open Sans"/>
                          <a:cs typeface="Open Sans"/>
                          <a:sym typeface="Open Sans"/>
                        </a:rPr>
                        <a:t>N/A</a:t>
                      </a:r>
                    </a:p>
                  </a:txBody>
                  <a:tcPr marL="0" marR="0" marT="0" marB="0" anchor="ctr" horzOverflow="overflow">
                    <a:lnL w="12700">
                      <a:miter lim="400000"/>
                    </a:lnL>
                    <a:lnR w="12700">
                      <a:miter lim="400000"/>
                    </a:lnR>
                    <a:lnT w="12700">
                      <a:miter lim="400000"/>
                    </a:lnT>
                    <a:lnB w="12700">
                      <a:miter lim="400000"/>
                    </a:lnB>
                    <a:noFill/>
                  </a:tcPr>
                </a:tc>
                <a:tc>
                  <a:txBody>
                    <a:bodyPr/>
                    <a:lstStyle/>
                    <a:p>
                      <a:pPr algn="ctr"/>
                      <a:r>
                        <a:rPr sz="900" dirty="0">
                          <a:solidFill>
                            <a:srgbClr val="808080"/>
                          </a:solidFill>
                          <a:latin typeface="Open Sans"/>
                          <a:ea typeface="Open Sans"/>
                          <a:cs typeface="Open Sans"/>
                          <a:sym typeface="Open Sans"/>
                        </a:rPr>
                        <a:t>N/A</a:t>
                      </a:r>
                    </a:p>
                  </a:txBody>
                  <a:tcPr marL="0" marR="0" marT="0" marB="0" anchor="ctr" horzOverflow="overflow">
                    <a:lnL w="12700">
                      <a:miter lim="400000"/>
                    </a:lnL>
                    <a:lnR w="12700">
                      <a:miter lim="400000"/>
                    </a:lnR>
                    <a:lnT w="12700">
                      <a:miter lim="400000"/>
                    </a:lnT>
                    <a:lnB w="12700">
                      <a:miter lim="400000"/>
                    </a:lnB>
                    <a:noFill/>
                  </a:tcPr>
                </a:tc>
                <a:tc>
                  <a:txBody>
                    <a:bodyPr/>
                    <a:lstStyle/>
                    <a:p>
                      <a:pPr algn="ctr">
                        <a:defRPr sz="900" b="1">
                          <a:latin typeface="Open Sans"/>
                          <a:ea typeface="Open Sans"/>
                          <a:cs typeface="Open Sans"/>
                          <a:sym typeface="Open Sans"/>
                        </a:defRPr>
                      </a:pPr>
                      <a:r>
                        <a:rPr dirty="0"/>
                        <a:t>1’</a:t>
                      </a:r>
                    </a:p>
                    <a:p>
                      <a:pPr algn="ctr">
                        <a:defRPr sz="800">
                          <a:latin typeface="Open Sans"/>
                          <a:ea typeface="Open Sans"/>
                          <a:cs typeface="Open Sans"/>
                          <a:sym typeface="Open Sans"/>
                        </a:defRPr>
                      </a:pPr>
                      <a:r>
                        <a:rPr dirty="0"/>
                        <a:t>(</a:t>
                      </a:r>
                      <a:r>
                        <a:rPr lang="es-ES" dirty="0"/>
                        <a:t>a optimizar para confort térmico y visual</a:t>
                      </a:r>
                      <a:r>
                        <a:rPr dirty="0"/>
                        <a:t>)</a:t>
                      </a:r>
                    </a:p>
                  </a:txBody>
                  <a:tcPr marL="0" marR="0" marT="0" marB="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5"/>
                  </a:ext>
                </a:extLst>
              </a:tr>
              <a:tr h="648148">
                <a:tc>
                  <a:txBody>
                    <a:bodyPr/>
                    <a:lstStyle/>
                    <a:p>
                      <a:r>
                        <a:rPr lang="es-ES" sz="900" dirty="0">
                          <a:latin typeface="Open Sans"/>
                          <a:ea typeface="Open Sans"/>
                          <a:cs typeface="Open Sans"/>
                          <a:sym typeface="Open Sans"/>
                        </a:rPr>
                        <a:t>Infiltración</a:t>
                      </a:r>
                      <a:endParaRPr sz="900" dirty="0">
                        <a:latin typeface="Open Sans"/>
                        <a:ea typeface="Open Sans"/>
                        <a:cs typeface="Open Sans"/>
                        <a:sym typeface="Open Sans"/>
                      </a:endParaRPr>
                    </a:p>
                  </a:txBody>
                  <a:tcPr marL="0" marR="0" marT="0" marB="0" anchor="ctr" horzOverflow="overflow">
                    <a:lnL w="12700">
                      <a:miter lim="400000"/>
                    </a:lnL>
                    <a:lnR w="12700">
                      <a:miter lim="400000"/>
                    </a:lnR>
                    <a:lnT w="12700">
                      <a:miter lim="400000"/>
                    </a:lnT>
                    <a:lnB w="12700">
                      <a:solidFill>
                        <a:srgbClr val="000000"/>
                      </a:solidFill>
                    </a:lnB>
                    <a:noFill/>
                  </a:tcPr>
                </a:tc>
                <a:tc>
                  <a:txBody>
                    <a:bodyPr/>
                    <a:lstStyle/>
                    <a:p>
                      <a:pPr algn="ctr">
                        <a:defRPr sz="900">
                          <a:solidFill>
                            <a:srgbClr val="808080"/>
                          </a:solidFill>
                          <a:latin typeface="Open Sans"/>
                          <a:ea typeface="Open Sans"/>
                          <a:cs typeface="Open Sans"/>
                          <a:sym typeface="Open Sans"/>
                        </a:defRPr>
                      </a:pPr>
                      <a:r>
                        <a:t>0.025 </a:t>
                      </a:r>
                    </a:p>
                    <a:p>
                      <a:pPr algn="ctr">
                        <a:defRPr sz="900">
                          <a:solidFill>
                            <a:srgbClr val="808080"/>
                          </a:solidFill>
                          <a:latin typeface="Open Sans"/>
                          <a:ea typeface="Open Sans"/>
                          <a:cs typeface="Open Sans"/>
                          <a:sym typeface="Open Sans"/>
                        </a:defRPr>
                      </a:pPr>
                      <a:r>
                        <a:t>cfm/ft</a:t>
                      </a:r>
                      <a:r>
                        <a:rPr baseline="30000"/>
                        <a:t>2</a:t>
                      </a:r>
                    </a:p>
                  </a:txBody>
                  <a:tcPr marL="0" marR="0" marT="0" marB="0" anchor="ctr" horzOverflow="overflow">
                    <a:lnL w="12700">
                      <a:miter lim="400000"/>
                    </a:lnL>
                    <a:lnR w="12700">
                      <a:miter lim="400000"/>
                    </a:lnR>
                    <a:lnT w="12700">
                      <a:miter lim="400000"/>
                    </a:lnT>
                    <a:lnB w="12700">
                      <a:solidFill>
                        <a:srgbClr val="000000"/>
                      </a:solidFill>
                    </a:lnB>
                    <a:noFill/>
                  </a:tcPr>
                </a:tc>
                <a:tc>
                  <a:txBody>
                    <a:bodyPr/>
                    <a:lstStyle/>
                    <a:p>
                      <a:pPr algn="ctr">
                        <a:defRPr sz="900">
                          <a:solidFill>
                            <a:srgbClr val="808080"/>
                          </a:solidFill>
                          <a:latin typeface="Open Sans"/>
                          <a:ea typeface="Open Sans"/>
                          <a:cs typeface="Open Sans"/>
                          <a:sym typeface="Open Sans"/>
                        </a:defRPr>
                      </a:pPr>
                      <a:r>
                        <a:t>0.045</a:t>
                      </a:r>
                    </a:p>
                    <a:p>
                      <a:pPr algn="ctr">
                        <a:defRPr sz="900">
                          <a:solidFill>
                            <a:srgbClr val="808080"/>
                          </a:solidFill>
                          <a:latin typeface="Open Sans"/>
                          <a:ea typeface="Open Sans"/>
                          <a:cs typeface="Open Sans"/>
                          <a:sym typeface="Open Sans"/>
                        </a:defRPr>
                      </a:pPr>
                      <a:r>
                        <a:t>cfm/ft</a:t>
                      </a:r>
                      <a:r>
                        <a:rPr baseline="30000"/>
                        <a:t>2</a:t>
                      </a:r>
                    </a:p>
                  </a:txBody>
                  <a:tcPr marL="0" marR="0" marT="0" marB="0" anchor="ctr" horzOverflow="overflow">
                    <a:lnL w="12700">
                      <a:miter lim="400000"/>
                    </a:lnL>
                    <a:lnR w="12700">
                      <a:miter lim="400000"/>
                    </a:lnR>
                    <a:lnT w="12700">
                      <a:miter lim="400000"/>
                    </a:lnT>
                    <a:lnB w="12700">
                      <a:solidFill>
                        <a:srgbClr val="000000"/>
                      </a:solidFill>
                    </a:lnB>
                    <a:noFill/>
                  </a:tcPr>
                </a:tc>
                <a:tc>
                  <a:txBody>
                    <a:bodyPr/>
                    <a:lstStyle/>
                    <a:p>
                      <a:pPr algn="ctr">
                        <a:defRPr sz="900" b="1">
                          <a:latin typeface="Open Sans"/>
                          <a:ea typeface="Open Sans"/>
                          <a:cs typeface="Open Sans"/>
                          <a:sym typeface="Open Sans"/>
                        </a:defRPr>
                      </a:pPr>
                      <a:r>
                        <a:rPr dirty="0"/>
                        <a:t>0.011 </a:t>
                      </a:r>
                    </a:p>
                    <a:p>
                      <a:pPr algn="ctr">
                        <a:defRPr sz="900" b="1">
                          <a:latin typeface="Open Sans"/>
                          <a:ea typeface="Open Sans"/>
                          <a:cs typeface="Open Sans"/>
                          <a:sym typeface="Open Sans"/>
                        </a:defRPr>
                      </a:pPr>
                      <a:r>
                        <a:rPr dirty="0"/>
                        <a:t>cfm/ft</a:t>
                      </a:r>
                      <a:r>
                        <a:rPr baseline="30000" dirty="0"/>
                        <a:t>2</a:t>
                      </a:r>
                    </a:p>
                  </a:txBody>
                  <a:tcPr marL="0" marR="0" marT="0" marB="0" anchor="ctr" horzOverflow="overflow">
                    <a:lnL w="12700">
                      <a:miter lim="400000"/>
                    </a:lnL>
                    <a:lnR w="12700">
                      <a:miter lim="400000"/>
                    </a:lnR>
                    <a:lnT w="12700">
                      <a:miter lim="400000"/>
                    </a:lnT>
                    <a:lnB w="12700">
                      <a:solidFill>
                        <a:srgbClr val="000000"/>
                      </a:solidFill>
                    </a:lnB>
                    <a:noFill/>
                  </a:tcPr>
                </a:tc>
                <a:extLst>
                  <a:ext uri="{0D108BD9-81ED-4DB2-BD59-A6C34878D82A}">
                    <a16:rowId xmlns:a16="http://schemas.microsoft.com/office/drawing/2014/main" val="10006"/>
                  </a:ext>
                </a:extLst>
              </a:tr>
            </a:tbl>
          </a:graphicData>
        </a:graphic>
      </p:graphicFrame>
      <p:sp>
        <p:nvSpPr>
          <p:cNvPr id="2" name="Rectangle 1">
            <a:extLst>
              <a:ext uri="{FF2B5EF4-FFF2-40B4-BE49-F238E27FC236}">
                <a16:creationId xmlns:a16="http://schemas.microsoft.com/office/drawing/2014/main" id="{7FDBFA07-1B52-B645-BC40-2EC49D0DC193}"/>
              </a:ext>
            </a:extLst>
          </p:cNvPr>
          <p:cNvSpPr/>
          <p:nvPr/>
        </p:nvSpPr>
        <p:spPr>
          <a:xfrm>
            <a:off x="458386" y="5688449"/>
            <a:ext cx="3389713" cy="1015663"/>
          </a:xfrm>
          <a:prstGeom prst="rect">
            <a:avLst/>
          </a:prstGeom>
        </p:spPr>
        <p:txBody>
          <a:bodyPr wrap="square">
            <a:spAutoFit/>
          </a:bodyPr>
          <a:lstStyle/>
          <a:p>
            <a:r>
              <a:rPr lang="es-ES" sz="1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Las Guías de Diseño de Energía Avanzadas para Edificios de Consumo Nulo de Energía-NZE AEDG de ASHRAE recomiendan cerramientos exteriores R-15.6 en Zona Climática 3!</a:t>
            </a:r>
          </a:p>
        </p:txBody>
      </p:sp>
      <p:grpSp>
        <p:nvGrpSpPr>
          <p:cNvPr id="6" name="5 Grupo"/>
          <p:cNvGrpSpPr/>
          <p:nvPr/>
        </p:nvGrpSpPr>
        <p:grpSpPr>
          <a:xfrm>
            <a:off x="3848100" y="253121"/>
            <a:ext cx="8343900" cy="6142917"/>
            <a:chOff x="3848100" y="253121"/>
            <a:chExt cx="8343900" cy="6142917"/>
          </a:xfrm>
        </p:grpSpPr>
        <p:grpSp>
          <p:nvGrpSpPr>
            <p:cNvPr id="4" name="3 Grupo"/>
            <p:cNvGrpSpPr/>
            <p:nvPr/>
          </p:nvGrpSpPr>
          <p:grpSpPr>
            <a:xfrm>
              <a:off x="3848100" y="253121"/>
              <a:ext cx="8343900" cy="6142917"/>
              <a:chOff x="3848100" y="253121"/>
              <a:chExt cx="8343900" cy="6142917"/>
            </a:xfrm>
          </p:grpSpPr>
          <p:pic>
            <p:nvPicPr>
              <p:cNvPr id="8" name="image28.png"/>
              <p:cNvPicPr>
                <a:picLocks noChangeAspect="1"/>
              </p:cNvPicPr>
              <p:nvPr/>
            </p:nvPicPr>
            <p:blipFill>
              <a:blip r:embed="rId2" cstate="email">
                <a:extLst>
                  <a:ext uri="{28A0092B-C50C-407E-A947-70E740481C1C}">
                    <a14:useLocalDpi xmlns:a14="http://schemas.microsoft.com/office/drawing/2010/main"/>
                  </a:ext>
                </a:extLst>
              </a:blip>
              <a:srcRect b="5166"/>
              <a:stretch>
                <a:fillRect/>
              </a:stretch>
            </p:blipFill>
            <p:spPr>
              <a:xfrm>
                <a:off x="3848100" y="253121"/>
                <a:ext cx="8343900" cy="6142917"/>
              </a:xfrm>
              <a:prstGeom prst="rect">
                <a:avLst/>
              </a:prstGeom>
              <a:ln w="12700">
                <a:miter lim="400000"/>
              </a:ln>
            </p:spPr>
          </p:pic>
          <p:grpSp>
            <p:nvGrpSpPr>
              <p:cNvPr id="3" name="2 Grupo"/>
              <p:cNvGrpSpPr/>
              <p:nvPr/>
            </p:nvGrpSpPr>
            <p:grpSpPr>
              <a:xfrm>
                <a:off x="4334620" y="577245"/>
                <a:ext cx="7362225" cy="2829174"/>
                <a:chOff x="4334620" y="577245"/>
                <a:chExt cx="7362225" cy="2829174"/>
              </a:xfrm>
            </p:grpSpPr>
            <p:sp>
              <p:nvSpPr>
                <p:cNvPr id="9" name="CuadroTexto 8"/>
                <p:cNvSpPr txBox="1"/>
                <p:nvPr/>
              </p:nvSpPr>
              <p:spPr>
                <a:xfrm>
                  <a:off x="4334620" y="577446"/>
                  <a:ext cx="1175569" cy="138499"/>
                </a:xfrm>
                <a:prstGeom prst="rect">
                  <a:avLst/>
                </a:prstGeom>
                <a:solidFill>
                  <a:schemeClr val="bg1"/>
                </a:solidFill>
              </p:spPr>
              <p:txBody>
                <a:bodyPr wrap="none" lIns="36000" tIns="0" rIns="36000" bIns="0" rtlCol="0">
                  <a:spAutoFit/>
                </a:bodyPr>
                <a:lstStyle/>
                <a:p>
                  <a:r>
                    <a:rPr lang="es-ES" sz="900" dirty="0"/>
                    <a:t>Cerramiento exterior  R</a:t>
                  </a:r>
                </a:p>
              </p:txBody>
            </p:sp>
            <p:sp>
              <p:nvSpPr>
                <p:cNvPr id="10" name="CuadroTexto 9"/>
                <p:cNvSpPr txBox="1"/>
                <p:nvPr/>
              </p:nvSpPr>
              <p:spPr>
                <a:xfrm>
                  <a:off x="7004219" y="577445"/>
                  <a:ext cx="561620" cy="138499"/>
                </a:xfrm>
                <a:prstGeom prst="rect">
                  <a:avLst/>
                </a:prstGeom>
                <a:solidFill>
                  <a:schemeClr val="bg1"/>
                </a:solidFill>
              </p:spPr>
              <p:txBody>
                <a:bodyPr wrap="none" lIns="36000" tIns="0" rIns="36000" bIns="0" rtlCol="0">
                  <a:spAutoFit/>
                </a:bodyPr>
                <a:lstStyle>
                  <a:defPPr>
                    <a:defRPr lang="es-ES"/>
                  </a:defPPr>
                  <a:lvl1pPr>
                    <a:defRPr sz="900"/>
                  </a:lvl1pPr>
                </a:lstStyle>
                <a:p>
                  <a:r>
                    <a:rPr lang="es-ES" dirty="0"/>
                    <a:t>Cubierta R</a:t>
                  </a:r>
                </a:p>
              </p:txBody>
            </p:sp>
            <p:sp>
              <p:nvSpPr>
                <p:cNvPr id="11" name="CuadroTexto 10"/>
                <p:cNvSpPr txBox="1"/>
                <p:nvPr/>
              </p:nvSpPr>
              <p:spPr>
                <a:xfrm>
                  <a:off x="9668478" y="577245"/>
                  <a:ext cx="1093816" cy="138499"/>
                </a:xfrm>
                <a:prstGeom prst="rect">
                  <a:avLst/>
                </a:prstGeom>
                <a:solidFill>
                  <a:schemeClr val="bg1"/>
                </a:solidFill>
              </p:spPr>
              <p:txBody>
                <a:bodyPr wrap="none" lIns="36000" tIns="0" rIns="36000" bIns="0" rtlCol="0">
                  <a:spAutoFit/>
                </a:bodyPr>
                <a:lstStyle>
                  <a:defPPr>
                    <a:defRPr lang="es-ES"/>
                  </a:defPPr>
                  <a:lvl1pPr>
                    <a:defRPr sz="900"/>
                  </a:lvl1pPr>
                </a:lstStyle>
                <a:p>
                  <a:r>
                    <a:rPr lang="es-ES" dirty="0"/>
                    <a:t>Infiltración (CFM/ft2) </a:t>
                  </a:r>
                </a:p>
              </p:txBody>
            </p:sp>
            <p:sp>
              <p:nvSpPr>
                <p:cNvPr id="12" name="CuadroTexto 11"/>
                <p:cNvSpPr txBox="1"/>
                <p:nvPr/>
              </p:nvSpPr>
              <p:spPr>
                <a:xfrm>
                  <a:off x="4334620" y="3267920"/>
                  <a:ext cx="564826" cy="138499"/>
                </a:xfrm>
                <a:prstGeom prst="rect">
                  <a:avLst/>
                </a:prstGeom>
                <a:solidFill>
                  <a:schemeClr val="bg1"/>
                </a:solidFill>
              </p:spPr>
              <p:txBody>
                <a:bodyPr wrap="none" lIns="36000" tIns="0" rIns="36000" bIns="0" rtlCol="0">
                  <a:spAutoFit/>
                </a:bodyPr>
                <a:lstStyle>
                  <a:defPPr>
                    <a:defRPr lang="es-ES"/>
                  </a:defPPr>
                  <a:lvl1pPr>
                    <a:defRPr sz="900"/>
                  </a:lvl1pPr>
                </a:lstStyle>
                <a:p>
                  <a:r>
                    <a:rPr lang="es-ES" dirty="0"/>
                    <a:t>Ventana U</a:t>
                  </a:r>
                </a:p>
              </p:txBody>
            </p:sp>
            <p:sp>
              <p:nvSpPr>
                <p:cNvPr id="13" name="CuadroTexto 12"/>
                <p:cNvSpPr txBox="1"/>
                <p:nvPr/>
              </p:nvSpPr>
              <p:spPr>
                <a:xfrm>
                  <a:off x="7004219" y="3267920"/>
                  <a:ext cx="1204423" cy="138499"/>
                </a:xfrm>
                <a:prstGeom prst="rect">
                  <a:avLst/>
                </a:prstGeom>
                <a:solidFill>
                  <a:schemeClr val="bg1"/>
                </a:solidFill>
              </p:spPr>
              <p:txBody>
                <a:bodyPr wrap="none" lIns="36000" tIns="0" rIns="36000" bIns="0" rtlCol="0">
                  <a:spAutoFit/>
                </a:bodyPr>
                <a:lstStyle>
                  <a:defPPr>
                    <a:defRPr lang="es-ES"/>
                  </a:defPPr>
                  <a:lvl1pPr>
                    <a:defRPr sz="900"/>
                  </a:lvl1pPr>
                </a:lstStyle>
                <a:p>
                  <a:r>
                    <a:rPr lang="es-ES" dirty="0"/>
                    <a:t>Profundidad sombra (ft)</a:t>
                  </a:r>
                </a:p>
              </p:txBody>
            </p:sp>
            <p:sp>
              <p:nvSpPr>
                <p:cNvPr id="14" name="CuadroTexto 13"/>
                <p:cNvSpPr txBox="1"/>
                <p:nvPr/>
              </p:nvSpPr>
              <p:spPr>
                <a:xfrm>
                  <a:off x="9668478" y="3255329"/>
                  <a:ext cx="2028367" cy="138499"/>
                </a:xfrm>
                <a:prstGeom prst="rect">
                  <a:avLst/>
                </a:prstGeom>
                <a:solidFill>
                  <a:schemeClr val="bg1"/>
                </a:solidFill>
              </p:spPr>
              <p:txBody>
                <a:bodyPr wrap="none" lIns="36000" tIns="0" rIns="36000" bIns="0" rtlCol="0">
                  <a:spAutoFit/>
                </a:bodyPr>
                <a:lstStyle>
                  <a:defPPr>
                    <a:defRPr lang="es-ES"/>
                  </a:defPPr>
                  <a:lvl1pPr>
                    <a:defRPr sz="900"/>
                  </a:lvl1pPr>
                </a:lstStyle>
                <a:p>
                  <a:r>
                    <a:rPr lang="es-ES" dirty="0"/>
                    <a:t>Proporción Ventana-Fachada: PVF/WWR)</a:t>
                  </a:r>
                </a:p>
              </p:txBody>
            </p:sp>
          </p:grpSp>
        </p:grpSp>
        <p:grpSp>
          <p:nvGrpSpPr>
            <p:cNvPr id="5" name="4 Grupo"/>
            <p:cNvGrpSpPr/>
            <p:nvPr/>
          </p:nvGrpSpPr>
          <p:grpSpPr>
            <a:xfrm>
              <a:off x="4617033" y="5971119"/>
              <a:ext cx="759952" cy="323170"/>
              <a:chOff x="4617033" y="5971119"/>
              <a:chExt cx="759952" cy="323170"/>
            </a:xfrm>
          </p:grpSpPr>
          <p:sp>
            <p:nvSpPr>
              <p:cNvPr id="15" name="CuadroTexto 14"/>
              <p:cNvSpPr txBox="1"/>
              <p:nvPr/>
            </p:nvSpPr>
            <p:spPr>
              <a:xfrm>
                <a:off x="4617033" y="5971119"/>
                <a:ext cx="759952" cy="123111"/>
              </a:xfrm>
              <a:prstGeom prst="rect">
                <a:avLst/>
              </a:prstGeom>
              <a:solidFill>
                <a:schemeClr val="bg1"/>
              </a:solidFill>
            </p:spPr>
            <p:txBody>
              <a:bodyPr wrap="square" lIns="36000" tIns="0" rIns="36000" bIns="0" rtlCol="0">
                <a:spAutoFit/>
              </a:bodyPr>
              <a:lstStyle>
                <a:defPPr>
                  <a:defRPr lang="es-ES"/>
                </a:defPPr>
                <a:lvl1pPr>
                  <a:defRPr sz="900"/>
                </a:lvl1pPr>
              </a:lstStyle>
              <a:p>
                <a:r>
                  <a:rPr lang="es-ES" sz="800" dirty="0"/>
                  <a:t>Línea Base</a:t>
                </a:r>
              </a:p>
            </p:txBody>
          </p:sp>
          <p:sp>
            <p:nvSpPr>
              <p:cNvPr id="16" name="CuadroTexto 15"/>
              <p:cNvSpPr txBox="1"/>
              <p:nvPr/>
            </p:nvSpPr>
            <p:spPr>
              <a:xfrm>
                <a:off x="4617033" y="6171178"/>
                <a:ext cx="759952" cy="123111"/>
              </a:xfrm>
              <a:prstGeom prst="rect">
                <a:avLst/>
              </a:prstGeom>
              <a:solidFill>
                <a:schemeClr val="bg1"/>
              </a:solidFill>
            </p:spPr>
            <p:txBody>
              <a:bodyPr wrap="square" lIns="36000" tIns="0" rIns="36000" bIns="0" rtlCol="0">
                <a:spAutoFit/>
              </a:bodyPr>
              <a:lstStyle>
                <a:defPPr>
                  <a:defRPr lang="es-ES"/>
                </a:defPPr>
                <a:lvl1pPr>
                  <a:defRPr sz="800"/>
                </a:lvl1pPr>
              </a:lstStyle>
              <a:p>
                <a:r>
                  <a:rPr lang="es-ES" dirty="0"/>
                  <a:t>Recomendado</a:t>
                </a:r>
              </a:p>
            </p:txBody>
          </p:sp>
        </p:grpSp>
      </p:grpSp>
    </p:spTree>
    <p:extLst>
      <p:ext uri="{BB962C8B-B14F-4D97-AF65-F5344CB8AC3E}">
        <p14:creationId xmlns:p14="http://schemas.microsoft.com/office/powerpoint/2010/main" val="322969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68" name="Table 968"/>
          <p:cNvGraphicFramePr/>
          <p:nvPr>
            <p:extLst>
              <p:ext uri="{D42A27DB-BD31-4B8C-83A1-F6EECF244321}">
                <p14:modId xmlns:p14="http://schemas.microsoft.com/office/powerpoint/2010/main" val="1316281644"/>
              </p:ext>
            </p:extLst>
          </p:nvPr>
        </p:nvGraphicFramePr>
        <p:xfrm>
          <a:off x="5892800" y="785285"/>
          <a:ext cx="5825318" cy="3923458"/>
        </p:xfrm>
        <a:graphic>
          <a:graphicData uri="http://schemas.openxmlformats.org/drawingml/2006/table">
            <a:tbl>
              <a:tblPr/>
              <a:tblGrid>
                <a:gridCol w="1831796">
                  <a:extLst>
                    <a:ext uri="{9D8B030D-6E8A-4147-A177-3AD203B41FA5}">
                      <a16:colId xmlns:a16="http://schemas.microsoft.com/office/drawing/2014/main" val="20000"/>
                    </a:ext>
                  </a:extLst>
                </a:gridCol>
                <a:gridCol w="1331174">
                  <a:extLst>
                    <a:ext uri="{9D8B030D-6E8A-4147-A177-3AD203B41FA5}">
                      <a16:colId xmlns:a16="http://schemas.microsoft.com/office/drawing/2014/main" val="20001"/>
                    </a:ext>
                  </a:extLst>
                </a:gridCol>
                <a:gridCol w="1331174">
                  <a:extLst>
                    <a:ext uri="{9D8B030D-6E8A-4147-A177-3AD203B41FA5}">
                      <a16:colId xmlns:a16="http://schemas.microsoft.com/office/drawing/2014/main" val="20002"/>
                    </a:ext>
                  </a:extLst>
                </a:gridCol>
                <a:gridCol w="1331174">
                  <a:extLst>
                    <a:ext uri="{9D8B030D-6E8A-4147-A177-3AD203B41FA5}">
                      <a16:colId xmlns:a16="http://schemas.microsoft.com/office/drawing/2014/main" val="20003"/>
                    </a:ext>
                  </a:extLst>
                </a:gridCol>
              </a:tblGrid>
              <a:tr h="246551">
                <a:tc gridSpan="4">
                  <a:txBody>
                    <a:bodyPr/>
                    <a:lstStyle/>
                    <a:p>
                      <a:r>
                        <a:rPr lang="es-ES" sz="800" b="1" dirty="0">
                          <a:latin typeface="Open Sans"/>
                          <a:ea typeface="Open Sans"/>
                          <a:cs typeface="Open Sans"/>
                          <a:sym typeface="Open Sans"/>
                        </a:rPr>
                        <a:t>Parámetros</a:t>
                      </a:r>
                      <a:r>
                        <a:rPr lang="es-ES" sz="800" b="1" baseline="0" dirty="0">
                          <a:latin typeface="Open Sans"/>
                          <a:ea typeface="Open Sans"/>
                          <a:cs typeface="Open Sans"/>
                          <a:sym typeface="Open Sans"/>
                        </a:rPr>
                        <a:t> del Sistema de Climatización</a:t>
                      </a:r>
                      <a:endParaRPr sz="800" b="1" dirty="0">
                        <a:latin typeface="Open Sans"/>
                        <a:ea typeface="Open Sans"/>
                        <a:cs typeface="Open Sans"/>
                        <a:sym typeface="Open Sans"/>
                      </a:endParaRPr>
                    </a:p>
                  </a:txBody>
                  <a:tcPr marL="0" marR="0" marT="0" marB="0" anchor="ctr" horzOverflow="overflow">
                    <a:lnL w="12700">
                      <a:miter lim="400000"/>
                    </a:lnL>
                    <a:lnR w="12700">
                      <a:miter lim="400000"/>
                    </a:lnR>
                    <a:lnT w="12700">
                      <a:solidFill>
                        <a:srgbClr val="000000"/>
                      </a:solidFill>
                    </a:lnT>
                    <a:lnB w="12700">
                      <a:solidFill>
                        <a:srgbClr val="000000"/>
                      </a:solid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7679">
                <a:tc>
                  <a:txBody>
                    <a:bodyPr/>
                    <a:lstStyle/>
                    <a:p>
                      <a:r>
                        <a:rPr sz="800" dirty="0" err="1">
                          <a:latin typeface="Open Sans"/>
                          <a:ea typeface="Open Sans"/>
                          <a:cs typeface="Open Sans"/>
                          <a:sym typeface="Open Sans"/>
                        </a:rPr>
                        <a:t>Descrip</a:t>
                      </a:r>
                      <a:r>
                        <a:rPr lang="es-ES" sz="800" dirty="0" err="1">
                          <a:latin typeface="Open Sans"/>
                          <a:ea typeface="Open Sans"/>
                          <a:cs typeface="Open Sans"/>
                          <a:sym typeface="Open Sans"/>
                        </a:rPr>
                        <a:t>ció</a:t>
                      </a:r>
                      <a:r>
                        <a:rPr sz="800" dirty="0">
                          <a:latin typeface="Open Sans"/>
                          <a:ea typeface="Open Sans"/>
                          <a:cs typeface="Open Sans"/>
                          <a:sym typeface="Open Sans"/>
                        </a:rPr>
                        <a:t>n</a:t>
                      </a:r>
                      <a:r>
                        <a:rPr lang="es-ES" sz="800" dirty="0">
                          <a:latin typeface="Open Sans"/>
                          <a:ea typeface="Open Sans"/>
                          <a:cs typeface="Open Sans"/>
                          <a:sym typeface="Open Sans"/>
                        </a:rPr>
                        <a:t> del sistema</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solidFill>
                        <a:srgbClr val="000000"/>
                      </a:solidFill>
                    </a:lnT>
                    <a:lnB w="12700">
                      <a:miter lim="400000"/>
                    </a:lnB>
                    <a:solidFill>
                      <a:srgbClr val="FFFFFF"/>
                    </a:solidFill>
                  </a:tcPr>
                </a:tc>
                <a:tc>
                  <a:txBody>
                    <a:bodyPr/>
                    <a:lstStyle/>
                    <a:p>
                      <a:pPr algn="ctr"/>
                      <a:r>
                        <a:rPr lang="es-ES" sz="800" dirty="0">
                          <a:latin typeface="Open Sans"/>
                          <a:ea typeface="Open Sans"/>
                          <a:cs typeface="Open Sans"/>
                          <a:sym typeface="Open Sans"/>
                        </a:rPr>
                        <a:t>Cajas </a:t>
                      </a:r>
                      <a:r>
                        <a:rPr sz="800" dirty="0">
                          <a:latin typeface="Open Sans"/>
                          <a:ea typeface="Open Sans"/>
                          <a:cs typeface="Open Sans"/>
                          <a:sym typeface="Open Sans"/>
                        </a:rPr>
                        <a:t>VAV </a:t>
                      </a:r>
                      <a:r>
                        <a:rPr lang="es-ES" sz="800" dirty="0">
                          <a:latin typeface="Open Sans"/>
                          <a:ea typeface="Open Sans"/>
                          <a:cs typeface="Open Sans"/>
                          <a:sym typeface="Open Sans"/>
                        </a:rPr>
                        <a:t>con ventilador</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solidFill>
                        <a:srgbClr val="000000"/>
                      </a:solidFill>
                    </a:lnT>
                    <a:lnB w="12700">
                      <a:miter lim="400000"/>
                    </a:lnB>
                    <a:no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solidFill>
                        <a:srgbClr val="000000"/>
                      </a:solidFill>
                    </a:lnT>
                    <a:lnB w="12700">
                      <a:miter lim="400000"/>
                    </a:lnB>
                    <a:solidFill>
                      <a:srgbClr val="FFFFFF"/>
                    </a:solid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solidFill>
                        <a:srgbClr val="000000"/>
                      </a:solidFill>
                    </a:lnT>
                    <a:lnB w="12700">
                      <a:miter lim="400000"/>
                    </a:lnB>
                    <a:solidFill>
                      <a:srgbClr val="FFFFFF"/>
                    </a:solidFill>
                  </a:tcPr>
                </a:tc>
                <a:extLst>
                  <a:ext uri="{0D108BD9-81ED-4DB2-BD59-A6C34878D82A}">
                    <a16:rowId xmlns:a16="http://schemas.microsoft.com/office/drawing/2014/main" val="10001"/>
                  </a:ext>
                </a:extLst>
              </a:tr>
              <a:tr h="187679">
                <a:tc>
                  <a:txBody>
                    <a:bodyPr/>
                    <a:lstStyle/>
                    <a:p>
                      <a:r>
                        <a:rPr lang="es-ES" sz="800" dirty="0">
                          <a:latin typeface="Open Sans"/>
                          <a:ea typeface="Open Sans"/>
                          <a:cs typeface="Open Sans"/>
                          <a:sym typeface="Open Sans"/>
                        </a:rPr>
                        <a:t>Presión Estática Total</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lang="es-ES" sz="800" dirty="0">
                          <a:latin typeface="Open Sans"/>
                          <a:ea typeface="Open Sans"/>
                          <a:cs typeface="Open Sans"/>
                          <a:sym typeface="Open Sans"/>
                        </a:rPr>
                        <a:t>Impulsión</a:t>
                      </a:r>
                      <a:r>
                        <a:rPr sz="800" dirty="0">
                          <a:latin typeface="Open Sans"/>
                          <a:ea typeface="Open Sans"/>
                          <a:cs typeface="Open Sans"/>
                          <a:sym typeface="Open Sans"/>
                        </a:rPr>
                        <a:t>/Ex</a:t>
                      </a:r>
                      <a:r>
                        <a:rPr lang="es-ES" sz="800" dirty="0">
                          <a:latin typeface="Open Sans"/>
                          <a:ea typeface="Open Sans"/>
                          <a:cs typeface="Open Sans"/>
                          <a:sym typeface="Open Sans"/>
                        </a:rPr>
                        <a:t>tracción</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noFill/>
                  </a:tcPr>
                </a:tc>
                <a:tc>
                  <a:txBody>
                    <a:bodyPr/>
                    <a:lstStyle/>
                    <a:p>
                      <a:pPr algn="ctr"/>
                      <a:r>
                        <a:rPr sz="800">
                          <a:latin typeface="Open Sans"/>
                          <a:ea typeface="Open Sans"/>
                          <a:cs typeface="Open Sans"/>
                          <a:sym typeface="Open Sans"/>
                        </a:rPr>
                        <a:t>in</a:t>
                      </a: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4" / 1"</a:t>
                      </a:r>
                    </a:p>
                  </a:txBody>
                  <a:tcPr marL="9525" marR="9525" marT="9525" marB="9525"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2"/>
                  </a:ext>
                </a:extLst>
              </a:tr>
              <a:tr h="208433">
                <a:tc>
                  <a:txBody>
                    <a:bodyPr/>
                    <a:lstStyle/>
                    <a:p>
                      <a:r>
                        <a:rPr lang="es-ES" sz="800" dirty="0">
                          <a:solidFill>
                            <a:schemeClr val="tx1"/>
                          </a:solidFill>
                          <a:latin typeface="Open Sans"/>
                          <a:ea typeface="Open Sans"/>
                          <a:cs typeface="Open Sans"/>
                          <a:sym typeface="Open Sans"/>
                        </a:rPr>
                        <a:t>Velocidad</a:t>
                      </a:r>
                      <a:r>
                        <a:rPr lang="es-ES" sz="800" baseline="0" dirty="0">
                          <a:solidFill>
                            <a:schemeClr val="tx1"/>
                          </a:solidFill>
                          <a:latin typeface="Open Sans"/>
                          <a:ea typeface="Open Sans"/>
                          <a:cs typeface="Open Sans"/>
                          <a:sym typeface="Open Sans"/>
                        </a:rPr>
                        <a:t> min. funcionamiento ventilador</a:t>
                      </a:r>
                      <a:endParaRPr sz="800" dirty="0">
                        <a:solidFill>
                          <a:schemeClr val="tx1"/>
                        </a:solidFill>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miter lim="400000"/>
                    </a:lnT>
                    <a:lnB w="12700">
                      <a:miter lim="400000"/>
                    </a:lnB>
                    <a:no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10%</a:t>
                      </a:r>
                    </a:p>
                  </a:txBody>
                  <a:tcPr marL="9525" marR="9525" marT="9525" marB="9525"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3"/>
                  </a:ext>
                </a:extLst>
              </a:tr>
              <a:tr h="187679">
                <a:tc>
                  <a:txBody>
                    <a:bodyPr/>
                    <a:lstStyle/>
                    <a:p>
                      <a:r>
                        <a:rPr lang="es-ES" sz="800" dirty="0">
                          <a:latin typeface="Open Sans"/>
                          <a:ea typeface="Open Sans"/>
                          <a:cs typeface="Open Sans"/>
                          <a:sym typeface="Open Sans"/>
                        </a:rPr>
                        <a:t>Caudal de aire del ventilador</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miter lim="400000"/>
                    </a:lnT>
                    <a:lnB w="12700">
                      <a:miter lim="400000"/>
                    </a:lnB>
                    <a:noFill/>
                  </a:tcPr>
                </a:tc>
                <a:tc>
                  <a:txBody>
                    <a:bodyPr/>
                    <a:lstStyle/>
                    <a:p>
                      <a:pPr algn="ctr"/>
                      <a:r>
                        <a:rPr sz="800">
                          <a:latin typeface="Open Sans"/>
                          <a:ea typeface="Open Sans"/>
                          <a:cs typeface="Open Sans"/>
                          <a:sym typeface="Open Sans"/>
                        </a:rPr>
                        <a:t>cfm</a:t>
                      </a: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8,317</a:t>
                      </a:r>
                    </a:p>
                  </a:txBody>
                  <a:tcPr marL="9525" marR="9525" marT="9525" marB="9525"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4"/>
                  </a:ext>
                </a:extLst>
              </a:tr>
              <a:tr h="187679">
                <a:tc>
                  <a:txBody>
                    <a:bodyPr/>
                    <a:lstStyle/>
                    <a:p>
                      <a:r>
                        <a:rPr lang="es-ES" sz="800" dirty="0">
                          <a:latin typeface="Open Sans"/>
                          <a:ea typeface="Open Sans"/>
                          <a:cs typeface="Open Sans"/>
                          <a:sym typeface="Open Sans"/>
                        </a:rPr>
                        <a:t>Caudal Total de Aire </a:t>
                      </a:r>
                      <a:r>
                        <a:rPr sz="800" dirty="0">
                          <a:latin typeface="Open Sans"/>
                          <a:ea typeface="Open Sans"/>
                          <a:cs typeface="Open Sans"/>
                          <a:sym typeface="Open Sans"/>
                        </a:rPr>
                        <a:t>(Exist</a:t>
                      </a:r>
                      <a:r>
                        <a:rPr lang="es-ES" sz="800" dirty="0">
                          <a:latin typeface="Open Sans"/>
                          <a:ea typeface="Open Sans"/>
                          <a:cs typeface="Open Sans"/>
                          <a:sym typeface="Open Sans"/>
                        </a:rPr>
                        <a:t>ente</a:t>
                      </a:r>
                      <a:r>
                        <a:rPr sz="800" dirty="0">
                          <a:latin typeface="Open Sans"/>
                          <a:ea typeface="Open Sans"/>
                          <a:cs typeface="Open Sans"/>
                          <a:sym typeface="Open Sans"/>
                        </a:rPr>
                        <a:t>)</a:t>
                      </a: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miter lim="400000"/>
                    </a:lnT>
                    <a:lnB w="12700">
                      <a:miter lim="400000"/>
                    </a:lnB>
                    <a:noFill/>
                  </a:tcPr>
                </a:tc>
                <a:tc>
                  <a:txBody>
                    <a:bodyPr/>
                    <a:lstStyle/>
                    <a:p>
                      <a:pPr algn="ctr"/>
                      <a:r>
                        <a:rPr sz="800">
                          <a:latin typeface="Open Sans"/>
                          <a:ea typeface="Open Sans"/>
                          <a:cs typeface="Open Sans"/>
                          <a:sym typeface="Open Sans"/>
                        </a:rPr>
                        <a:t>cfm</a:t>
                      </a: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72,861</a:t>
                      </a:r>
                    </a:p>
                  </a:txBody>
                  <a:tcPr marL="9525" marR="9525" marT="9525" marB="9525"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5"/>
                  </a:ext>
                </a:extLst>
              </a:tr>
              <a:tr h="246551">
                <a:tc>
                  <a:txBody>
                    <a:bodyPr/>
                    <a:lstStyle/>
                    <a:p>
                      <a:r>
                        <a:rPr lang="es-ES" sz="800" dirty="0">
                          <a:latin typeface="Open Sans"/>
                          <a:ea typeface="Open Sans"/>
                          <a:cs typeface="Open Sans"/>
                          <a:sym typeface="Open Sans"/>
                        </a:rPr>
                        <a:t>Caudal Total de Aire </a:t>
                      </a:r>
                      <a:r>
                        <a:rPr sz="800" dirty="0">
                          <a:latin typeface="Open Sans"/>
                          <a:ea typeface="Open Sans"/>
                          <a:cs typeface="Open Sans"/>
                          <a:sym typeface="Open Sans"/>
                        </a:rPr>
                        <a:t>(ASHRAE 90.1-2016)</a:t>
                      </a: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miter lim="400000"/>
                    </a:lnT>
                    <a:lnB w="12700">
                      <a:miter lim="400000"/>
                    </a:lnB>
                    <a:noFill/>
                  </a:tcPr>
                </a:tc>
                <a:tc>
                  <a:txBody>
                    <a:bodyPr/>
                    <a:lstStyle/>
                    <a:p>
                      <a:pPr algn="ctr"/>
                      <a:r>
                        <a:rPr sz="800">
                          <a:latin typeface="Open Sans"/>
                          <a:ea typeface="Open Sans"/>
                          <a:cs typeface="Open Sans"/>
                          <a:sym typeface="Open Sans"/>
                        </a:rPr>
                        <a:t>cfm</a:t>
                      </a: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54,061</a:t>
                      </a:r>
                    </a:p>
                  </a:txBody>
                  <a:tcPr marL="9525" marR="9525" marT="9525" marB="9525"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6"/>
                  </a:ext>
                </a:extLst>
              </a:tr>
              <a:tr h="187679">
                <a:tc>
                  <a:txBody>
                    <a:bodyPr/>
                    <a:lstStyle/>
                    <a:p>
                      <a:r>
                        <a:rPr lang="es-ES" sz="800" dirty="0">
                          <a:latin typeface="Open Sans"/>
                          <a:ea typeface="Open Sans"/>
                          <a:cs typeface="Open Sans"/>
                          <a:sym typeface="Open Sans"/>
                        </a:rPr>
                        <a:t>Demanda Controlada de Ventilación</a:t>
                      </a:r>
                      <a:endParaRPr sz="800" dirty="0">
                        <a:latin typeface="Open Sans"/>
                        <a:ea typeface="Open Sans"/>
                        <a:cs typeface="Open Sans"/>
                        <a:sym typeface="Open Sans"/>
                      </a:endParaRPr>
                    </a:p>
                  </a:txBody>
                  <a:tcPr marL="9525" marR="9525" marT="9525" marB="9525" anchor="b" horzOverflow="overflow">
                    <a:lnL w="12700">
                      <a:miter lim="400000"/>
                    </a:lnL>
                    <a:lnR w="12700">
                      <a:miter lim="400000"/>
                    </a:lnR>
                    <a:lnT w="12700">
                      <a:miter lim="400000"/>
                    </a:lnT>
                    <a:lnB w="12700">
                      <a:miter lim="400000"/>
                    </a:lnB>
                    <a:solidFill>
                      <a:srgbClr val="FFFFFF"/>
                    </a:solidFill>
                  </a:tcPr>
                </a:tc>
                <a:tc>
                  <a:txBody>
                    <a:bodyPr/>
                    <a:lstStyle/>
                    <a:p>
                      <a:pPr algn="ctr"/>
                      <a:r>
                        <a:rPr sz="800" dirty="0">
                          <a:latin typeface="Open Sans"/>
                          <a:ea typeface="Open Sans"/>
                          <a:cs typeface="Open Sans"/>
                          <a:sym typeface="Open Sans"/>
                        </a:rPr>
                        <a:t>No</a:t>
                      </a:r>
                    </a:p>
                  </a:txBody>
                  <a:tcPr marL="9525" marR="9525" marT="9525" marB="9525" anchor="ctr" horzOverflow="overflow">
                    <a:lnL w="12700">
                      <a:miter lim="400000"/>
                    </a:lnL>
                    <a:lnR w="12700">
                      <a:miter lim="400000"/>
                    </a:lnR>
                    <a:lnT w="12700">
                      <a:miter lim="400000"/>
                    </a:lnT>
                    <a:lnB w="12700">
                      <a:miter lim="400000"/>
                    </a:lnB>
                    <a:no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7"/>
                  </a:ext>
                </a:extLst>
              </a:tr>
              <a:tr h="187679">
                <a:tc>
                  <a:txBody>
                    <a:bodyPr/>
                    <a:lstStyle/>
                    <a:p>
                      <a:r>
                        <a:rPr lang="es-ES" sz="800" dirty="0">
                          <a:latin typeface="Open Sans"/>
                          <a:ea typeface="Open Sans"/>
                          <a:cs typeface="Open Sans"/>
                          <a:sym typeface="Open Sans"/>
                        </a:rPr>
                        <a:t>Economizador Lado Aire</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dirty="0">
                          <a:latin typeface="Open Sans"/>
                          <a:ea typeface="Open Sans"/>
                          <a:cs typeface="Open Sans"/>
                          <a:sym typeface="Open Sans"/>
                        </a:rPr>
                        <a:t>Limit</a:t>
                      </a:r>
                      <a:r>
                        <a:rPr lang="es-ES" sz="800" dirty="0">
                          <a:latin typeface="Open Sans"/>
                          <a:ea typeface="Open Sans"/>
                          <a:cs typeface="Open Sans"/>
                          <a:sym typeface="Open Sans"/>
                        </a:rPr>
                        <a:t>e Superior </a:t>
                      </a:r>
                      <a:r>
                        <a:rPr lang="es-ES" sz="800" dirty="0" err="1">
                          <a:latin typeface="Open Sans"/>
                          <a:ea typeface="Open Sans"/>
                          <a:cs typeface="Open Sans"/>
                          <a:sym typeface="Open Sans"/>
                        </a:rPr>
                        <a:t>Temp</a:t>
                      </a:r>
                      <a:r>
                        <a:rPr lang="es-ES" sz="800" dirty="0">
                          <a:latin typeface="Open Sans"/>
                          <a:ea typeface="Open Sans"/>
                          <a:cs typeface="Open Sans"/>
                          <a:sym typeface="Open Sans"/>
                        </a:rPr>
                        <a:t> bs</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noFill/>
                  </a:tcPr>
                </a:tc>
                <a:tc>
                  <a:txBody>
                    <a:bodyPr/>
                    <a:lstStyle/>
                    <a:p>
                      <a:pPr algn="ctr"/>
                      <a:r>
                        <a:rPr sz="800">
                          <a:latin typeface="Open Sans"/>
                          <a:ea typeface="Open Sans"/>
                          <a:cs typeface="Open Sans"/>
                          <a:sym typeface="Open Sans"/>
                        </a:rPr>
                        <a:t>ºF</a:t>
                      </a: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65ºF</a:t>
                      </a:r>
                    </a:p>
                  </a:txBody>
                  <a:tcPr marL="9525" marR="9525" marT="9525" marB="9525"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8"/>
                  </a:ext>
                </a:extLst>
              </a:tr>
              <a:tr h="187679">
                <a:tc>
                  <a:txBody>
                    <a:bodyPr/>
                    <a:lstStyle/>
                    <a:p>
                      <a:r>
                        <a:rPr lang="es-ES" sz="800" dirty="0">
                          <a:latin typeface="Open Sans"/>
                          <a:ea typeface="Open Sans"/>
                          <a:cs typeface="Open Sans"/>
                          <a:sym typeface="Open Sans"/>
                        </a:rPr>
                        <a:t>Recuperación de calor Lado Aire</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dirty="0">
                          <a:latin typeface="Open Sans"/>
                          <a:ea typeface="Open Sans"/>
                          <a:cs typeface="Open Sans"/>
                          <a:sym typeface="Open Sans"/>
                        </a:rPr>
                        <a:t>Sensible Eff / Latent</a:t>
                      </a:r>
                      <a:r>
                        <a:rPr lang="es-ES" sz="800" dirty="0">
                          <a:latin typeface="Open Sans"/>
                          <a:ea typeface="Open Sans"/>
                          <a:cs typeface="Open Sans"/>
                          <a:sym typeface="Open Sans"/>
                        </a:rPr>
                        <a:t>e</a:t>
                      </a:r>
                      <a:r>
                        <a:rPr sz="800" dirty="0">
                          <a:latin typeface="Open Sans"/>
                          <a:ea typeface="Open Sans"/>
                          <a:cs typeface="Open Sans"/>
                          <a:sym typeface="Open Sans"/>
                        </a:rPr>
                        <a:t> Eff</a:t>
                      </a:r>
                    </a:p>
                  </a:txBody>
                  <a:tcPr marL="9525" marR="9525" marT="9525" marB="9525" anchor="ctr" horzOverflow="overflow">
                    <a:lnL w="12700">
                      <a:miter lim="400000"/>
                    </a:lnL>
                    <a:lnR w="12700">
                      <a:miter lim="400000"/>
                    </a:lnR>
                    <a:lnT w="12700">
                      <a:miter lim="400000"/>
                    </a:lnT>
                    <a:lnB w="12700">
                      <a:miter lim="400000"/>
                    </a:lnB>
                    <a:no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50% / 50%</a:t>
                      </a:r>
                    </a:p>
                  </a:txBody>
                  <a:tcPr marL="9525" marR="9525" marT="9525" marB="9525"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9"/>
                  </a:ext>
                </a:extLst>
              </a:tr>
              <a:tr h="187679">
                <a:tc>
                  <a:txBody>
                    <a:bodyPr/>
                    <a:lstStyle/>
                    <a:p>
                      <a:r>
                        <a:rPr lang="es-ES" sz="800" dirty="0">
                          <a:latin typeface="Open Sans"/>
                          <a:ea typeface="Open Sans"/>
                          <a:cs typeface="Open Sans"/>
                          <a:sym typeface="Open Sans"/>
                        </a:rPr>
                        <a:t>Batería de Frío</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lang="es-ES" sz="800" dirty="0">
                          <a:latin typeface="Open Sans"/>
                          <a:ea typeface="Open Sans"/>
                          <a:cs typeface="Open Sans"/>
                          <a:sym typeface="Open Sans"/>
                        </a:rPr>
                        <a:t>Expansión Directa</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noFill/>
                  </a:tcPr>
                </a:tc>
                <a:tc>
                  <a:txBody>
                    <a:bodyPr/>
                    <a:lstStyle/>
                    <a:p>
                      <a:pPr algn="ctr"/>
                      <a:r>
                        <a:rPr sz="800">
                          <a:latin typeface="Open Sans"/>
                          <a:ea typeface="Open Sans"/>
                          <a:cs typeface="Open Sans"/>
                          <a:sym typeface="Open Sans"/>
                        </a:rPr>
                        <a:t>EER</a:t>
                      </a: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9.5</a:t>
                      </a:r>
                    </a:p>
                  </a:txBody>
                  <a:tcPr marL="9525" marR="9525" marT="9525" marB="9525"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10"/>
                  </a:ext>
                </a:extLst>
              </a:tr>
              <a:tr h="187679">
                <a:tc>
                  <a:txBody>
                    <a:bodyPr/>
                    <a:lstStyle/>
                    <a:p>
                      <a:r>
                        <a:rPr lang="es-ES" sz="800" dirty="0">
                          <a:latin typeface="Open Sans"/>
                          <a:ea typeface="Open Sans"/>
                          <a:cs typeface="Open Sans"/>
                          <a:sym typeface="Open Sans"/>
                        </a:rPr>
                        <a:t>Batería de Calor</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lang="es-ES" sz="800" dirty="0">
                          <a:latin typeface="Open Sans"/>
                          <a:ea typeface="Open Sans"/>
                          <a:cs typeface="Open Sans"/>
                          <a:sym typeface="Open Sans"/>
                        </a:rPr>
                        <a:t>Resistencia Eléctrica</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no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100%</a:t>
                      </a:r>
                    </a:p>
                  </a:txBody>
                  <a:tcPr marL="9525" marR="9525" marT="9525" marB="9525"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11"/>
                  </a:ext>
                </a:extLst>
              </a:tr>
              <a:tr h="187679">
                <a:tc>
                  <a:txBody>
                    <a:bodyPr/>
                    <a:lstStyle/>
                    <a:p>
                      <a:r>
                        <a:rPr lang="es-ES" sz="800" dirty="0">
                          <a:latin typeface="Open Sans"/>
                          <a:ea typeface="Open Sans"/>
                          <a:cs typeface="Open Sans"/>
                          <a:sym typeface="Open Sans"/>
                        </a:rPr>
                        <a:t>Batería de Recalentamiento</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lang="es-ES" sz="800" dirty="0">
                          <a:latin typeface="Open Sans"/>
                          <a:ea typeface="Open Sans"/>
                          <a:cs typeface="Open Sans"/>
                          <a:sym typeface="Open Sans"/>
                        </a:rPr>
                        <a:t>Resistencia Eléctrica</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no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100%</a:t>
                      </a:r>
                    </a:p>
                  </a:txBody>
                  <a:tcPr marL="9525" marR="9525" marT="9525" marB="9525"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12"/>
                  </a:ext>
                </a:extLst>
              </a:tr>
              <a:tr h="187679">
                <a:tc>
                  <a:txBody>
                    <a:bodyPr/>
                    <a:lstStyle/>
                    <a:p>
                      <a:r>
                        <a:rPr lang="es-ES" sz="800" dirty="0">
                          <a:latin typeface="Open Sans"/>
                          <a:ea typeface="Open Sans"/>
                          <a:cs typeface="Open Sans"/>
                          <a:sym typeface="Open Sans"/>
                        </a:rPr>
                        <a:t>Temperatura de Impulsión de Aire</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miter lim="400000"/>
                    </a:lnT>
                    <a:lnB w="12700">
                      <a:miter lim="400000"/>
                    </a:lnB>
                    <a:noFill/>
                  </a:tcPr>
                </a:tc>
                <a:tc>
                  <a:txBody>
                    <a:bodyPr/>
                    <a:lstStyle/>
                    <a:p>
                      <a:pPr algn="ctr"/>
                      <a:r>
                        <a:rPr sz="800">
                          <a:latin typeface="Open Sans"/>
                          <a:ea typeface="Open Sans"/>
                          <a:cs typeface="Open Sans"/>
                          <a:sym typeface="Open Sans"/>
                        </a:rPr>
                        <a:t>ºF</a:t>
                      </a: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55ºF</a:t>
                      </a:r>
                    </a:p>
                  </a:txBody>
                  <a:tcPr marL="9525" marR="9525" marT="9525" marB="9525"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13"/>
                  </a:ext>
                </a:extLst>
              </a:tr>
              <a:tr h="170646">
                <a:tc>
                  <a:txBody>
                    <a:bodyPr/>
                    <a:lstStyle/>
                    <a:p>
                      <a:r>
                        <a:rPr lang="es-ES" sz="800" dirty="0">
                          <a:latin typeface="Open Sans"/>
                          <a:ea typeface="Open Sans"/>
                          <a:cs typeface="Open Sans"/>
                          <a:sym typeface="Open Sans"/>
                        </a:rPr>
                        <a:t>Control Aire de Impulsión</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solidFill>
                        <a:srgbClr val="000000"/>
                      </a:solidFill>
                    </a:lnB>
                    <a:solidFill>
                      <a:srgbClr val="FFFFFF"/>
                    </a:solidFill>
                  </a:tcPr>
                </a:tc>
                <a:tc>
                  <a:txBody>
                    <a:bodyPr/>
                    <a:lstStyle/>
                    <a:p>
                      <a:pPr algn="ctr"/>
                      <a:r>
                        <a:rPr lang="es-ES" sz="800" dirty="0" err="1">
                          <a:latin typeface="Open Sans"/>
                          <a:ea typeface="Open Sans"/>
                          <a:cs typeface="Open Sans"/>
                          <a:sym typeface="Open Sans"/>
                        </a:rPr>
                        <a:t>Reset</a:t>
                      </a:r>
                      <a:r>
                        <a:rPr lang="es-ES" sz="800" baseline="0" dirty="0">
                          <a:latin typeface="Open Sans"/>
                          <a:ea typeface="Open Sans"/>
                          <a:cs typeface="Open Sans"/>
                          <a:sym typeface="Open Sans"/>
                        </a:rPr>
                        <a:t> Zona más Calurosa</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solidFill>
                        <a:srgbClr val="000000"/>
                      </a:solidFill>
                    </a:lnB>
                    <a:noFill/>
                  </a:tcPr>
                </a:tc>
                <a:tc>
                  <a:txBody>
                    <a:bodyPr/>
                    <a:lstStyle/>
                    <a:p>
                      <a:pPr algn="ctr"/>
                      <a:r>
                        <a:rPr sz="800">
                          <a:latin typeface="Open Sans"/>
                          <a:ea typeface="Open Sans"/>
                          <a:cs typeface="Open Sans"/>
                          <a:sym typeface="Open Sans"/>
                        </a:rPr>
                        <a:t>ºF</a:t>
                      </a:r>
                    </a:p>
                  </a:txBody>
                  <a:tcPr marL="9525" marR="9525" marT="9525" marB="9525" anchor="ctr" horzOverflow="overflow">
                    <a:lnL w="12700">
                      <a:miter lim="400000"/>
                    </a:lnL>
                    <a:lnR w="12700">
                      <a:miter lim="400000"/>
                    </a:lnR>
                    <a:lnT w="12700">
                      <a:miter lim="400000"/>
                    </a:lnT>
                    <a:lnB w="12700">
                      <a:solidFill>
                        <a:srgbClr val="000000"/>
                      </a:solidFill>
                    </a:lnB>
                    <a:solidFill>
                      <a:srgbClr val="FFFFFF"/>
                    </a:solidFill>
                  </a:tcPr>
                </a:tc>
                <a:tc>
                  <a:txBody>
                    <a:bodyPr/>
                    <a:lstStyle/>
                    <a:p>
                      <a:pPr algn="ctr"/>
                      <a:r>
                        <a:rPr sz="800">
                          <a:latin typeface="Open Sans"/>
                          <a:ea typeface="Open Sans"/>
                          <a:cs typeface="Open Sans"/>
                          <a:sym typeface="Open Sans"/>
                        </a:rPr>
                        <a:t>10ºF</a:t>
                      </a:r>
                    </a:p>
                  </a:txBody>
                  <a:tcPr marL="9525" marR="9525" marT="9525" marB="9525" anchor="ctr" horzOverflow="overflow">
                    <a:lnL w="12700">
                      <a:miter lim="400000"/>
                    </a:lnL>
                    <a:lnR w="12700">
                      <a:miter lim="400000"/>
                    </a:lnR>
                    <a:lnT w="12700">
                      <a:miter lim="400000"/>
                    </a:lnT>
                    <a:lnB w="12700">
                      <a:solidFill>
                        <a:srgbClr val="000000"/>
                      </a:solidFill>
                    </a:lnB>
                    <a:solidFill>
                      <a:srgbClr val="FFFFFF"/>
                    </a:solidFill>
                  </a:tcPr>
                </a:tc>
                <a:extLst>
                  <a:ext uri="{0D108BD9-81ED-4DB2-BD59-A6C34878D82A}">
                    <a16:rowId xmlns:a16="http://schemas.microsoft.com/office/drawing/2014/main" val="10014"/>
                  </a:ext>
                </a:extLst>
              </a:tr>
              <a:tr h="246551">
                <a:tc gridSpan="4">
                  <a:txBody>
                    <a:bodyPr/>
                    <a:lstStyle/>
                    <a:p>
                      <a:pPr>
                        <a:defRPr sz="800" b="1">
                          <a:latin typeface="Open Sans"/>
                          <a:ea typeface="Open Sans"/>
                          <a:cs typeface="Open Sans"/>
                          <a:sym typeface="Open Sans"/>
                        </a:defRPr>
                      </a:pPr>
                      <a:r>
                        <a:rPr lang="es-ES" dirty="0"/>
                        <a:t>Agua Caliente Sanitaria (ACS)</a:t>
                      </a:r>
                      <a:r>
                        <a:rPr b="0" dirty="0"/>
                        <a:t> </a:t>
                      </a:r>
                    </a:p>
                  </a:txBody>
                  <a:tcPr marL="0" marR="0" marT="0" marB="0" anchor="ctr" horzOverflow="overflow">
                    <a:lnL w="12700">
                      <a:miter lim="400000"/>
                    </a:lnL>
                    <a:lnR w="12700">
                      <a:miter lim="400000"/>
                    </a:lnR>
                    <a:lnT w="12700">
                      <a:solidFill>
                        <a:srgbClr val="000000"/>
                      </a:solidFill>
                    </a:lnT>
                    <a:lnB w="12700">
                      <a:solidFill>
                        <a:srgbClr val="000000"/>
                      </a:solid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246551">
                <a:tc>
                  <a:txBody>
                    <a:bodyPr/>
                    <a:lstStyle/>
                    <a:p>
                      <a:r>
                        <a:rPr lang="es-ES" sz="800" dirty="0">
                          <a:latin typeface="Open Sans"/>
                          <a:ea typeface="Open Sans"/>
                          <a:cs typeface="Open Sans"/>
                          <a:sym typeface="Open Sans"/>
                        </a:rPr>
                        <a:t>Descripción del sistema</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solidFill>
                        <a:srgbClr val="000000"/>
                      </a:solidFill>
                    </a:lnT>
                    <a:lnB w="12700">
                      <a:miter lim="400000"/>
                    </a:lnB>
                    <a:solidFill>
                      <a:srgbClr val="FFFFFF"/>
                    </a:solidFill>
                  </a:tcPr>
                </a:tc>
                <a:tc>
                  <a:txBody>
                    <a:bodyPr/>
                    <a:lstStyle/>
                    <a:p>
                      <a:pPr algn="ctr"/>
                      <a:r>
                        <a:rPr lang="es-ES" sz="800" dirty="0">
                          <a:latin typeface="Open Sans"/>
                          <a:ea typeface="Open Sans"/>
                          <a:cs typeface="Open Sans"/>
                          <a:sym typeface="Open Sans"/>
                        </a:rPr>
                        <a:t>Resistencia Eléctrica</a:t>
                      </a:r>
                    </a:p>
                  </a:txBody>
                  <a:tcPr marL="9525" marR="9525" marT="9525" marB="9525" anchor="ctr" horzOverflow="overflow">
                    <a:lnL w="12700">
                      <a:miter lim="400000"/>
                    </a:lnL>
                    <a:lnR w="12700">
                      <a:miter lim="400000"/>
                    </a:lnR>
                    <a:lnT w="12700">
                      <a:solidFill>
                        <a:srgbClr val="000000"/>
                      </a:solidFill>
                    </a:lnT>
                    <a:lnB w="12700">
                      <a:miter lim="400000"/>
                    </a:lnB>
                    <a:solidFill>
                      <a:srgbClr val="FFFFFF"/>
                    </a:solid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solidFill>
                        <a:srgbClr val="000000"/>
                      </a:solidFill>
                    </a:lnT>
                    <a:lnB w="12700">
                      <a:miter lim="400000"/>
                    </a:lnB>
                    <a:solidFill>
                      <a:srgbClr val="FFFFFF"/>
                    </a:solid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solidFill>
                        <a:srgbClr val="000000"/>
                      </a:solidFill>
                    </a:lnT>
                    <a:lnB w="12700">
                      <a:miter lim="400000"/>
                    </a:lnB>
                    <a:solidFill>
                      <a:srgbClr val="FFFFFF"/>
                    </a:solidFill>
                  </a:tcPr>
                </a:tc>
                <a:extLst>
                  <a:ext uri="{0D108BD9-81ED-4DB2-BD59-A6C34878D82A}">
                    <a16:rowId xmlns:a16="http://schemas.microsoft.com/office/drawing/2014/main" val="10016"/>
                  </a:ext>
                </a:extLst>
              </a:tr>
              <a:tr h="127910">
                <a:tc>
                  <a:txBody>
                    <a:bodyPr/>
                    <a:lstStyle/>
                    <a:p>
                      <a:r>
                        <a:rPr sz="800" dirty="0" err="1">
                          <a:latin typeface="Open Sans"/>
                          <a:ea typeface="Open Sans"/>
                          <a:cs typeface="Open Sans"/>
                          <a:sym typeface="Open Sans"/>
                        </a:rPr>
                        <a:t>Eficienc</a:t>
                      </a:r>
                      <a:r>
                        <a:rPr lang="es-ES" sz="800" dirty="0" err="1">
                          <a:latin typeface="Open Sans"/>
                          <a:ea typeface="Open Sans"/>
                          <a:cs typeface="Open Sans"/>
                          <a:sym typeface="Open Sans"/>
                        </a:rPr>
                        <a:t>ia</a:t>
                      </a:r>
                      <a:r>
                        <a:rPr lang="es-ES" sz="800" dirty="0">
                          <a:latin typeface="Open Sans"/>
                          <a:ea typeface="Open Sans"/>
                          <a:cs typeface="Open Sans"/>
                          <a:sym typeface="Open Sans"/>
                        </a:rPr>
                        <a:t> del Sistema ACS</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98%</a:t>
                      </a:r>
                    </a:p>
                  </a:txBody>
                  <a:tcPr marL="9525" marR="9525" marT="9525" marB="9525" anchor="b"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17"/>
                  </a:ext>
                </a:extLst>
              </a:tr>
              <a:tr h="129522">
                <a:tc>
                  <a:txBody>
                    <a:bodyPr/>
                    <a:lstStyle/>
                    <a:p>
                      <a:r>
                        <a:rPr lang="es-ES" sz="800" dirty="0">
                          <a:latin typeface="Open Sans"/>
                          <a:ea typeface="Open Sans"/>
                          <a:cs typeface="Open Sans"/>
                          <a:sym typeface="Open Sans"/>
                        </a:rPr>
                        <a:t>ACS</a:t>
                      </a:r>
                      <a:r>
                        <a:rPr sz="800" dirty="0">
                          <a:latin typeface="Open Sans"/>
                          <a:ea typeface="Open Sans"/>
                          <a:cs typeface="Open Sans"/>
                          <a:sym typeface="Open Sans"/>
                        </a:rPr>
                        <a:t> </a:t>
                      </a:r>
                      <a:r>
                        <a:rPr lang="es-ES" sz="800" dirty="0" err="1">
                          <a:latin typeface="Open Sans"/>
                          <a:ea typeface="Open Sans"/>
                          <a:cs typeface="Open Sans"/>
                          <a:sym typeface="Open Sans"/>
                        </a:rPr>
                        <a:t>Temp</a:t>
                      </a:r>
                      <a:r>
                        <a:rPr lang="es-ES" sz="800" dirty="0">
                          <a:latin typeface="Open Sans"/>
                          <a:ea typeface="Open Sans"/>
                          <a:cs typeface="Open Sans"/>
                          <a:sym typeface="Open Sans"/>
                        </a:rPr>
                        <a:t>. de Impulsión del</a:t>
                      </a:r>
                      <a:r>
                        <a:rPr lang="es-ES" sz="800" baseline="0" dirty="0">
                          <a:latin typeface="Open Sans"/>
                          <a:ea typeface="Open Sans"/>
                          <a:cs typeface="Open Sans"/>
                          <a:sym typeface="Open Sans"/>
                        </a:rPr>
                        <a:t> Agua</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ºF</a:t>
                      </a: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pPr algn="ctr"/>
                      <a:r>
                        <a:rPr sz="800">
                          <a:latin typeface="Open Sans"/>
                          <a:ea typeface="Open Sans"/>
                          <a:cs typeface="Open Sans"/>
                          <a:sym typeface="Open Sans"/>
                        </a:rPr>
                        <a:t>140ºF</a:t>
                      </a:r>
                    </a:p>
                  </a:txBody>
                  <a:tcPr marL="9525" marR="9525" marT="9525" marB="9525"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18"/>
                  </a:ext>
                </a:extLst>
              </a:tr>
              <a:tr h="127910">
                <a:tc>
                  <a:txBody>
                    <a:bodyPr/>
                    <a:lstStyle/>
                    <a:p>
                      <a:r>
                        <a:rPr lang="es-ES" sz="800" dirty="0">
                          <a:latin typeface="Open Sans"/>
                          <a:ea typeface="Open Sans"/>
                          <a:cs typeface="Open Sans"/>
                          <a:sym typeface="Open Sans"/>
                        </a:rPr>
                        <a:t>ACS</a:t>
                      </a:r>
                      <a:r>
                        <a:rPr sz="800" dirty="0">
                          <a:latin typeface="Open Sans"/>
                          <a:ea typeface="Open Sans"/>
                          <a:cs typeface="Open Sans"/>
                          <a:sym typeface="Open Sans"/>
                        </a:rPr>
                        <a:t> </a:t>
                      </a:r>
                      <a:r>
                        <a:rPr lang="es-ES" sz="800" dirty="0">
                          <a:latin typeface="Open Sans"/>
                          <a:ea typeface="Open Sans"/>
                          <a:cs typeface="Open Sans"/>
                          <a:sym typeface="Open Sans"/>
                        </a:rPr>
                        <a:t>Salto </a:t>
                      </a:r>
                      <a:r>
                        <a:rPr sz="800" dirty="0">
                          <a:latin typeface="Open Sans"/>
                          <a:ea typeface="Open Sans"/>
                          <a:cs typeface="Open Sans"/>
                          <a:sym typeface="Open Sans"/>
                        </a:rPr>
                        <a:t>T</a:t>
                      </a:r>
                      <a:r>
                        <a:rPr lang="es-ES" sz="800" dirty="0" err="1">
                          <a:latin typeface="Open Sans"/>
                          <a:ea typeface="Open Sans"/>
                          <a:cs typeface="Open Sans"/>
                          <a:sym typeface="Open Sans"/>
                        </a:rPr>
                        <a:t>emp</a:t>
                      </a:r>
                      <a:r>
                        <a:rPr lang="es-ES" sz="800" dirty="0">
                          <a:latin typeface="Open Sans"/>
                          <a:ea typeface="Open Sans"/>
                          <a:cs typeface="Open Sans"/>
                          <a:sym typeface="Open Sans"/>
                        </a:rPr>
                        <a:t>. del</a:t>
                      </a:r>
                      <a:r>
                        <a:rPr lang="es-ES" sz="800" baseline="0" dirty="0">
                          <a:latin typeface="Open Sans"/>
                          <a:ea typeface="Open Sans"/>
                          <a:cs typeface="Open Sans"/>
                          <a:sym typeface="Open Sans"/>
                        </a:rPr>
                        <a:t> Agua</a:t>
                      </a:r>
                      <a:r>
                        <a:rPr sz="800" dirty="0">
                          <a:latin typeface="Open Sans"/>
                          <a:ea typeface="Open Sans"/>
                          <a:cs typeface="Open Sans"/>
                          <a:sym typeface="Open Sans"/>
                        </a:rPr>
                        <a:t> </a:t>
                      </a:r>
                    </a:p>
                  </a:txBody>
                  <a:tcPr marL="9525" marR="9525" marT="9525" marB="9525" anchor="ctr" horzOverflow="overflow">
                    <a:lnL w="12700">
                      <a:miter lim="400000"/>
                    </a:lnL>
                    <a:lnR w="12700">
                      <a:miter lim="400000"/>
                    </a:lnR>
                    <a:lnT w="12700">
                      <a:miter lim="400000"/>
                    </a:lnT>
                    <a:lnB w="12700">
                      <a:solidFill>
                        <a:srgbClr val="000000"/>
                      </a:solidFill>
                    </a:lnB>
                    <a:solidFill>
                      <a:srgbClr val="FFFFFF"/>
                    </a:solidFill>
                  </a:tcPr>
                </a:tc>
                <a:tc>
                  <a:txBody>
                    <a:bodyPr/>
                    <a:lstStyle/>
                    <a:p>
                      <a:pPr algn="ctr"/>
                      <a:r>
                        <a:rPr sz="800">
                          <a:latin typeface="Open Sans"/>
                          <a:ea typeface="Open Sans"/>
                          <a:cs typeface="Open Sans"/>
                          <a:sym typeface="Open Sans"/>
                        </a:rPr>
                        <a:t>-</a:t>
                      </a:r>
                    </a:p>
                  </a:txBody>
                  <a:tcPr marL="9525" marR="9525" marT="9525" marB="9525" anchor="ctr" horzOverflow="overflow">
                    <a:lnL w="12700">
                      <a:miter lim="400000"/>
                    </a:lnL>
                    <a:lnR w="12700">
                      <a:miter lim="400000"/>
                    </a:lnR>
                    <a:lnT w="12700">
                      <a:miter lim="400000"/>
                    </a:lnT>
                    <a:lnB w="12700">
                      <a:solidFill>
                        <a:srgbClr val="000000"/>
                      </a:solidFill>
                    </a:lnB>
                    <a:solidFill>
                      <a:srgbClr val="FFFFFF"/>
                    </a:solidFill>
                  </a:tcPr>
                </a:tc>
                <a:tc>
                  <a:txBody>
                    <a:bodyPr/>
                    <a:lstStyle/>
                    <a:p>
                      <a:pPr algn="ctr"/>
                      <a:r>
                        <a:rPr sz="800">
                          <a:latin typeface="Open Sans"/>
                          <a:ea typeface="Open Sans"/>
                          <a:cs typeface="Open Sans"/>
                          <a:sym typeface="Open Sans"/>
                        </a:rPr>
                        <a:t>ºF</a:t>
                      </a:r>
                    </a:p>
                  </a:txBody>
                  <a:tcPr marL="9525" marR="9525" marT="9525" marB="9525" anchor="ctr" horzOverflow="overflow">
                    <a:lnL w="12700">
                      <a:miter lim="400000"/>
                    </a:lnL>
                    <a:lnR w="12700">
                      <a:miter lim="400000"/>
                    </a:lnR>
                    <a:lnT w="12700">
                      <a:miter lim="400000"/>
                    </a:lnT>
                    <a:lnB w="12700">
                      <a:solidFill>
                        <a:srgbClr val="000000"/>
                      </a:solidFill>
                    </a:lnB>
                    <a:solidFill>
                      <a:srgbClr val="FFFFFF"/>
                    </a:solidFill>
                  </a:tcPr>
                </a:tc>
                <a:tc>
                  <a:txBody>
                    <a:bodyPr/>
                    <a:lstStyle/>
                    <a:p>
                      <a:pPr algn="ctr"/>
                      <a:r>
                        <a:rPr sz="800" dirty="0">
                          <a:latin typeface="Open Sans"/>
                          <a:ea typeface="Open Sans"/>
                          <a:cs typeface="Open Sans"/>
                          <a:sym typeface="Open Sans"/>
                        </a:rPr>
                        <a:t>30ºF</a:t>
                      </a:r>
                    </a:p>
                  </a:txBody>
                  <a:tcPr marL="9525" marR="9525" marT="9525" marB="9525" anchor="ctr" horzOverflow="overflow">
                    <a:lnL w="12700">
                      <a:miter lim="400000"/>
                    </a:lnL>
                    <a:lnR w="12700">
                      <a:miter lim="400000"/>
                    </a:lnR>
                    <a:lnT w="12700">
                      <a:miter lim="400000"/>
                    </a:lnT>
                    <a:lnB w="12700">
                      <a:solidFill>
                        <a:srgbClr val="000000"/>
                      </a:solidFill>
                    </a:lnB>
                    <a:solidFill>
                      <a:srgbClr val="FFFFFF"/>
                    </a:solidFill>
                  </a:tcPr>
                </a:tc>
                <a:extLst>
                  <a:ext uri="{0D108BD9-81ED-4DB2-BD59-A6C34878D82A}">
                    <a16:rowId xmlns:a16="http://schemas.microsoft.com/office/drawing/2014/main" val="10019"/>
                  </a:ext>
                </a:extLst>
              </a:tr>
            </a:tbl>
          </a:graphicData>
        </a:graphic>
      </p:graphicFrame>
      <p:graphicFrame>
        <p:nvGraphicFramePr>
          <p:cNvPr id="969" name="Table 969"/>
          <p:cNvGraphicFramePr/>
          <p:nvPr>
            <p:extLst>
              <p:ext uri="{D42A27DB-BD31-4B8C-83A1-F6EECF244321}">
                <p14:modId xmlns:p14="http://schemas.microsoft.com/office/powerpoint/2010/main" val="3731494419"/>
              </p:ext>
            </p:extLst>
          </p:nvPr>
        </p:nvGraphicFramePr>
        <p:xfrm>
          <a:off x="575202" y="785285"/>
          <a:ext cx="2494193" cy="1068280"/>
        </p:xfrm>
        <a:graphic>
          <a:graphicData uri="http://schemas.openxmlformats.org/drawingml/2006/table">
            <a:tbl>
              <a:tblPr/>
              <a:tblGrid>
                <a:gridCol w="1269941">
                  <a:extLst>
                    <a:ext uri="{9D8B030D-6E8A-4147-A177-3AD203B41FA5}">
                      <a16:colId xmlns:a16="http://schemas.microsoft.com/office/drawing/2014/main" val="20000"/>
                    </a:ext>
                  </a:extLst>
                </a:gridCol>
                <a:gridCol w="1224252">
                  <a:extLst>
                    <a:ext uri="{9D8B030D-6E8A-4147-A177-3AD203B41FA5}">
                      <a16:colId xmlns:a16="http://schemas.microsoft.com/office/drawing/2014/main" val="20001"/>
                    </a:ext>
                  </a:extLst>
                </a:gridCol>
              </a:tblGrid>
              <a:tr h="258655">
                <a:tc gridSpan="2">
                  <a:txBody>
                    <a:bodyPr/>
                    <a:lstStyle/>
                    <a:p>
                      <a:r>
                        <a:rPr lang="es-ES" sz="800" b="1" dirty="0">
                          <a:latin typeface="Open Sans"/>
                          <a:ea typeface="Open Sans"/>
                          <a:cs typeface="Open Sans"/>
                          <a:sym typeface="Open Sans"/>
                        </a:rPr>
                        <a:t>Parámetros</a:t>
                      </a:r>
                      <a:r>
                        <a:rPr lang="es-ES" sz="800" b="1" baseline="0" dirty="0">
                          <a:latin typeface="Open Sans"/>
                          <a:ea typeface="Open Sans"/>
                          <a:cs typeface="Open Sans"/>
                          <a:sym typeface="Open Sans"/>
                        </a:rPr>
                        <a:t> Generales</a:t>
                      </a:r>
                      <a:endParaRPr sz="800" b="1" dirty="0">
                        <a:latin typeface="Open Sans"/>
                        <a:ea typeface="Open Sans"/>
                        <a:cs typeface="Open Sans"/>
                        <a:sym typeface="Open Sans"/>
                      </a:endParaRPr>
                    </a:p>
                  </a:txBody>
                  <a:tcPr marL="0" marR="0" marT="0" marB="0" anchor="ctr" horzOverflow="overflow">
                    <a:lnL w="12700">
                      <a:miter lim="400000"/>
                    </a:lnL>
                    <a:lnR w="12700">
                      <a:miter lim="400000"/>
                    </a:lnR>
                    <a:lnT w="12700">
                      <a:solidFill>
                        <a:srgbClr val="000000"/>
                      </a:solidFill>
                    </a:lnT>
                    <a:lnB w="12700">
                      <a:solidFill>
                        <a:srgbClr val="000000"/>
                      </a:solidFill>
                    </a:lnB>
                    <a:solidFill>
                      <a:srgbClr val="FFFFFF"/>
                    </a:solidFill>
                  </a:tcPr>
                </a:tc>
                <a:tc hMerge="1">
                  <a:txBody>
                    <a:bodyPr/>
                    <a:lstStyle/>
                    <a:p>
                      <a:endParaRPr lang="en-US"/>
                    </a:p>
                  </a:txBody>
                  <a:tcPr/>
                </a:tc>
                <a:extLst>
                  <a:ext uri="{0D108BD9-81ED-4DB2-BD59-A6C34878D82A}">
                    <a16:rowId xmlns:a16="http://schemas.microsoft.com/office/drawing/2014/main" val="10000"/>
                  </a:ext>
                </a:extLst>
              </a:tr>
              <a:tr h="161925">
                <a:tc>
                  <a:txBody>
                    <a:bodyPr/>
                    <a:lstStyle/>
                    <a:p>
                      <a:r>
                        <a:rPr sz="800" dirty="0">
                          <a:latin typeface="Open Sans"/>
                          <a:ea typeface="Open Sans"/>
                          <a:cs typeface="Open Sans"/>
                          <a:sym typeface="Open Sans"/>
                        </a:rPr>
                        <a:t>Pro</a:t>
                      </a:r>
                      <a:r>
                        <a:rPr lang="es-ES" sz="800" dirty="0">
                          <a:latin typeface="Open Sans"/>
                          <a:ea typeface="Open Sans"/>
                          <a:cs typeface="Open Sans"/>
                          <a:sym typeface="Open Sans"/>
                        </a:rPr>
                        <a:t>y</a:t>
                      </a:r>
                      <a:r>
                        <a:rPr sz="800" dirty="0" err="1">
                          <a:latin typeface="Open Sans"/>
                          <a:ea typeface="Open Sans"/>
                          <a:cs typeface="Open Sans"/>
                          <a:sym typeface="Open Sans"/>
                        </a:rPr>
                        <a:t>ec</a:t>
                      </a:r>
                      <a:r>
                        <a:rPr lang="es-ES" sz="800" dirty="0">
                          <a:latin typeface="Open Sans"/>
                          <a:ea typeface="Open Sans"/>
                          <a:cs typeface="Open Sans"/>
                          <a:sym typeface="Open Sans"/>
                        </a:rPr>
                        <a:t>to</a:t>
                      </a:r>
                      <a:r>
                        <a:rPr sz="800" dirty="0">
                          <a:latin typeface="Open Sans"/>
                          <a:ea typeface="Open Sans"/>
                          <a:cs typeface="Open Sans"/>
                          <a:sym typeface="Open Sans"/>
                        </a:rPr>
                        <a:t>/</a:t>
                      </a:r>
                      <a:r>
                        <a:rPr lang="es-ES" sz="800" dirty="0">
                          <a:latin typeface="Open Sans"/>
                          <a:ea typeface="Open Sans"/>
                          <a:cs typeface="Open Sans"/>
                          <a:sym typeface="Open Sans"/>
                        </a:rPr>
                        <a:t>Edificio</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solidFill>
                        <a:srgbClr val="000000"/>
                      </a:solidFill>
                    </a:lnT>
                    <a:lnB w="12700">
                      <a:miter lim="400000"/>
                    </a:lnB>
                    <a:solidFill>
                      <a:srgbClr val="FFFFFF"/>
                    </a:solidFill>
                  </a:tcPr>
                </a:tc>
                <a:tc>
                  <a:txBody>
                    <a:bodyPr/>
                    <a:lstStyle/>
                    <a:p>
                      <a:r>
                        <a:rPr lang="es-ES" sz="800" dirty="0">
                          <a:latin typeface="Open Sans"/>
                          <a:ea typeface="Open Sans"/>
                          <a:cs typeface="Open Sans"/>
                          <a:sym typeface="Open Sans"/>
                        </a:rPr>
                        <a:t>Sede de </a:t>
                      </a:r>
                      <a:r>
                        <a:rPr sz="800" dirty="0">
                          <a:latin typeface="Open Sans"/>
                          <a:ea typeface="Open Sans"/>
                          <a:cs typeface="Open Sans"/>
                          <a:sym typeface="Open Sans"/>
                        </a:rPr>
                        <a:t>ASHRAE </a:t>
                      </a:r>
                    </a:p>
                  </a:txBody>
                  <a:tcPr marL="9525" marR="9525" marT="9525" marB="9525" anchor="ctr" horzOverflow="overflow">
                    <a:lnL w="12700">
                      <a:miter lim="400000"/>
                    </a:lnL>
                    <a:lnR w="12700">
                      <a:miter lim="400000"/>
                    </a:lnR>
                    <a:lnT w="12700">
                      <a:solidFill>
                        <a:srgbClr val="000000"/>
                      </a:solidFill>
                    </a:lnT>
                    <a:lnB w="12700">
                      <a:miter lim="400000"/>
                    </a:lnB>
                    <a:solidFill>
                      <a:srgbClr val="FFFFFF"/>
                    </a:solidFill>
                  </a:tcPr>
                </a:tc>
                <a:extLst>
                  <a:ext uri="{0D108BD9-81ED-4DB2-BD59-A6C34878D82A}">
                    <a16:rowId xmlns:a16="http://schemas.microsoft.com/office/drawing/2014/main" val="10001"/>
                  </a:ext>
                </a:extLst>
              </a:tr>
              <a:tr h="161925">
                <a:tc>
                  <a:txBody>
                    <a:bodyPr/>
                    <a:lstStyle/>
                    <a:p>
                      <a:r>
                        <a:rPr sz="800" dirty="0" err="1">
                          <a:latin typeface="Open Sans"/>
                          <a:ea typeface="Open Sans"/>
                          <a:cs typeface="Open Sans"/>
                          <a:sym typeface="Open Sans"/>
                        </a:rPr>
                        <a:t>Ocupa</a:t>
                      </a:r>
                      <a:r>
                        <a:rPr lang="es-ES" sz="800" dirty="0" err="1">
                          <a:latin typeface="Open Sans"/>
                          <a:ea typeface="Open Sans"/>
                          <a:cs typeface="Open Sans"/>
                          <a:sym typeface="Open Sans"/>
                        </a:rPr>
                        <a:t>ción</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r>
                        <a:rPr sz="800">
                          <a:latin typeface="Open Sans"/>
                          <a:ea typeface="Open Sans"/>
                          <a:cs typeface="Open Sans"/>
                          <a:sym typeface="Open Sans"/>
                        </a:rPr>
                        <a:t>Office</a:t>
                      </a:r>
                    </a:p>
                  </a:txBody>
                  <a:tcPr marL="9525" marR="9525" marT="9525" marB="9525"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2"/>
                  </a:ext>
                </a:extLst>
              </a:tr>
              <a:tr h="161925">
                <a:tc>
                  <a:txBody>
                    <a:bodyPr/>
                    <a:lstStyle/>
                    <a:p>
                      <a:r>
                        <a:rPr lang="es-ES" sz="800" dirty="0">
                          <a:latin typeface="Open Sans"/>
                          <a:ea typeface="Open Sans"/>
                          <a:cs typeface="Open Sans"/>
                          <a:sym typeface="Open Sans"/>
                        </a:rPr>
                        <a:t>Ubicación</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r>
                        <a:rPr sz="800">
                          <a:latin typeface="Open Sans"/>
                          <a:ea typeface="Open Sans"/>
                          <a:cs typeface="Open Sans"/>
                          <a:sym typeface="Open Sans"/>
                        </a:rPr>
                        <a:t>Altanta, GA</a:t>
                      </a:r>
                    </a:p>
                  </a:txBody>
                  <a:tcPr marL="9525" marR="9525" marT="9525" marB="9525"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3"/>
                  </a:ext>
                </a:extLst>
              </a:tr>
              <a:tr h="161925">
                <a:tc>
                  <a:txBody>
                    <a:bodyPr/>
                    <a:lstStyle/>
                    <a:p>
                      <a:r>
                        <a:rPr lang="es-ES" sz="800" dirty="0">
                          <a:latin typeface="Open Sans"/>
                          <a:ea typeface="Open Sans"/>
                          <a:cs typeface="Open Sans"/>
                          <a:sym typeface="Open Sans"/>
                        </a:rPr>
                        <a:t>Archivo Meteorológico</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miter lim="400000"/>
                    </a:lnB>
                    <a:solidFill>
                      <a:srgbClr val="FFFFFF"/>
                    </a:solidFill>
                  </a:tcPr>
                </a:tc>
                <a:tc>
                  <a:txBody>
                    <a:bodyPr/>
                    <a:lstStyle/>
                    <a:p>
                      <a:r>
                        <a:rPr sz="800">
                          <a:latin typeface="Open Sans"/>
                          <a:ea typeface="Open Sans"/>
                          <a:cs typeface="Open Sans"/>
                          <a:sym typeface="Open Sans"/>
                        </a:rPr>
                        <a:t>Atlanta, GA</a:t>
                      </a:r>
                    </a:p>
                  </a:txBody>
                  <a:tcPr marL="9525" marR="9525" marT="9525" marB="9525" anchor="ctr" horzOverflow="overflow">
                    <a:lnL w="12700">
                      <a:miter lim="400000"/>
                    </a:lnL>
                    <a:lnR w="12700">
                      <a:miter lim="400000"/>
                    </a:lnR>
                    <a:lnT w="12700">
                      <a:miter lim="400000"/>
                    </a:lnT>
                    <a:lnB w="12700">
                      <a:miter lim="400000"/>
                    </a:lnB>
                    <a:solidFill>
                      <a:srgbClr val="FFFFFF"/>
                    </a:solidFill>
                  </a:tcPr>
                </a:tc>
                <a:extLst>
                  <a:ext uri="{0D108BD9-81ED-4DB2-BD59-A6C34878D82A}">
                    <a16:rowId xmlns:a16="http://schemas.microsoft.com/office/drawing/2014/main" val="10004"/>
                  </a:ext>
                </a:extLst>
              </a:tr>
              <a:tr h="161925">
                <a:tc>
                  <a:txBody>
                    <a:bodyPr/>
                    <a:lstStyle/>
                    <a:p>
                      <a:r>
                        <a:rPr sz="800" dirty="0" err="1">
                          <a:latin typeface="Open Sans"/>
                          <a:ea typeface="Open Sans"/>
                          <a:cs typeface="Open Sans"/>
                          <a:sym typeface="Open Sans"/>
                        </a:rPr>
                        <a:t>Zon</a:t>
                      </a:r>
                      <a:r>
                        <a:rPr lang="es-ES" sz="800" dirty="0">
                          <a:latin typeface="Open Sans"/>
                          <a:ea typeface="Open Sans"/>
                          <a:cs typeface="Open Sans"/>
                          <a:sym typeface="Open Sans"/>
                        </a:rPr>
                        <a:t>a Climatológica</a:t>
                      </a:r>
                      <a:endParaRPr sz="800" dirty="0">
                        <a:latin typeface="Open Sans"/>
                        <a:ea typeface="Open Sans"/>
                        <a:cs typeface="Open Sans"/>
                        <a:sym typeface="Open Sans"/>
                      </a:endParaRPr>
                    </a:p>
                  </a:txBody>
                  <a:tcPr marL="9525" marR="9525" marT="9525" marB="9525" anchor="ctr" horzOverflow="overflow">
                    <a:lnL w="12700">
                      <a:miter lim="400000"/>
                    </a:lnL>
                    <a:lnR w="12700">
                      <a:miter lim="400000"/>
                    </a:lnR>
                    <a:lnT w="12700">
                      <a:miter lim="400000"/>
                    </a:lnT>
                    <a:lnB w="12700">
                      <a:solidFill>
                        <a:srgbClr val="000000"/>
                      </a:solidFill>
                    </a:lnB>
                    <a:solidFill>
                      <a:srgbClr val="FFFFFF"/>
                    </a:solidFill>
                  </a:tcPr>
                </a:tc>
                <a:tc>
                  <a:txBody>
                    <a:bodyPr/>
                    <a:lstStyle/>
                    <a:p>
                      <a:r>
                        <a:rPr sz="800" dirty="0">
                          <a:latin typeface="Open Sans"/>
                          <a:ea typeface="Open Sans"/>
                          <a:cs typeface="Open Sans"/>
                          <a:sym typeface="Open Sans"/>
                        </a:rPr>
                        <a:t>ASHRAE 3A</a:t>
                      </a:r>
                    </a:p>
                  </a:txBody>
                  <a:tcPr marL="9525" marR="9525" marT="9525" marB="9525" anchor="ctr" horzOverflow="overflow">
                    <a:lnL w="12700">
                      <a:miter lim="400000"/>
                    </a:lnL>
                    <a:lnR w="12700">
                      <a:miter lim="400000"/>
                    </a:lnR>
                    <a:lnT w="12700">
                      <a:miter lim="400000"/>
                    </a:lnT>
                    <a:lnB w="12700">
                      <a:solidFill>
                        <a:srgbClr val="000000"/>
                      </a:solidFill>
                    </a:lnB>
                    <a:solidFill>
                      <a:srgbClr val="FFFFFF"/>
                    </a:solidFill>
                  </a:tcPr>
                </a:tc>
                <a:extLst>
                  <a:ext uri="{0D108BD9-81ED-4DB2-BD59-A6C34878D82A}">
                    <a16:rowId xmlns:a16="http://schemas.microsoft.com/office/drawing/2014/main" val="10005"/>
                  </a:ext>
                </a:extLst>
              </a:tr>
            </a:tbl>
          </a:graphicData>
        </a:graphic>
      </p:graphicFrame>
      <p:pic>
        <p:nvPicPr>
          <p:cNvPr id="970" name="image40.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5202" y="2050222"/>
            <a:ext cx="2548676" cy="1284767"/>
          </a:xfrm>
          <a:prstGeom prst="rect">
            <a:avLst/>
          </a:prstGeom>
          <a:ln w="12700">
            <a:miter lim="400000"/>
          </a:ln>
        </p:spPr>
      </p:pic>
      <p:pic>
        <p:nvPicPr>
          <p:cNvPr id="971" name="image4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8656" y="3334989"/>
            <a:ext cx="2604106" cy="1260444"/>
          </a:xfrm>
          <a:prstGeom prst="rect">
            <a:avLst/>
          </a:prstGeom>
          <a:ln w="12700">
            <a:miter lim="400000"/>
          </a:ln>
        </p:spPr>
      </p:pic>
      <p:graphicFrame>
        <p:nvGraphicFramePr>
          <p:cNvPr id="972" name="Table 972"/>
          <p:cNvGraphicFramePr/>
          <p:nvPr>
            <p:extLst>
              <p:ext uri="{D42A27DB-BD31-4B8C-83A1-F6EECF244321}">
                <p14:modId xmlns:p14="http://schemas.microsoft.com/office/powerpoint/2010/main" val="2563054313"/>
              </p:ext>
            </p:extLst>
          </p:nvPr>
        </p:nvGraphicFramePr>
        <p:xfrm>
          <a:off x="3170714" y="785285"/>
          <a:ext cx="2644398" cy="3800179"/>
        </p:xfrm>
        <a:graphic>
          <a:graphicData uri="http://schemas.openxmlformats.org/drawingml/2006/table">
            <a:tbl>
              <a:tblPr firstRow="1" bandRow="1"/>
              <a:tblGrid>
                <a:gridCol w="588051">
                  <a:extLst>
                    <a:ext uri="{9D8B030D-6E8A-4147-A177-3AD203B41FA5}">
                      <a16:colId xmlns:a16="http://schemas.microsoft.com/office/drawing/2014/main" val="20000"/>
                    </a:ext>
                  </a:extLst>
                </a:gridCol>
                <a:gridCol w="527742">
                  <a:extLst>
                    <a:ext uri="{9D8B030D-6E8A-4147-A177-3AD203B41FA5}">
                      <a16:colId xmlns:a16="http://schemas.microsoft.com/office/drawing/2014/main" val="20001"/>
                    </a:ext>
                  </a:extLst>
                </a:gridCol>
                <a:gridCol w="701029">
                  <a:extLst>
                    <a:ext uri="{9D8B030D-6E8A-4147-A177-3AD203B41FA5}">
                      <a16:colId xmlns:a16="http://schemas.microsoft.com/office/drawing/2014/main" val="20002"/>
                    </a:ext>
                  </a:extLst>
                </a:gridCol>
                <a:gridCol w="827576">
                  <a:extLst>
                    <a:ext uri="{9D8B030D-6E8A-4147-A177-3AD203B41FA5}">
                      <a16:colId xmlns:a16="http://schemas.microsoft.com/office/drawing/2014/main" val="20003"/>
                    </a:ext>
                  </a:extLst>
                </a:gridCol>
              </a:tblGrid>
              <a:tr h="251034">
                <a:tc>
                  <a:txBody>
                    <a:bodyPr/>
                    <a:lstStyle/>
                    <a:p>
                      <a:pPr>
                        <a:defRPr b="0">
                          <a:solidFill>
                            <a:srgbClr val="000000"/>
                          </a:solidFill>
                        </a:defRPr>
                      </a:pPr>
                      <a:r>
                        <a:rPr lang="es-ES" sz="800" b="1" dirty="0">
                          <a:latin typeface="Open Sans"/>
                          <a:ea typeface="Open Sans"/>
                          <a:cs typeface="Open Sans"/>
                          <a:sym typeface="Open Sans"/>
                        </a:rPr>
                        <a:t>Envolvente</a:t>
                      </a:r>
                      <a:endParaRPr sz="800" b="1" dirty="0">
                        <a:latin typeface="Open Sans"/>
                        <a:ea typeface="Open Sans"/>
                        <a:cs typeface="Open Sans"/>
                        <a:sym typeface="Open Sans"/>
                      </a:endParaRPr>
                    </a:p>
                  </a:txBody>
                  <a:tcPr marL="0" marR="0" marT="0" marB="0" anchor="ctr" horzOverflow="overflow">
                    <a:lnL w="12700">
                      <a:miter lim="400000"/>
                    </a:lnL>
                    <a:lnR w="12700">
                      <a:miter lim="400000"/>
                    </a:lnR>
                    <a:lnT w="12700">
                      <a:solidFill>
                        <a:srgbClr val="000000"/>
                      </a:solidFill>
                    </a:lnT>
                    <a:lnB w="12700">
                      <a:solidFill>
                        <a:srgbClr val="000000"/>
                      </a:solidFill>
                    </a:lnB>
                    <a:noFill/>
                  </a:tcPr>
                </a:tc>
                <a:tc>
                  <a:txBody>
                    <a:bodyPr/>
                    <a:lstStyle/>
                    <a:p>
                      <a:pPr algn="ctr">
                        <a:defRPr b="0">
                          <a:solidFill>
                            <a:srgbClr val="000000"/>
                          </a:solidFill>
                        </a:defRPr>
                      </a:pPr>
                      <a:r>
                        <a:rPr sz="800" dirty="0">
                          <a:solidFill>
                            <a:srgbClr val="808080"/>
                          </a:solidFill>
                          <a:latin typeface="Open Sans"/>
                          <a:ea typeface="Open Sans"/>
                          <a:cs typeface="Open Sans"/>
                          <a:sym typeface="Open Sans"/>
                        </a:rPr>
                        <a:t>Exist</a:t>
                      </a:r>
                      <a:r>
                        <a:rPr lang="es-ES" sz="800" dirty="0">
                          <a:solidFill>
                            <a:srgbClr val="808080"/>
                          </a:solidFill>
                          <a:latin typeface="Open Sans"/>
                          <a:ea typeface="Open Sans"/>
                          <a:cs typeface="Open Sans"/>
                          <a:sym typeface="Open Sans"/>
                        </a:rPr>
                        <a:t>ente</a:t>
                      </a:r>
                      <a:endParaRPr sz="800" dirty="0">
                        <a:solidFill>
                          <a:srgbClr val="808080"/>
                        </a:solidFill>
                        <a:latin typeface="Open Sans"/>
                        <a:ea typeface="Open Sans"/>
                        <a:cs typeface="Open Sans"/>
                        <a:sym typeface="Open Sans"/>
                      </a:endParaRPr>
                    </a:p>
                  </a:txBody>
                  <a:tcPr marL="0" marR="0" marT="0" marB="0" anchor="ctr" horzOverflow="overflow">
                    <a:lnL w="12700">
                      <a:miter lim="400000"/>
                    </a:lnL>
                    <a:lnR w="12700">
                      <a:miter lim="400000"/>
                    </a:lnR>
                    <a:lnT w="12700">
                      <a:solidFill>
                        <a:srgbClr val="000000"/>
                      </a:solidFill>
                    </a:lnT>
                    <a:lnB w="12700">
                      <a:solidFill>
                        <a:srgbClr val="000000"/>
                      </a:solidFill>
                    </a:lnB>
                    <a:noFill/>
                  </a:tcPr>
                </a:tc>
                <a:tc>
                  <a:txBody>
                    <a:bodyPr/>
                    <a:lstStyle/>
                    <a:p>
                      <a:pPr algn="ctr">
                        <a:defRPr b="0">
                          <a:solidFill>
                            <a:srgbClr val="000000"/>
                          </a:solidFill>
                        </a:defRPr>
                      </a:pPr>
                      <a:r>
                        <a:rPr sz="800">
                          <a:solidFill>
                            <a:srgbClr val="808080"/>
                          </a:solidFill>
                          <a:latin typeface="Open Sans"/>
                          <a:ea typeface="Open Sans"/>
                          <a:cs typeface="Open Sans"/>
                          <a:sym typeface="Open Sans"/>
                        </a:rPr>
                        <a:t>90.1-2016</a:t>
                      </a:r>
                    </a:p>
                  </a:txBody>
                  <a:tcPr marL="0" marR="0" marT="0" marB="0" anchor="ctr" horzOverflow="overflow">
                    <a:lnL w="12700">
                      <a:miter lim="400000"/>
                    </a:lnL>
                    <a:lnR w="12700">
                      <a:miter lim="400000"/>
                    </a:lnR>
                    <a:lnT w="12700">
                      <a:solidFill>
                        <a:srgbClr val="000000"/>
                      </a:solidFill>
                    </a:lnT>
                    <a:lnB w="12700">
                      <a:solidFill>
                        <a:srgbClr val="000000"/>
                      </a:solidFill>
                    </a:lnB>
                    <a:noFill/>
                  </a:tcPr>
                </a:tc>
                <a:tc>
                  <a:txBody>
                    <a:bodyPr/>
                    <a:lstStyle/>
                    <a:p>
                      <a:pPr algn="ctr">
                        <a:defRPr b="0">
                          <a:solidFill>
                            <a:srgbClr val="000000"/>
                          </a:solidFill>
                        </a:defRPr>
                      </a:pPr>
                      <a:r>
                        <a:rPr sz="800" b="1" dirty="0" err="1">
                          <a:latin typeface="Open Sans"/>
                          <a:ea typeface="Open Sans"/>
                          <a:cs typeface="Open Sans"/>
                          <a:sym typeface="Open Sans"/>
                        </a:rPr>
                        <a:t>Recomend</a:t>
                      </a:r>
                      <a:r>
                        <a:rPr lang="es-ES" sz="800" b="1" dirty="0" err="1">
                          <a:latin typeface="Open Sans"/>
                          <a:ea typeface="Open Sans"/>
                          <a:cs typeface="Open Sans"/>
                          <a:sym typeface="Open Sans"/>
                        </a:rPr>
                        <a:t>ado</a:t>
                      </a:r>
                      <a:endParaRPr sz="800" b="1" dirty="0">
                        <a:latin typeface="Open Sans"/>
                        <a:ea typeface="Open Sans"/>
                        <a:cs typeface="Open Sans"/>
                        <a:sym typeface="Open Sans"/>
                      </a:endParaRPr>
                    </a:p>
                  </a:txBody>
                  <a:tcPr marL="0" marR="0" marT="0" marB="0" anchor="ctr" horzOverflow="overflow">
                    <a:lnL w="12700">
                      <a:miter lim="400000"/>
                    </a:lnL>
                    <a:lnR w="12700">
                      <a:miter lim="400000"/>
                    </a:lnR>
                    <a:lnT w="12700">
                      <a:solidFill>
                        <a:srgbClr val="000000"/>
                      </a:solidFill>
                    </a:lnT>
                    <a:lnB w="12700">
                      <a:solidFill>
                        <a:srgbClr val="000000"/>
                      </a:solidFill>
                    </a:lnB>
                    <a:noFill/>
                  </a:tcPr>
                </a:tc>
                <a:extLst>
                  <a:ext uri="{0D108BD9-81ED-4DB2-BD59-A6C34878D82A}">
                    <a16:rowId xmlns:a16="http://schemas.microsoft.com/office/drawing/2014/main" val="10000"/>
                  </a:ext>
                </a:extLst>
              </a:tr>
              <a:tr h="537108">
                <a:tc>
                  <a:txBody>
                    <a:bodyPr/>
                    <a:lstStyle/>
                    <a:p>
                      <a:r>
                        <a:rPr lang="es-ES" sz="800" dirty="0">
                          <a:latin typeface="Open Sans"/>
                          <a:ea typeface="Open Sans"/>
                          <a:cs typeface="Open Sans"/>
                          <a:sym typeface="Open Sans"/>
                        </a:rPr>
                        <a:t>Cerramiento exterior</a:t>
                      </a:r>
                      <a:endParaRPr sz="800" dirty="0">
                        <a:latin typeface="Open Sans"/>
                        <a:ea typeface="Open Sans"/>
                        <a:cs typeface="Open Sans"/>
                        <a:sym typeface="Open Sans"/>
                      </a:endParaRPr>
                    </a:p>
                  </a:txBody>
                  <a:tcPr marL="0" marR="0" marT="0" marB="0" anchor="ctr" horzOverflow="overflow">
                    <a:lnL w="12700">
                      <a:miter lim="400000"/>
                    </a:lnL>
                    <a:lnR w="12700">
                      <a:miter lim="400000"/>
                    </a:lnR>
                    <a:lnT w="12700">
                      <a:solidFill>
                        <a:srgbClr val="000000"/>
                      </a:solidFill>
                    </a:lnT>
                    <a:lnB w="12700">
                      <a:miter lim="400000"/>
                    </a:lnB>
                    <a:noFill/>
                  </a:tcPr>
                </a:tc>
                <a:tc>
                  <a:txBody>
                    <a:bodyPr/>
                    <a:lstStyle/>
                    <a:p>
                      <a:pPr algn="ctr"/>
                      <a:r>
                        <a:rPr sz="800">
                          <a:solidFill>
                            <a:srgbClr val="808080"/>
                          </a:solidFill>
                          <a:latin typeface="Open Sans"/>
                          <a:ea typeface="Open Sans"/>
                          <a:cs typeface="Open Sans"/>
                          <a:sym typeface="Open Sans"/>
                        </a:rPr>
                        <a:t>U-0.3 
(R-3.0)</a:t>
                      </a:r>
                    </a:p>
                  </a:txBody>
                  <a:tcPr marL="0" marR="0" marT="0" marB="0" anchor="ctr" horzOverflow="overflow">
                    <a:lnL w="12700">
                      <a:miter lim="400000"/>
                    </a:lnL>
                    <a:lnR w="12700">
                      <a:miter lim="400000"/>
                    </a:lnR>
                    <a:lnT w="12700">
                      <a:solidFill>
                        <a:srgbClr val="000000"/>
                      </a:solidFill>
                    </a:lnT>
                    <a:lnB w="12700">
                      <a:miter lim="400000"/>
                    </a:lnB>
                    <a:noFill/>
                  </a:tcPr>
                </a:tc>
                <a:tc>
                  <a:txBody>
                    <a:bodyPr/>
                    <a:lstStyle/>
                    <a:p>
                      <a:pPr algn="ctr"/>
                      <a:r>
                        <a:rPr sz="800">
                          <a:solidFill>
                            <a:srgbClr val="808080"/>
                          </a:solidFill>
                          <a:latin typeface="Open Sans"/>
                          <a:ea typeface="Open Sans"/>
                          <a:cs typeface="Open Sans"/>
                          <a:sym typeface="Open Sans"/>
                        </a:rPr>
                        <a:t>U-0.122
(R-8.0)</a:t>
                      </a:r>
                    </a:p>
                  </a:txBody>
                  <a:tcPr marL="0" marR="0" marT="0" marB="0" anchor="ctr" horzOverflow="overflow">
                    <a:lnL w="12700">
                      <a:miter lim="400000"/>
                    </a:lnL>
                    <a:lnR w="12700">
                      <a:miter lim="400000"/>
                    </a:lnR>
                    <a:lnT w="12700">
                      <a:solidFill>
                        <a:srgbClr val="000000"/>
                      </a:solidFill>
                    </a:lnT>
                    <a:lnB w="12700">
                      <a:miter lim="400000"/>
                    </a:lnB>
                    <a:noFill/>
                  </a:tcPr>
                </a:tc>
                <a:tc>
                  <a:txBody>
                    <a:bodyPr/>
                    <a:lstStyle/>
                    <a:p>
                      <a:pPr algn="ctr"/>
                      <a:r>
                        <a:rPr sz="800" b="1">
                          <a:latin typeface="Open Sans"/>
                          <a:ea typeface="Open Sans"/>
                          <a:cs typeface="Open Sans"/>
                          <a:sym typeface="Open Sans"/>
                        </a:rPr>
                        <a:t>U-0.058
(R-17)</a:t>
                      </a:r>
                    </a:p>
                  </a:txBody>
                  <a:tcPr marL="0" marR="0" marT="0" marB="0" anchor="ctr" horzOverflow="overflow">
                    <a:lnL w="12700">
                      <a:miter lim="400000"/>
                    </a:lnL>
                    <a:lnR w="12700">
                      <a:miter lim="400000"/>
                    </a:lnR>
                    <a:lnT w="12700">
                      <a:solidFill>
                        <a:srgbClr val="000000"/>
                      </a:solidFill>
                    </a:lnT>
                    <a:lnB w="12700">
                      <a:miter lim="400000"/>
                    </a:lnB>
                    <a:noFill/>
                  </a:tcPr>
                </a:tc>
                <a:extLst>
                  <a:ext uri="{0D108BD9-81ED-4DB2-BD59-A6C34878D82A}">
                    <a16:rowId xmlns:a16="http://schemas.microsoft.com/office/drawing/2014/main" val="10001"/>
                  </a:ext>
                </a:extLst>
              </a:tr>
              <a:tr h="538241">
                <a:tc>
                  <a:txBody>
                    <a:bodyPr/>
                    <a:lstStyle/>
                    <a:p>
                      <a:r>
                        <a:rPr lang="es-ES" sz="800" dirty="0">
                          <a:latin typeface="Open Sans"/>
                          <a:ea typeface="Open Sans"/>
                          <a:cs typeface="Open Sans"/>
                          <a:sym typeface="Open Sans"/>
                        </a:rPr>
                        <a:t>Cubierta</a:t>
                      </a:r>
                      <a:endParaRPr sz="800" dirty="0">
                        <a:latin typeface="Open Sans"/>
                        <a:ea typeface="Open Sans"/>
                        <a:cs typeface="Open Sans"/>
                        <a:sym typeface="Open Sans"/>
                      </a:endParaRPr>
                    </a:p>
                  </a:txBody>
                  <a:tcPr marL="0" marR="0" marT="0" marB="0" anchor="ctr" horzOverflow="overflow">
                    <a:lnL w="12700">
                      <a:miter lim="400000"/>
                    </a:lnL>
                    <a:lnR w="12700">
                      <a:miter lim="400000"/>
                    </a:lnR>
                    <a:lnT w="12700">
                      <a:miter lim="400000"/>
                    </a:lnT>
                    <a:lnB w="12700">
                      <a:miter lim="400000"/>
                    </a:lnB>
                    <a:noFill/>
                  </a:tcPr>
                </a:tc>
                <a:tc>
                  <a:txBody>
                    <a:bodyPr/>
                    <a:lstStyle/>
                    <a:p>
                      <a:pPr algn="ctr"/>
                      <a:r>
                        <a:rPr sz="800">
                          <a:solidFill>
                            <a:srgbClr val="808080"/>
                          </a:solidFill>
                          <a:latin typeface="Open Sans"/>
                          <a:ea typeface="Open Sans"/>
                          <a:cs typeface="Open Sans"/>
                          <a:sym typeface="Open Sans"/>
                        </a:rPr>
                        <a:t>U0.047
(R-21)</a:t>
                      </a:r>
                    </a:p>
                  </a:txBody>
                  <a:tcPr marL="0" marR="0" marT="0" marB="0" anchor="ctr" horzOverflow="overflow">
                    <a:lnL w="12700">
                      <a:miter lim="400000"/>
                    </a:lnL>
                    <a:lnR w="12700">
                      <a:miter lim="400000"/>
                    </a:lnR>
                    <a:lnT w="12700">
                      <a:miter lim="400000"/>
                    </a:lnT>
                    <a:lnB w="12700">
                      <a:miter lim="400000"/>
                    </a:lnB>
                    <a:noFill/>
                  </a:tcPr>
                </a:tc>
                <a:tc>
                  <a:txBody>
                    <a:bodyPr/>
                    <a:lstStyle/>
                    <a:p>
                      <a:pPr algn="ctr"/>
                      <a:r>
                        <a:rPr sz="800">
                          <a:solidFill>
                            <a:srgbClr val="808080"/>
                          </a:solidFill>
                          <a:latin typeface="Open Sans"/>
                          <a:ea typeface="Open Sans"/>
                          <a:cs typeface="Open Sans"/>
                          <a:sym typeface="Open Sans"/>
                        </a:rPr>
                        <a:t>U-0.039
(R-25)</a:t>
                      </a:r>
                    </a:p>
                  </a:txBody>
                  <a:tcPr marL="0" marR="0" marT="0" marB="0" anchor="ctr" horzOverflow="overflow">
                    <a:lnL w="12700">
                      <a:miter lim="400000"/>
                    </a:lnL>
                    <a:lnR w="12700">
                      <a:miter lim="400000"/>
                    </a:lnR>
                    <a:lnT w="12700">
                      <a:miter lim="400000"/>
                    </a:lnT>
                    <a:lnB w="12700">
                      <a:miter lim="400000"/>
                    </a:lnB>
                    <a:noFill/>
                  </a:tcPr>
                </a:tc>
                <a:tc>
                  <a:txBody>
                    <a:bodyPr/>
                    <a:lstStyle/>
                    <a:p>
                      <a:pPr algn="ctr"/>
                      <a:r>
                        <a:rPr sz="800" b="1">
                          <a:latin typeface="Open Sans"/>
                          <a:ea typeface="Open Sans"/>
                          <a:cs typeface="Open Sans"/>
                          <a:sym typeface="Open Sans"/>
                        </a:rPr>
                        <a:t>U-0.028
(R-35)</a:t>
                      </a:r>
                    </a:p>
                  </a:txBody>
                  <a:tcPr marL="0" marR="0" marT="0" marB="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2"/>
                  </a:ext>
                </a:extLst>
              </a:tr>
              <a:tr h="602317">
                <a:tc>
                  <a:txBody>
                    <a:bodyPr/>
                    <a:lstStyle/>
                    <a:p>
                      <a:r>
                        <a:rPr lang="es-ES" sz="800" dirty="0">
                          <a:latin typeface="Open Sans"/>
                          <a:ea typeface="Open Sans"/>
                          <a:cs typeface="Open Sans"/>
                          <a:sym typeface="Open Sans"/>
                        </a:rPr>
                        <a:t>Ventanaje</a:t>
                      </a:r>
                      <a:endParaRPr sz="800" dirty="0">
                        <a:latin typeface="Open Sans"/>
                        <a:ea typeface="Open Sans"/>
                        <a:cs typeface="Open Sans"/>
                        <a:sym typeface="Open Sans"/>
                      </a:endParaRPr>
                    </a:p>
                  </a:txBody>
                  <a:tcPr marL="0" marR="0" marT="0" marB="0" anchor="ctr" horzOverflow="overflow">
                    <a:lnL w="12700">
                      <a:miter lim="400000"/>
                    </a:lnL>
                    <a:lnR w="12700">
                      <a:miter lim="400000"/>
                    </a:lnR>
                    <a:lnT w="12700">
                      <a:miter lim="400000"/>
                    </a:lnT>
                    <a:lnB w="12700">
                      <a:miter lim="400000"/>
                    </a:lnB>
                    <a:noFill/>
                  </a:tcPr>
                </a:tc>
                <a:tc>
                  <a:txBody>
                    <a:bodyPr/>
                    <a:lstStyle/>
                    <a:p>
                      <a:pPr algn="ctr"/>
                      <a:r>
                        <a:rPr sz="800">
                          <a:solidFill>
                            <a:srgbClr val="808080"/>
                          </a:solidFill>
                          <a:latin typeface="Open Sans"/>
                          <a:ea typeface="Open Sans"/>
                          <a:cs typeface="Open Sans"/>
                          <a:sym typeface="Open Sans"/>
                        </a:rPr>
                        <a:t>U-0.59
SHGC-0.52</a:t>
                      </a:r>
                    </a:p>
                  </a:txBody>
                  <a:tcPr marL="0" marR="0" marT="0" marB="0" anchor="ctr" horzOverflow="overflow">
                    <a:lnL w="12700">
                      <a:miter lim="400000"/>
                    </a:lnL>
                    <a:lnR w="12700">
                      <a:miter lim="400000"/>
                    </a:lnR>
                    <a:lnT w="12700">
                      <a:miter lim="400000"/>
                    </a:lnT>
                    <a:lnB w="12700">
                      <a:miter lim="400000"/>
                    </a:lnB>
                    <a:noFill/>
                  </a:tcPr>
                </a:tc>
                <a:tc>
                  <a:txBody>
                    <a:bodyPr/>
                    <a:lstStyle/>
                    <a:p>
                      <a:pPr algn="ctr"/>
                      <a:r>
                        <a:rPr sz="800">
                          <a:solidFill>
                            <a:srgbClr val="808080"/>
                          </a:solidFill>
                          <a:latin typeface="Open Sans"/>
                          <a:ea typeface="Open Sans"/>
                          <a:cs typeface="Open Sans"/>
                          <a:sym typeface="Open Sans"/>
                        </a:rPr>
                        <a:t>U-0.45
SHGC-0.25</a:t>
                      </a:r>
                    </a:p>
                  </a:txBody>
                  <a:tcPr marL="0" marR="0" marT="0" marB="0" anchor="ctr" horzOverflow="overflow">
                    <a:lnL w="12700">
                      <a:miter lim="400000"/>
                    </a:lnL>
                    <a:lnR w="12700">
                      <a:miter lim="400000"/>
                    </a:lnR>
                    <a:lnT w="12700">
                      <a:miter lim="400000"/>
                    </a:lnT>
                    <a:lnB w="12700">
                      <a:miter lim="400000"/>
                    </a:lnB>
                    <a:noFill/>
                  </a:tcPr>
                </a:tc>
                <a:tc>
                  <a:txBody>
                    <a:bodyPr/>
                    <a:lstStyle/>
                    <a:p>
                      <a:pPr algn="ctr"/>
                      <a:r>
                        <a:rPr sz="800" b="1">
                          <a:latin typeface="Open Sans"/>
                          <a:ea typeface="Open Sans"/>
                          <a:cs typeface="Open Sans"/>
                          <a:sym typeface="Open Sans"/>
                        </a:rPr>
                        <a:t>U-0.40
SHGC-0.25</a:t>
                      </a:r>
                    </a:p>
                  </a:txBody>
                  <a:tcPr marL="0" marR="0" marT="0" marB="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3"/>
                  </a:ext>
                </a:extLst>
              </a:tr>
              <a:tr h="602317">
                <a:tc>
                  <a:txBody>
                    <a:bodyPr/>
                    <a:lstStyle/>
                    <a:p>
                      <a:r>
                        <a:rPr lang="es-ES" sz="800" dirty="0">
                          <a:latin typeface="Open Sans"/>
                          <a:ea typeface="Open Sans"/>
                          <a:cs typeface="Open Sans"/>
                          <a:sym typeface="Open Sans"/>
                        </a:rPr>
                        <a:t>Proporción Ventana-Fachada (PVF)</a:t>
                      </a:r>
                      <a:endParaRPr sz="800" dirty="0">
                        <a:latin typeface="Open Sans"/>
                        <a:ea typeface="Open Sans"/>
                        <a:cs typeface="Open Sans"/>
                        <a:sym typeface="Open Sans"/>
                      </a:endParaRPr>
                    </a:p>
                  </a:txBody>
                  <a:tcPr marL="0" marR="0" marT="0" marB="0" anchor="ctr" horzOverflow="overflow">
                    <a:lnL w="12700">
                      <a:miter lim="400000"/>
                    </a:lnL>
                    <a:lnR w="12700">
                      <a:miter lim="400000"/>
                    </a:lnR>
                    <a:lnT w="12700">
                      <a:miter lim="400000"/>
                    </a:lnT>
                    <a:lnB w="12700">
                      <a:miter lim="400000"/>
                    </a:lnB>
                    <a:noFill/>
                  </a:tcPr>
                </a:tc>
                <a:tc>
                  <a:txBody>
                    <a:bodyPr/>
                    <a:lstStyle/>
                    <a:p>
                      <a:pPr algn="ctr"/>
                      <a:r>
                        <a:rPr sz="800">
                          <a:solidFill>
                            <a:srgbClr val="808080"/>
                          </a:solidFill>
                          <a:latin typeface="Open Sans"/>
                          <a:ea typeface="Open Sans"/>
                          <a:cs typeface="Open Sans"/>
                          <a:sym typeface="Open Sans"/>
                        </a:rPr>
                        <a:t>~50%</a:t>
                      </a:r>
                    </a:p>
                  </a:txBody>
                  <a:tcPr marL="0" marR="0" marT="0" marB="0" anchor="ctr" horzOverflow="overflow">
                    <a:lnL w="12700">
                      <a:miter lim="400000"/>
                    </a:lnL>
                    <a:lnR w="12700">
                      <a:miter lim="400000"/>
                    </a:lnR>
                    <a:lnT w="12700">
                      <a:miter lim="400000"/>
                    </a:lnT>
                    <a:lnB w="12700">
                      <a:miter lim="400000"/>
                    </a:lnB>
                    <a:noFill/>
                  </a:tcPr>
                </a:tc>
                <a:tc>
                  <a:txBody>
                    <a:bodyPr/>
                    <a:lstStyle/>
                    <a:p>
                      <a:pPr algn="ctr"/>
                      <a:r>
                        <a:rPr sz="800">
                          <a:solidFill>
                            <a:srgbClr val="808080"/>
                          </a:solidFill>
                          <a:latin typeface="Open Sans"/>
                          <a:ea typeface="Open Sans"/>
                          <a:cs typeface="Open Sans"/>
                          <a:sym typeface="Open Sans"/>
                        </a:rPr>
                        <a:t>40%</a:t>
                      </a:r>
                    </a:p>
                  </a:txBody>
                  <a:tcPr marL="0" marR="0" marT="0" marB="0" anchor="ctr" horzOverflow="overflow">
                    <a:lnL w="12700">
                      <a:miter lim="400000"/>
                    </a:lnL>
                    <a:lnR w="12700">
                      <a:miter lim="400000"/>
                    </a:lnR>
                    <a:lnT w="12700">
                      <a:miter lim="400000"/>
                    </a:lnT>
                    <a:lnB w="12700">
                      <a:miter lim="400000"/>
                    </a:lnB>
                    <a:noFill/>
                  </a:tcPr>
                </a:tc>
                <a:tc>
                  <a:txBody>
                    <a:bodyPr/>
                    <a:lstStyle/>
                    <a:p>
                      <a:pPr algn="ctr"/>
                      <a:r>
                        <a:rPr sz="800" b="1">
                          <a:latin typeface="Open Sans"/>
                          <a:ea typeface="Open Sans"/>
                          <a:cs typeface="Open Sans"/>
                          <a:sym typeface="Open Sans"/>
                        </a:rPr>
                        <a:t>40%</a:t>
                      </a:r>
                    </a:p>
                  </a:txBody>
                  <a:tcPr marL="0" marR="0" marT="0" marB="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4"/>
                  </a:ext>
                </a:extLst>
              </a:tr>
              <a:tr h="615132">
                <a:tc>
                  <a:txBody>
                    <a:bodyPr/>
                    <a:lstStyle/>
                    <a:p>
                      <a:r>
                        <a:rPr lang="es-ES" sz="800" dirty="0">
                          <a:latin typeface="Open Sans"/>
                          <a:ea typeface="Open Sans"/>
                          <a:cs typeface="Open Sans"/>
                          <a:sym typeface="Open Sans"/>
                        </a:rPr>
                        <a:t>Profundidad protector</a:t>
                      </a:r>
                      <a:r>
                        <a:rPr lang="es-ES" sz="800" baseline="0" dirty="0">
                          <a:latin typeface="Open Sans"/>
                          <a:ea typeface="Open Sans"/>
                          <a:cs typeface="Open Sans"/>
                          <a:sym typeface="Open Sans"/>
                        </a:rPr>
                        <a:t> solar</a:t>
                      </a:r>
                      <a:endParaRPr sz="800" dirty="0">
                        <a:latin typeface="Open Sans"/>
                        <a:ea typeface="Open Sans"/>
                        <a:cs typeface="Open Sans"/>
                        <a:sym typeface="Open Sans"/>
                      </a:endParaRPr>
                    </a:p>
                  </a:txBody>
                  <a:tcPr marL="0" marR="0" marT="0" marB="0" anchor="ctr" horzOverflow="overflow">
                    <a:lnL w="12700">
                      <a:miter lim="400000"/>
                    </a:lnL>
                    <a:lnR w="12700">
                      <a:miter lim="400000"/>
                    </a:lnR>
                    <a:lnT w="12700">
                      <a:miter lim="400000"/>
                    </a:lnT>
                    <a:lnB w="12700">
                      <a:miter lim="400000"/>
                    </a:lnB>
                    <a:noFill/>
                  </a:tcPr>
                </a:tc>
                <a:tc>
                  <a:txBody>
                    <a:bodyPr/>
                    <a:lstStyle/>
                    <a:p>
                      <a:pPr algn="ctr"/>
                      <a:r>
                        <a:rPr sz="800">
                          <a:solidFill>
                            <a:srgbClr val="808080"/>
                          </a:solidFill>
                          <a:latin typeface="Open Sans"/>
                          <a:ea typeface="Open Sans"/>
                          <a:cs typeface="Open Sans"/>
                          <a:sym typeface="Open Sans"/>
                        </a:rPr>
                        <a:t>N/A</a:t>
                      </a:r>
                    </a:p>
                  </a:txBody>
                  <a:tcPr marL="0" marR="0" marT="0" marB="0" anchor="ctr" horzOverflow="overflow">
                    <a:lnL w="12700">
                      <a:miter lim="400000"/>
                    </a:lnL>
                    <a:lnR w="12700">
                      <a:miter lim="400000"/>
                    </a:lnR>
                    <a:lnT w="12700">
                      <a:miter lim="400000"/>
                    </a:lnT>
                    <a:lnB w="12700">
                      <a:miter lim="400000"/>
                    </a:lnB>
                    <a:noFill/>
                  </a:tcPr>
                </a:tc>
                <a:tc>
                  <a:txBody>
                    <a:bodyPr/>
                    <a:lstStyle/>
                    <a:p>
                      <a:pPr algn="ctr"/>
                      <a:r>
                        <a:rPr sz="800">
                          <a:solidFill>
                            <a:srgbClr val="808080"/>
                          </a:solidFill>
                          <a:latin typeface="Open Sans"/>
                          <a:ea typeface="Open Sans"/>
                          <a:cs typeface="Open Sans"/>
                          <a:sym typeface="Open Sans"/>
                        </a:rPr>
                        <a:t>N/A</a:t>
                      </a:r>
                    </a:p>
                  </a:txBody>
                  <a:tcPr marL="0" marR="0" marT="0" marB="0" anchor="ctr" horzOverflow="overflow">
                    <a:lnL w="12700">
                      <a:miter lim="400000"/>
                    </a:lnL>
                    <a:lnR w="12700">
                      <a:miter lim="400000"/>
                    </a:lnR>
                    <a:lnT w="12700">
                      <a:miter lim="400000"/>
                    </a:lnT>
                    <a:lnB w="12700">
                      <a:miter lim="400000"/>
                    </a:lnB>
                    <a:noFill/>
                  </a:tcPr>
                </a:tc>
                <a:tc>
                  <a:txBody>
                    <a:bodyPr/>
                    <a:lstStyle/>
                    <a:p>
                      <a:pPr algn="ctr">
                        <a:defRPr sz="800" b="1">
                          <a:latin typeface="Open Sans"/>
                          <a:ea typeface="Open Sans"/>
                          <a:cs typeface="Open Sans"/>
                          <a:sym typeface="Open Sans"/>
                        </a:defRPr>
                      </a:pPr>
                      <a:r>
                        <a:rPr dirty="0"/>
                        <a:t>1’</a:t>
                      </a:r>
                    </a:p>
                    <a:p>
                      <a:pPr algn="ctr">
                        <a:defRPr sz="800">
                          <a:latin typeface="Open Sans"/>
                          <a:ea typeface="Open Sans"/>
                          <a:cs typeface="Open Sans"/>
                          <a:sym typeface="Open Sans"/>
                        </a:defRPr>
                      </a:pPr>
                      <a:r>
                        <a:rPr dirty="0"/>
                        <a:t>(</a:t>
                      </a:r>
                      <a:r>
                        <a:rPr lang="es-ES" dirty="0"/>
                        <a:t>a optimizar para confort térmico y visual</a:t>
                      </a:r>
                      <a:r>
                        <a:rPr dirty="0"/>
                        <a:t>)</a:t>
                      </a:r>
                    </a:p>
                  </a:txBody>
                  <a:tcPr marL="0" marR="0" marT="0" marB="0"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5"/>
                  </a:ext>
                </a:extLst>
              </a:tr>
              <a:tr h="654030">
                <a:tc>
                  <a:txBody>
                    <a:bodyPr/>
                    <a:lstStyle/>
                    <a:p>
                      <a:r>
                        <a:rPr sz="800" dirty="0" err="1">
                          <a:latin typeface="Open Sans"/>
                          <a:ea typeface="Open Sans"/>
                          <a:cs typeface="Open Sans"/>
                          <a:sym typeface="Open Sans"/>
                        </a:rPr>
                        <a:t>Infiltra</a:t>
                      </a:r>
                      <a:r>
                        <a:rPr lang="es-ES" sz="800" dirty="0" err="1">
                          <a:latin typeface="Open Sans"/>
                          <a:ea typeface="Open Sans"/>
                          <a:cs typeface="Open Sans"/>
                          <a:sym typeface="Open Sans"/>
                        </a:rPr>
                        <a:t>ción</a:t>
                      </a:r>
                      <a:endParaRPr sz="800" dirty="0">
                        <a:latin typeface="Open Sans"/>
                        <a:ea typeface="Open Sans"/>
                        <a:cs typeface="Open Sans"/>
                        <a:sym typeface="Open Sans"/>
                      </a:endParaRPr>
                    </a:p>
                  </a:txBody>
                  <a:tcPr marL="0" marR="0" marT="0" marB="0" anchor="ctr" horzOverflow="overflow">
                    <a:lnL w="12700">
                      <a:miter lim="400000"/>
                    </a:lnL>
                    <a:lnR w="12700">
                      <a:miter lim="400000"/>
                    </a:lnR>
                    <a:lnT w="12700">
                      <a:miter lim="400000"/>
                    </a:lnT>
                    <a:lnB w="12700">
                      <a:solidFill>
                        <a:srgbClr val="000000"/>
                      </a:solidFill>
                    </a:lnB>
                    <a:noFill/>
                  </a:tcPr>
                </a:tc>
                <a:tc>
                  <a:txBody>
                    <a:bodyPr/>
                    <a:lstStyle/>
                    <a:p>
                      <a:pPr algn="ctr">
                        <a:defRPr sz="800">
                          <a:solidFill>
                            <a:srgbClr val="808080"/>
                          </a:solidFill>
                          <a:latin typeface="Open Sans"/>
                          <a:ea typeface="Open Sans"/>
                          <a:cs typeface="Open Sans"/>
                          <a:sym typeface="Open Sans"/>
                        </a:defRPr>
                      </a:pPr>
                      <a:r>
                        <a:rPr dirty="0"/>
                        <a:t>0.0448 cfm/ft</a:t>
                      </a:r>
                      <a:r>
                        <a:rPr baseline="30000" dirty="0"/>
                        <a:t>2</a:t>
                      </a:r>
                    </a:p>
                  </a:txBody>
                  <a:tcPr marL="0" marR="0" marT="0" marB="0" anchor="ctr" horzOverflow="overflow">
                    <a:lnL w="12700">
                      <a:miter lim="400000"/>
                    </a:lnL>
                    <a:lnR w="12700">
                      <a:miter lim="400000"/>
                    </a:lnR>
                    <a:lnT w="12700">
                      <a:miter lim="400000"/>
                    </a:lnT>
                    <a:lnB w="12700">
                      <a:solidFill>
                        <a:srgbClr val="000000"/>
                      </a:solidFill>
                    </a:lnB>
                    <a:noFill/>
                  </a:tcPr>
                </a:tc>
                <a:tc>
                  <a:txBody>
                    <a:bodyPr/>
                    <a:lstStyle/>
                    <a:p>
                      <a:pPr algn="ctr">
                        <a:defRPr sz="800">
                          <a:solidFill>
                            <a:srgbClr val="808080"/>
                          </a:solidFill>
                          <a:latin typeface="Open Sans"/>
                          <a:ea typeface="Open Sans"/>
                          <a:cs typeface="Open Sans"/>
                          <a:sym typeface="Open Sans"/>
                        </a:defRPr>
                      </a:pPr>
                      <a:r>
                        <a:rPr dirty="0"/>
                        <a:t>0.0448 </a:t>
                      </a:r>
                    </a:p>
                    <a:p>
                      <a:pPr algn="ctr">
                        <a:defRPr sz="800">
                          <a:solidFill>
                            <a:srgbClr val="808080"/>
                          </a:solidFill>
                          <a:latin typeface="Open Sans"/>
                          <a:ea typeface="Open Sans"/>
                          <a:cs typeface="Open Sans"/>
                          <a:sym typeface="Open Sans"/>
                        </a:defRPr>
                      </a:pPr>
                      <a:r>
                        <a:rPr dirty="0"/>
                        <a:t>cfm/ft</a:t>
                      </a:r>
                      <a:r>
                        <a:rPr baseline="30000" dirty="0"/>
                        <a:t>2</a:t>
                      </a:r>
                    </a:p>
                  </a:txBody>
                  <a:tcPr marL="0" marR="0" marT="0" marB="0" anchor="ctr" horzOverflow="overflow">
                    <a:lnL w="12700">
                      <a:miter lim="400000"/>
                    </a:lnL>
                    <a:lnR w="12700">
                      <a:miter lim="400000"/>
                    </a:lnR>
                    <a:lnT w="12700">
                      <a:miter lim="400000"/>
                    </a:lnT>
                    <a:lnB w="12700">
                      <a:solidFill>
                        <a:srgbClr val="000000"/>
                      </a:solidFill>
                    </a:lnB>
                    <a:noFill/>
                  </a:tcPr>
                </a:tc>
                <a:tc>
                  <a:txBody>
                    <a:bodyPr/>
                    <a:lstStyle/>
                    <a:p>
                      <a:pPr algn="ctr">
                        <a:defRPr sz="800" b="1">
                          <a:latin typeface="Open Sans"/>
                          <a:ea typeface="Open Sans"/>
                          <a:cs typeface="Open Sans"/>
                          <a:sym typeface="Open Sans"/>
                        </a:defRPr>
                      </a:pPr>
                      <a:r>
                        <a:rPr dirty="0"/>
                        <a:t>0.0112 </a:t>
                      </a:r>
                    </a:p>
                    <a:p>
                      <a:pPr algn="ctr">
                        <a:defRPr sz="800" b="1">
                          <a:latin typeface="Open Sans"/>
                          <a:ea typeface="Open Sans"/>
                          <a:cs typeface="Open Sans"/>
                          <a:sym typeface="Open Sans"/>
                        </a:defRPr>
                      </a:pPr>
                      <a:r>
                        <a:rPr dirty="0"/>
                        <a:t>cfm/ft</a:t>
                      </a:r>
                      <a:r>
                        <a:rPr baseline="30000" dirty="0"/>
                        <a:t>2</a:t>
                      </a:r>
                    </a:p>
                  </a:txBody>
                  <a:tcPr marL="0" marR="0" marT="0" marB="0" anchor="ctr" horzOverflow="overflow">
                    <a:lnL w="12700">
                      <a:miter lim="400000"/>
                    </a:lnL>
                    <a:lnR w="12700">
                      <a:miter lim="400000"/>
                    </a:lnR>
                    <a:lnT w="12700">
                      <a:miter lim="400000"/>
                    </a:lnT>
                    <a:lnB w="12700">
                      <a:solidFill>
                        <a:srgbClr val="000000"/>
                      </a:solidFill>
                    </a:lnB>
                    <a:noFill/>
                  </a:tcPr>
                </a:tc>
                <a:extLst>
                  <a:ext uri="{0D108BD9-81ED-4DB2-BD59-A6C34878D82A}">
                    <a16:rowId xmlns:a16="http://schemas.microsoft.com/office/drawing/2014/main" val="10006"/>
                  </a:ext>
                </a:extLst>
              </a:tr>
            </a:tbl>
          </a:graphicData>
        </a:graphic>
      </p:graphicFrame>
      <p:sp>
        <p:nvSpPr>
          <p:cNvPr id="9" name="TextBox 25">
            <a:extLst>
              <a:ext uri="{FF2B5EF4-FFF2-40B4-BE49-F238E27FC236}">
                <a16:creationId xmlns:a16="http://schemas.microsoft.com/office/drawing/2014/main" id="{9AEAF7CD-03AB-4442-BC3C-4E8DF5C59F5C}"/>
              </a:ext>
            </a:extLst>
          </p:cNvPr>
          <p:cNvSpPr txBox="1"/>
          <p:nvPr/>
        </p:nvSpPr>
        <p:spPr>
          <a:xfrm>
            <a:off x="473882" y="177337"/>
            <a:ext cx="7782992" cy="677108"/>
          </a:xfrm>
          <a:prstGeom prst="rect">
            <a:avLst/>
          </a:prstGeom>
          <a:noFill/>
        </p:spPr>
        <p:txBody>
          <a:bodyPr wrap="square" rtlCol="0">
            <a:spAutoFit/>
          </a:bodyPr>
          <a:lstStyle/>
          <a:p>
            <a:r>
              <a:rPr lang="es-ES" b="1" dirty="0">
                <a:solidFill>
                  <a:schemeClr val="bg1"/>
                </a:solidFill>
                <a:latin typeface="Open Sans" panose="020B0606030504020204" pitchFamily="34" charset="0"/>
                <a:ea typeface="Open Sans" panose="020B0606030504020204" pitchFamily="34" charset="0"/>
                <a:cs typeface="Open Sans" panose="020B0606030504020204" pitchFamily="34" charset="0"/>
              </a:rPr>
              <a:t>Hipótesis del Análisis Energético</a:t>
            </a:r>
          </a:p>
          <a:p>
            <a:r>
              <a:rPr lang="es-E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Sede de ASHRAE</a:t>
            </a:r>
          </a:p>
          <a:p>
            <a:endParaRPr lang="es-ES" sz="1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2383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close up of a map&#10;&#10;Description automatically generated">
            <a:extLst>
              <a:ext uri="{FF2B5EF4-FFF2-40B4-BE49-F238E27FC236}">
                <a16:creationId xmlns:a16="http://schemas.microsoft.com/office/drawing/2014/main" id="{8DBB0289-88BC-4FA8-A88A-ED9C1FB253CC}"/>
              </a:ext>
            </a:extLst>
          </p:cNvPr>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l="13980" r="2143" b="7849"/>
          <a:stretch/>
        </p:blipFill>
        <p:spPr>
          <a:xfrm>
            <a:off x="0" y="640506"/>
            <a:ext cx="12192000" cy="6858000"/>
          </a:xfrm>
          <a:prstGeom prst="rect">
            <a:avLst/>
          </a:prstGeom>
        </p:spPr>
      </p:pic>
      <p:sp>
        <p:nvSpPr>
          <p:cNvPr id="29" name="TextBox 1">
            <a:extLst>
              <a:ext uri="{FF2B5EF4-FFF2-40B4-BE49-F238E27FC236}">
                <a16:creationId xmlns:a16="http://schemas.microsoft.com/office/drawing/2014/main" id="{92D6D0C5-9646-4480-8179-45FFBE95785C}"/>
              </a:ext>
            </a:extLst>
          </p:cNvPr>
          <p:cNvSpPr txBox="1"/>
          <p:nvPr/>
        </p:nvSpPr>
        <p:spPr>
          <a:xfrm>
            <a:off x="8238281" y="1152062"/>
            <a:ext cx="1172419" cy="52000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lnSpc>
                <a:spcPct val="120000"/>
              </a:lnSpc>
            </a:pPr>
            <a:r>
              <a:rPr lang="es-ES" sz="900" dirty="0">
                <a:latin typeface="Open Sans" panose="020B0606030504020204" pitchFamily="34" charset="0"/>
                <a:ea typeface="Open Sans" panose="020B0606030504020204" pitchFamily="34" charset="0"/>
                <a:cs typeface="Open Sans" panose="020B0606030504020204" pitchFamily="34" charset="0"/>
              </a:rPr>
              <a:t>Nuevo tragaluz</a:t>
            </a:r>
          </a:p>
        </p:txBody>
      </p:sp>
      <p:sp>
        <p:nvSpPr>
          <p:cNvPr id="8" name="TextBox 1">
            <a:extLst>
              <a:ext uri="{FF2B5EF4-FFF2-40B4-BE49-F238E27FC236}">
                <a16:creationId xmlns:a16="http://schemas.microsoft.com/office/drawing/2014/main" id="{3B96A3DF-4A56-4602-93E9-B49CAB3E191C}"/>
              </a:ext>
            </a:extLst>
          </p:cNvPr>
          <p:cNvSpPr txBox="1"/>
          <p:nvPr/>
        </p:nvSpPr>
        <p:spPr>
          <a:xfrm>
            <a:off x="8238281" y="1479345"/>
            <a:ext cx="1239094" cy="52000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120000"/>
              </a:lnSpc>
            </a:pPr>
            <a:r>
              <a:rPr lang="es-ES" sz="900" dirty="0">
                <a:latin typeface="Open Sans" panose="020B0606030504020204" pitchFamily="34" charset="0"/>
                <a:ea typeface="Open Sans" panose="020B0606030504020204" pitchFamily="34" charset="0"/>
                <a:cs typeface="Open Sans" panose="020B0606030504020204" pitchFamily="34" charset="0"/>
              </a:rPr>
              <a:t>Falso techo ligeramente coloreado para reflejar la luz natural</a:t>
            </a:r>
          </a:p>
        </p:txBody>
      </p:sp>
      <p:sp>
        <p:nvSpPr>
          <p:cNvPr id="11" name="TextBox 1">
            <a:extLst>
              <a:ext uri="{FF2B5EF4-FFF2-40B4-BE49-F238E27FC236}">
                <a16:creationId xmlns:a16="http://schemas.microsoft.com/office/drawing/2014/main" id="{8FF91990-FB3A-427B-B705-1728468A463A}"/>
              </a:ext>
            </a:extLst>
          </p:cNvPr>
          <p:cNvSpPr txBox="1"/>
          <p:nvPr/>
        </p:nvSpPr>
        <p:spPr>
          <a:xfrm>
            <a:off x="5628009" y="1222528"/>
            <a:ext cx="1172419" cy="31625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120000"/>
              </a:lnSpc>
            </a:pPr>
            <a:r>
              <a:rPr lang="es-ES" sz="900" dirty="0">
                <a:latin typeface="Open Sans" panose="020B0606030504020204" pitchFamily="34" charset="0"/>
                <a:ea typeface="Open Sans" panose="020B0606030504020204" pitchFamily="34" charset="0"/>
                <a:cs typeface="Open Sans" panose="020B0606030504020204" pitchFamily="34" charset="0"/>
              </a:rPr>
              <a:t>Parasoles exteriores</a:t>
            </a:r>
          </a:p>
        </p:txBody>
      </p:sp>
      <p:sp>
        <p:nvSpPr>
          <p:cNvPr id="9" name="TextBox 1">
            <a:extLst>
              <a:ext uri="{FF2B5EF4-FFF2-40B4-BE49-F238E27FC236}">
                <a16:creationId xmlns:a16="http://schemas.microsoft.com/office/drawing/2014/main" id="{12EAC9D3-50FB-476B-A13E-FC04AB2DF823}"/>
              </a:ext>
            </a:extLst>
          </p:cNvPr>
          <p:cNvSpPr txBox="1"/>
          <p:nvPr/>
        </p:nvSpPr>
        <p:spPr>
          <a:xfrm>
            <a:off x="9409939" y="995499"/>
            <a:ext cx="1172419" cy="52000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lnSpc>
                <a:spcPct val="120000"/>
              </a:lnSpc>
            </a:pPr>
            <a:r>
              <a:rPr lang="es-ES" sz="900" dirty="0">
                <a:latin typeface="Open Sans" panose="020B0606030504020204" pitchFamily="34" charset="0"/>
                <a:ea typeface="Open Sans" panose="020B0606030504020204" pitchFamily="34" charset="0"/>
                <a:cs typeface="Open Sans" panose="020B0606030504020204" pitchFamily="34" charset="0"/>
              </a:rPr>
              <a:t>Lucernario de cubierta</a:t>
            </a:r>
          </a:p>
        </p:txBody>
      </p:sp>
      <p:sp>
        <p:nvSpPr>
          <p:cNvPr id="30" name="TextBox 29">
            <a:extLst>
              <a:ext uri="{FF2B5EF4-FFF2-40B4-BE49-F238E27FC236}">
                <a16:creationId xmlns:a16="http://schemas.microsoft.com/office/drawing/2014/main" id="{80F19019-8B62-4A70-9189-564B8B98AE24}"/>
              </a:ext>
            </a:extLst>
          </p:cNvPr>
          <p:cNvSpPr txBox="1"/>
          <p:nvPr/>
        </p:nvSpPr>
        <p:spPr>
          <a:xfrm>
            <a:off x="2657475" y="3412481"/>
            <a:ext cx="3422687" cy="1200329"/>
          </a:xfrm>
          <a:prstGeom prst="rect">
            <a:avLst/>
          </a:prstGeom>
          <a:noFill/>
        </p:spPr>
        <p:txBody>
          <a:bodyPr wrap="square" rtlCol="0">
            <a:spAutoFit/>
          </a:bodyPr>
          <a:lstStyle/>
          <a:p>
            <a:pPr>
              <a:lnSpc>
                <a:spcPct val="120000"/>
              </a:lnSpc>
            </a:pPr>
            <a:endParaRPr lang="es-ES" sz="800" dirty="0">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30000"/>
              </a:lnSpc>
            </a:pPr>
            <a:r>
              <a:rPr lang="es-ES" sz="800" dirty="0">
                <a:latin typeface="Open Sans" panose="020B0606030504020204" pitchFamily="34" charset="0"/>
                <a:ea typeface="Open Sans" panose="020B0606030504020204" pitchFamily="34" charset="0"/>
                <a:cs typeface="Open Sans" panose="020B0606030504020204" pitchFamily="34" charset="0"/>
              </a:rPr>
              <a:t>Envolvente recomendada</a:t>
            </a:r>
          </a:p>
          <a:p>
            <a:pPr>
              <a:lnSpc>
                <a:spcPct val="130000"/>
              </a:lnSpc>
            </a:pPr>
            <a:r>
              <a:rPr lang="es-ES" sz="8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R17 Fachada | R35 Cubierta</a:t>
            </a:r>
          </a:p>
          <a:p>
            <a:pPr>
              <a:lnSpc>
                <a:spcPct val="130000"/>
              </a:lnSpc>
            </a:pPr>
            <a:r>
              <a:rPr lang="es-ES" sz="8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U-0.4 | SHGC-0.25</a:t>
            </a:r>
          </a:p>
          <a:p>
            <a:pPr>
              <a:lnSpc>
                <a:spcPct val="130000"/>
              </a:lnSpc>
            </a:pPr>
            <a:r>
              <a:rPr lang="es-ES" sz="8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~32% WWR (30% E/W, 40% N/S)</a:t>
            </a:r>
          </a:p>
          <a:p>
            <a:pPr>
              <a:lnSpc>
                <a:spcPct val="130000"/>
              </a:lnSpc>
            </a:pPr>
            <a:r>
              <a:rPr lang="es-ES" sz="8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Mínimo 1’ : voladizo</a:t>
            </a:r>
          </a:p>
          <a:p>
            <a:pPr>
              <a:lnSpc>
                <a:spcPct val="130000"/>
              </a:lnSpc>
            </a:pPr>
            <a:r>
              <a:rPr lang="es-ES" sz="8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Infiltración &lt; 0.1 cfm/</a:t>
            </a:r>
            <a:r>
              <a:rPr lang="es-ES" sz="8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sf</a:t>
            </a:r>
            <a:r>
              <a:rPr lang="es-ES" sz="8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fachada @ 75 Pa</a:t>
            </a:r>
          </a:p>
        </p:txBody>
      </p:sp>
      <p:sp>
        <p:nvSpPr>
          <p:cNvPr id="15" name="CuadroTexto 14"/>
          <p:cNvSpPr txBox="1"/>
          <p:nvPr/>
        </p:nvSpPr>
        <p:spPr>
          <a:xfrm>
            <a:off x="2295085" y="1723350"/>
            <a:ext cx="422035" cy="215444"/>
          </a:xfrm>
          <a:prstGeom prst="rect">
            <a:avLst/>
          </a:prstGeom>
          <a:solidFill>
            <a:schemeClr val="bg1"/>
          </a:solidFill>
        </p:spPr>
        <p:txBody>
          <a:bodyPr wrap="none" lIns="36000" tIns="0" bIns="0" rtlCol="0">
            <a:spAutoFit/>
          </a:bodyPr>
          <a:lstStyle>
            <a:defPPr>
              <a:defRPr lang="es-ES"/>
            </a:defPPr>
            <a:lvl1pPr>
              <a:defRPr sz="700"/>
            </a:lvl1pPr>
          </a:lstStyle>
          <a:p>
            <a:r>
              <a:rPr lang="es-ES" dirty="0"/>
              <a:t>Calor</a:t>
            </a:r>
          </a:p>
          <a:p>
            <a:r>
              <a:rPr lang="es-ES" dirty="0"/>
              <a:t>Bombas</a:t>
            </a:r>
          </a:p>
        </p:txBody>
      </p:sp>
      <p:sp>
        <p:nvSpPr>
          <p:cNvPr id="10" name="TextBox 9">
            <a:extLst>
              <a:ext uri="{FF2B5EF4-FFF2-40B4-BE49-F238E27FC236}">
                <a16:creationId xmlns:a16="http://schemas.microsoft.com/office/drawing/2014/main" id="{9071D770-4DB0-4E91-94F1-5FB315E11BFF}"/>
              </a:ext>
            </a:extLst>
          </p:cNvPr>
          <p:cNvSpPr txBox="1"/>
          <p:nvPr/>
        </p:nvSpPr>
        <p:spPr>
          <a:xfrm>
            <a:off x="274696" y="179752"/>
            <a:ext cx="7782992" cy="523220"/>
          </a:xfrm>
          <a:prstGeom prst="rect">
            <a:avLst/>
          </a:prstGeom>
          <a:noFill/>
        </p:spPr>
        <p:txBody>
          <a:bodyPr wrap="square" rtlCol="0">
            <a:spAutoFit/>
          </a:bodyPr>
          <a:lstStyle/>
          <a:p>
            <a:r>
              <a:rPr lang="es-ES" b="1" dirty="0">
                <a:solidFill>
                  <a:schemeClr val="bg1"/>
                </a:solidFill>
                <a:latin typeface="Open Sans" panose="020B0606030504020204" pitchFamily="34" charset="0"/>
                <a:ea typeface="Open Sans" panose="020B0606030504020204" pitchFamily="34" charset="0"/>
                <a:cs typeface="Open Sans" panose="020B0606030504020204" pitchFamily="34" charset="0"/>
              </a:rPr>
              <a:t>Envolvente de Alto Rendimiento</a:t>
            </a:r>
          </a:p>
          <a:p>
            <a:r>
              <a:rPr lang="es-E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Aislamiento, Construcción estanca al aire, Parasoles exteriores, Luz natural</a:t>
            </a:r>
          </a:p>
        </p:txBody>
      </p:sp>
      <p:grpSp>
        <p:nvGrpSpPr>
          <p:cNvPr id="5" name="4 Grupo"/>
          <p:cNvGrpSpPr/>
          <p:nvPr/>
        </p:nvGrpSpPr>
        <p:grpSpPr>
          <a:xfrm>
            <a:off x="477203" y="1478775"/>
            <a:ext cx="2579918" cy="3443670"/>
            <a:chOff x="477203" y="1478775"/>
            <a:chExt cx="2579918" cy="3443670"/>
          </a:xfrm>
        </p:grpSpPr>
        <p:grpSp>
          <p:nvGrpSpPr>
            <p:cNvPr id="2" name="Group 1">
              <a:extLst>
                <a:ext uri="{FF2B5EF4-FFF2-40B4-BE49-F238E27FC236}">
                  <a16:creationId xmlns:a16="http://schemas.microsoft.com/office/drawing/2014/main" id="{51BDCA13-FB32-4D93-A57C-31CEDAF8B787}"/>
                </a:ext>
              </a:extLst>
            </p:cNvPr>
            <p:cNvGrpSpPr/>
            <p:nvPr/>
          </p:nvGrpSpPr>
          <p:grpSpPr>
            <a:xfrm>
              <a:off x="477203" y="1672068"/>
              <a:ext cx="2180272" cy="3250377"/>
              <a:chOff x="477203" y="1003852"/>
              <a:chExt cx="2180272" cy="3250377"/>
            </a:xfrm>
          </p:grpSpPr>
          <p:pic>
            <p:nvPicPr>
              <p:cNvPr id="16" name="Picture 15">
                <a:extLst>
                  <a:ext uri="{FF2B5EF4-FFF2-40B4-BE49-F238E27FC236}">
                    <a16:creationId xmlns:a16="http://schemas.microsoft.com/office/drawing/2014/main" id="{669EC054-2690-471F-820B-CDE874AF24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7203" y="1003852"/>
                <a:ext cx="2180272" cy="2927213"/>
              </a:xfrm>
              <a:prstGeom prst="rect">
                <a:avLst/>
              </a:prstGeom>
            </p:spPr>
          </p:pic>
          <p:sp>
            <p:nvSpPr>
              <p:cNvPr id="20" name="TextBox 19">
                <a:extLst>
                  <a:ext uri="{FF2B5EF4-FFF2-40B4-BE49-F238E27FC236}">
                    <a16:creationId xmlns:a16="http://schemas.microsoft.com/office/drawing/2014/main" id="{917311E7-3D05-4CB9-B160-6CB15F6E26D1}"/>
                  </a:ext>
                </a:extLst>
              </p:cNvPr>
              <p:cNvSpPr txBox="1"/>
              <p:nvPr/>
            </p:nvSpPr>
            <p:spPr>
              <a:xfrm>
                <a:off x="973037" y="3931064"/>
                <a:ext cx="720968" cy="323165"/>
              </a:xfrm>
              <a:prstGeom prst="rect">
                <a:avLst/>
              </a:prstGeom>
              <a:solidFill>
                <a:schemeClr val="bg1"/>
              </a:solidFill>
            </p:spPr>
            <p:txBody>
              <a:bodyPr wrap="square" lIns="0" rIns="0" rtlCol="0">
                <a:spAutoFit/>
              </a:bodyPr>
              <a:lstStyle/>
              <a:p>
                <a:pPr algn="ctr"/>
                <a:r>
                  <a:rPr lang="en-US" sz="750" cap="all" dirty="0">
                    <a:latin typeface="Open Sans" panose="020B0606030504020204" pitchFamily="34" charset="0"/>
                    <a:ea typeface="Open Sans" panose="020B0606030504020204" pitchFamily="34" charset="0"/>
                    <a:cs typeface="Open Sans" panose="020B0606030504020204" pitchFamily="34" charset="0"/>
                  </a:rPr>
                  <a:t>DISEÑO</a:t>
                </a:r>
              </a:p>
              <a:p>
                <a:pPr algn="ctr"/>
                <a:r>
                  <a:rPr lang="en-US" sz="750" cap="all" dirty="0">
                    <a:latin typeface="Open Sans" panose="020B0606030504020204" pitchFamily="34" charset="0"/>
                    <a:ea typeface="Open Sans" panose="020B0606030504020204" pitchFamily="34" charset="0"/>
                    <a:cs typeface="Open Sans" panose="020B0606030504020204" pitchFamily="34" charset="0"/>
                  </a:rPr>
                  <a:t> LÍNEA BASE</a:t>
                </a:r>
              </a:p>
            </p:txBody>
          </p:sp>
          <p:sp>
            <p:nvSpPr>
              <p:cNvPr id="19" name="TextBox 18">
                <a:extLst>
                  <a:ext uri="{FF2B5EF4-FFF2-40B4-BE49-F238E27FC236}">
                    <a16:creationId xmlns:a16="http://schemas.microsoft.com/office/drawing/2014/main" id="{CF0DA5F7-18A6-443B-8567-77AE0CD679D4}"/>
                  </a:ext>
                </a:extLst>
              </p:cNvPr>
              <p:cNvSpPr txBox="1"/>
              <p:nvPr/>
            </p:nvSpPr>
            <p:spPr>
              <a:xfrm>
                <a:off x="1694005" y="3931064"/>
                <a:ext cx="963470" cy="323165"/>
              </a:xfrm>
              <a:prstGeom prst="rect">
                <a:avLst/>
              </a:prstGeom>
              <a:solidFill>
                <a:schemeClr val="bg1"/>
              </a:solidFill>
            </p:spPr>
            <p:txBody>
              <a:bodyPr wrap="square" lIns="0" rIns="0" rtlCol="0">
                <a:spAutoFit/>
              </a:bodyPr>
              <a:lstStyle/>
              <a:p>
                <a:pPr algn="ctr"/>
                <a:r>
                  <a:rPr lang="en-US" sz="750" cap="all" dirty="0">
                    <a:latin typeface="Open Sans" panose="020B0606030504020204" pitchFamily="34" charset="0"/>
                    <a:ea typeface="Open Sans" panose="020B0606030504020204" pitchFamily="34" charset="0"/>
                    <a:cs typeface="Open Sans" panose="020B0606030504020204" pitchFamily="34" charset="0"/>
                  </a:rPr>
                  <a:t>ENVOLVENTE</a:t>
                </a:r>
              </a:p>
              <a:p>
                <a:pPr algn="ctr"/>
                <a:r>
                  <a:rPr lang="en-US" sz="750" cap="all" dirty="0">
                    <a:latin typeface="Open Sans" panose="020B0606030504020204" pitchFamily="34" charset="0"/>
                    <a:ea typeface="Open Sans" panose="020B0606030504020204" pitchFamily="34" charset="0"/>
                    <a:cs typeface="Open Sans" panose="020B0606030504020204" pitchFamily="34" charset="0"/>
                  </a:rPr>
                  <a:t>RECOMENDADA</a:t>
                </a:r>
              </a:p>
            </p:txBody>
          </p:sp>
        </p:grpSp>
        <p:grpSp>
          <p:nvGrpSpPr>
            <p:cNvPr id="4" name="3 Grupo"/>
            <p:cNvGrpSpPr/>
            <p:nvPr/>
          </p:nvGrpSpPr>
          <p:grpSpPr>
            <a:xfrm>
              <a:off x="556225" y="1478775"/>
              <a:ext cx="2500896" cy="632684"/>
              <a:chOff x="556225" y="1478775"/>
              <a:chExt cx="2500896" cy="632684"/>
            </a:xfrm>
          </p:grpSpPr>
          <p:grpSp>
            <p:nvGrpSpPr>
              <p:cNvPr id="3" name="2 Grupo"/>
              <p:cNvGrpSpPr/>
              <p:nvPr/>
            </p:nvGrpSpPr>
            <p:grpSpPr>
              <a:xfrm>
                <a:off x="568867" y="1478775"/>
                <a:ext cx="2488254" cy="632684"/>
                <a:chOff x="568867" y="1478775"/>
                <a:chExt cx="2488254" cy="632684"/>
              </a:xfrm>
            </p:grpSpPr>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8867" y="1478775"/>
                  <a:ext cx="2488254" cy="632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82176" y="1716040"/>
                  <a:ext cx="981852" cy="33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08159" y="1729687"/>
                  <a:ext cx="439253" cy="21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30"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6225" y="1709170"/>
                <a:ext cx="711167" cy="348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21" name="CuadroTexto 20"/>
          <p:cNvSpPr txBox="1"/>
          <p:nvPr/>
        </p:nvSpPr>
        <p:spPr>
          <a:xfrm rot="16200000">
            <a:off x="-726729" y="3114992"/>
            <a:ext cx="2591191" cy="430887"/>
          </a:xfrm>
          <a:prstGeom prst="rect">
            <a:avLst/>
          </a:prstGeom>
          <a:solidFill>
            <a:schemeClr val="bg1"/>
          </a:solidFill>
        </p:spPr>
        <p:txBody>
          <a:bodyPr wrap="square" rtlCol="0">
            <a:spAutoFit/>
          </a:bodyPr>
          <a:lstStyle/>
          <a:p>
            <a:r>
              <a:rPr lang="es-ES" sz="1100" dirty="0">
                <a:latin typeface="Arial Narrow" panose="020B0606020202030204" pitchFamily="34" charset="0"/>
              </a:rPr>
              <a:t>Consumo Energético/área/año –EUI (*) del Edificio [</a:t>
            </a:r>
            <a:r>
              <a:rPr lang="es-ES" sz="1100" dirty="0" err="1">
                <a:latin typeface="Arial Narrow" panose="020B0606020202030204" pitchFamily="34" charset="0"/>
              </a:rPr>
              <a:t>kBtu</a:t>
            </a:r>
            <a:r>
              <a:rPr lang="es-ES" sz="1100" dirty="0">
                <a:latin typeface="Arial Narrow" panose="020B0606020202030204" pitchFamily="34" charset="0"/>
              </a:rPr>
              <a:t>/</a:t>
            </a:r>
            <a:r>
              <a:rPr lang="es-ES" sz="1100" dirty="0" err="1">
                <a:latin typeface="Arial Narrow" panose="020B0606020202030204" pitchFamily="34" charset="0"/>
              </a:rPr>
              <a:t>sf-yr</a:t>
            </a:r>
            <a:r>
              <a:rPr lang="es-ES" sz="1100" dirty="0">
                <a:latin typeface="Arial Narrow" panose="020B0606020202030204" pitchFamily="34" charset="0"/>
              </a:rPr>
              <a:t>]</a:t>
            </a:r>
          </a:p>
        </p:txBody>
      </p:sp>
    </p:spTree>
    <p:extLst>
      <p:ext uri="{BB962C8B-B14F-4D97-AF65-F5344CB8AC3E}">
        <p14:creationId xmlns:p14="http://schemas.microsoft.com/office/powerpoint/2010/main" val="262642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26 Grupo"/>
          <p:cNvGrpSpPr/>
          <p:nvPr/>
        </p:nvGrpSpPr>
        <p:grpSpPr>
          <a:xfrm>
            <a:off x="491214" y="420265"/>
            <a:ext cx="10315532" cy="5912727"/>
            <a:chOff x="690860" y="303249"/>
            <a:chExt cx="10315532" cy="5912727"/>
          </a:xfrm>
        </p:grpSpPr>
        <p:pic>
          <p:nvPicPr>
            <p:cNvPr id="4" name="Picture 3">
              <a:extLst>
                <a:ext uri="{FF2B5EF4-FFF2-40B4-BE49-F238E27FC236}">
                  <a16:creationId xmlns:a16="http://schemas.microsoft.com/office/drawing/2014/main" id="{5F3BDE99-BFA5-4FA6-82C3-9D0A19A9C8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9392" y="862446"/>
              <a:ext cx="10287000" cy="5353530"/>
            </a:xfrm>
            <a:prstGeom prst="rect">
              <a:avLst/>
            </a:prstGeom>
          </p:spPr>
        </p:pic>
        <p:grpSp>
          <p:nvGrpSpPr>
            <p:cNvPr id="25" name="24 Grupo"/>
            <p:cNvGrpSpPr/>
            <p:nvPr/>
          </p:nvGrpSpPr>
          <p:grpSpPr>
            <a:xfrm>
              <a:off x="690860" y="303249"/>
              <a:ext cx="9800380" cy="5778898"/>
              <a:chOff x="690860" y="303249"/>
              <a:chExt cx="9800380" cy="5778898"/>
            </a:xfrm>
          </p:grpSpPr>
          <p:sp>
            <p:nvSpPr>
              <p:cNvPr id="13" name="CuadroTexto 12"/>
              <p:cNvSpPr txBox="1"/>
              <p:nvPr/>
            </p:nvSpPr>
            <p:spPr>
              <a:xfrm>
                <a:off x="6578385" y="3986811"/>
                <a:ext cx="1297172" cy="276999"/>
              </a:xfrm>
              <a:prstGeom prst="rect">
                <a:avLst/>
              </a:prstGeom>
              <a:solidFill>
                <a:schemeClr val="bg1"/>
              </a:solidFill>
            </p:spPr>
            <p:txBody>
              <a:bodyPr wrap="square" rtlCol="0">
                <a:spAutoFit/>
              </a:bodyPr>
              <a:lstStyle/>
              <a:p>
                <a:r>
                  <a:rPr lang="es-ES" sz="600" dirty="0">
                    <a:solidFill>
                      <a:srgbClr val="FF0000"/>
                    </a:solidFill>
                    <a:latin typeface="Century Gothic" panose="020B0502020202020204" pitchFamily="34" charset="0"/>
                  </a:rPr>
                  <a:t>RETIRAR TODAS LAS (E) VENTANAS</a:t>
                </a:r>
              </a:p>
            </p:txBody>
          </p:sp>
          <p:grpSp>
            <p:nvGrpSpPr>
              <p:cNvPr id="22" name="21 Grupo"/>
              <p:cNvGrpSpPr/>
              <p:nvPr/>
            </p:nvGrpSpPr>
            <p:grpSpPr>
              <a:xfrm>
                <a:off x="690860" y="303249"/>
                <a:ext cx="9800380" cy="5778898"/>
                <a:chOff x="690860" y="303249"/>
                <a:chExt cx="9800380" cy="5778898"/>
              </a:xfrm>
            </p:grpSpPr>
            <p:sp>
              <p:nvSpPr>
                <p:cNvPr id="6" name="CuadroTexto 5"/>
                <p:cNvSpPr txBox="1"/>
                <p:nvPr/>
              </p:nvSpPr>
              <p:spPr>
                <a:xfrm>
                  <a:off x="690860" y="303249"/>
                  <a:ext cx="3581844" cy="307777"/>
                </a:xfrm>
                <a:prstGeom prst="rect">
                  <a:avLst/>
                </a:prstGeom>
                <a:solidFill>
                  <a:schemeClr val="bg1"/>
                </a:solidFill>
              </p:spPr>
              <p:txBody>
                <a:bodyPr wrap="square" rtlCol="0">
                  <a:spAutoFit/>
                </a:bodyPr>
                <a:lstStyle/>
                <a:p>
                  <a:r>
                    <a:rPr lang="es-ES" sz="1400" dirty="0">
                      <a:latin typeface="Century Gothic" panose="020B0502020202020204" pitchFamily="34" charset="0"/>
                    </a:rPr>
                    <a:t>Opción A – Intervención Mínima </a:t>
                  </a:r>
                </a:p>
              </p:txBody>
            </p:sp>
            <p:grpSp>
              <p:nvGrpSpPr>
                <p:cNvPr id="10" name="9 Grupo"/>
                <p:cNvGrpSpPr/>
                <p:nvPr/>
              </p:nvGrpSpPr>
              <p:grpSpPr>
                <a:xfrm>
                  <a:off x="1037857" y="747865"/>
                  <a:ext cx="9453383" cy="5334282"/>
                  <a:chOff x="1037857" y="747865"/>
                  <a:chExt cx="9453383" cy="5334282"/>
                </a:xfrm>
              </p:grpSpPr>
              <p:grpSp>
                <p:nvGrpSpPr>
                  <p:cNvPr id="5" name="4 Grupo"/>
                  <p:cNvGrpSpPr/>
                  <p:nvPr/>
                </p:nvGrpSpPr>
                <p:grpSpPr>
                  <a:xfrm>
                    <a:off x="3962450" y="1767409"/>
                    <a:ext cx="6528790" cy="4314738"/>
                    <a:chOff x="3962450" y="1767409"/>
                    <a:chExt cx="6528790" cy="4314738"/>
                  </a:xfrm>
                </p:grpSpPr>
                <p:sp>
                  <p:nvSpPr>
                    <p:cNvPr id="3" name="CuadroTexto 2"/>
                    <p:cNvSpPr txBox="1"/>
                    <p:nvPr/>
                  </p:nvSpPr>
                  <p:spPr>
                    <a:xfrm>
                      <a:off x="3973604" y="3037374"/>
                      <a:ext cx="1297172" cy="276999"/>
                    </a:xfrm>
                    <a:prstGeom prst="rect">
                      <a:avLst/>
                    </a:prstGeom>
                    <a:solidFill>
                      <a:schemeClr val="bg1"/>
                    </a:solidFill>
                  </p:spPr>
                  <p:txBody>
                    <a:bodyPr wrap="square" rtlCol="0">
                      <a:spAutoFit/>
                    </a:bodyPr>
                    <a:lstStyle/>
                    <a:p>
                      <a:r>
                        <a:rPr lang="es-ES" sz="600" dirty="0">
                          <a:latin typeface="Century Gothic" panose="020B0502020202020204" pitchFamily="34" charset="0"/>
                        </a:rPr>
                        <a:t>(E)PANELES PREFABRICADOS CON (N) MARCAS DE CORTE</a:t>
                      </a:r>
                    </a:p>
                  </p:txBody>
                </p:sp>
                <p:sp>
                  <p:nvSpPr>
                    <p:cNvPr id="7" name="CuadroTexto 6"/>
                    <p:cNvSpPr txBox="1"/>
                    <p:nvPr/>
                  </p:nvSpPr>
                  <p:spPr>
                    <a:xfrm>
                      <a:off x="3981891" y="3730424"/>
                      <a:ext cx="1633770" cy="276999"/>
                    </a:xfrm>
                    <a:prstGeom prst="rect">
                      <a:avLst/>
                    </a:prstGeom>
                    <a:solidFill>
                      <a:schemeClr val="bg1"/>
                    </a:solidFill>
                  </p:spPr>
                  <p:txBody>
                    <a:bodyPr wrap="square" rtlCol="0">
                      <a:spAutoFit/>
                    </a:bodyPr>
                    <a:lstStyle/>
                    <a:p>
                      <a:r>
                        <a:rPr lang="es-ES" sz="600" dirty="0">
                          <a:latin typeface="Century Gothic" panose="020B0502020202020204" pitchFamily="34" charset="0"/>
                        </a:rPr>
                        <a:t>(N) MURO DE ALBAÑILERÍA CON ACABADO EXTERIOR DE CEMENTO, TYP</a:t>
                      </a:r>
                    </a:p>
                  </p:txBody>
                </p:sp>
                <p:sp>
                  <p:nvSpPr>
                    <p:cNvPr id="8" name="CuadroTexto 7"/>
                    <p:cNvSpPr txBox="1"/>
                    <p:nvPr/>
                  </p:nvSpPr>
                  <p:spPr>
                    <a:xfrm>
                      <a:off x="3976098" y="4078548"/>
                      <a:ext cx="1716194" cy="369332"/>
                    </a:xfrm>
                    <a:prstGeom prst="rect">
                      <a:avLst/>
                    </a:prstGeom>
                    <a:solidFill>
                      <a:schemeClr val="bg1"/>
                    </a:solidFill>
                  </p:spPr>
                  <p:txBody>
                    <a:bodyPr wrap="square" rtlCol="0">
                      <a:spAutoFit/>
                    </a:bodyPr>
                    <a:lstStyle/>
                    <a:p>
                      <a:r>
                        <a:rPr lang="es-ES" sz="600" dirty="0">
                          <a:latin typeface="Century Gothic" panose="020B0502020202020204" pitchFamily="34" charset="0"/>
                        </a:rPr>
                        <a:t>(N) MURO DE ALBAÑILERÍA CON ACABADO DE PANELES DE ALUMINIO, TYP.</a:t>
                      </a:r>
                    </a:p>
                  </p:txBody>
                </p:sp>
                <p:sp>
                  <p:nvSpPr>
                    <p:cNvPr id="11" name="CuadroTexto 10"/>
                    <p:cNvSpPr txBox="1"/>
                    <p:nvPr/>
                  </p:nvSpPr>
                  <p:spPr>
                    <a:xfrm>
                      <a:off x="3976098" y="4583653"/>
                      <a:ext cx="1905759" cy="276999"/>
                    </a:xfrm>
                    <a:prstGeom prst="rect">
                      <a:avLst/>
                    </a:prstGeom>
                    <a:solidFill>
                      <a:schemeClr val="bg1"/>
                    </a:solidFill>
                  </p:spPr>
                  <p:txBody>
                    <a:bodyPr wrap="square" rtlCol="0">
                      <a:spAutoFit/>
                    </a:bodyPr>
                    <a:lstStyle/>
                    <a:p>
                      <a:r>
                        <a:rPr lang="es-ES" sz="600" dirty="0">
                          <a:latin typeface="Century Gothic" panose="020B0502020202020204" pitchFamily="34" charset="0"/>
                        </a:rPr>
                        <a:t>PANELES PREFABRICADOS CON (N) MARCAS DE CORTE</a:t>
                      </a:r>
                    </a:p>
                  </p:txBody>
                </p:sp>
                <p:sp>
                  <p:nvSpPr>
                    <p:cNvPr id="12" name="CuadroTexto 11"/>
                    <p:cNvSpPr txBox="1"/>
                    <p:nvPr/>
                  </p:nvSpPr>
                  <p:spPr>
                    <a:xfrm>
                      <a:off x="3962450" y="4881402"/>
                      <a:ext cx="1498480" cy="184666"/>
                    </a:xfrm>
                    <a:prstGeom prst="rect">
                      <a:avLst/>
                    </a:prstGeom>
                    <a:solidFill>
                      <a:schemeClr val="bg1"/>
                    </a:solidFill>
                  </p:spPr>
                  <p:txBody>
                    <a:bodyPr wrap="square" rtlCol="0">
                      <a:spAutoFit/>
                    </a:bodyPr>
                    <a:lstStyle/>
                    <a:p>
                      <a:r>
                        <a:rPr lang="es-ES" sz="600" dirty="0">
                          <a:latin typeface="Century Gothic" panose="020B0502020202020204" pitchFamily="34" charset="0"/>
                        </a:rPr>
                        <a:t>(E) PANELES PREFABRICADOS</a:t>
                      </a:r>
                    </a:p>
                  </p:txBody>
                </p:sp>
                <p:sp>
                  <p:nvSpPr>
                    <p:cNvPr id="14" name="CuadroTexto 13"/>
                    <p:cNvSpPr txBox="1"/>
                    <p:nvPr/>
                  </p:nvSpPr>
                  <p:spPr>
                    <a:xfrm>
                      <a:off x="5834099" y="5721350"/>
                      <a:ext cx="1297172" cy="230832"/>
                    </a:xfrm>
                    <a:prstGeom prst="rect">
                      <a:avLst/>
                    </a:prstGeom>
                    <a:solidFill>
                      <a:schemeClr val="bg1"/>
                    </a:solidFill>
                  </p:spPr>
                  <p:txBody>
                    <a:bodyPr wrap="square" rtlCol="0">
                      <a:spAutoFit/>
                    </a:bodyPr>
                    <a:lstStyle/>
                    <a:p>
                      <a:r>
                        <a:rPr lang="es-ES" sz="900" b="1" dirty="0">
                          <a:latin typeface="Century Gothic" panose="020B0502020202020204" pitchFamily="34" charset="0"/>
                        </a:rPr>
                        <a:t>EXISTENTE</a:t>
                      </a:r>
                    </a:p>
                  </p:txBody>
                </p:sp>
                <p:sp>
                  <p:nvSpPr>
                    <p:cNvPr id="15" name="CuadroTexto 14"/>
                    <p:cNvSpPr txBox="1"/>
                    <p:nvPr/>
                  </p:nvSpPr>
                  <p:spPr>
                    <a:xfrm>
                      <a:off x="8112596" y="5712815"/>
                      <a:ext cx="1297172" cy="369332"/>
                    </a:xfrm>
                    <a:prstGeom prst="rect">
                      <a:avLst/>
                    </a:prstGeom>
                    <a:solidFill>
                      <a:schemeClr val="bg1"/>
                    </a:solidFill>
                  </p:spPr>
                  <p:txBody>
                    <a:bodyPr wrap="square" rtlCol="0">
                      <a:spAutoFit/>
                    </a:bodyPr>
                    <a:lstStyle/>
                    <a:p>
                      <a:r>
                        <a:rPr lang="es-ES" sz="900" b="1" dirty="0">
                          <a:latin typeface="Century Gothic" panose="020B0502020202020204" pitchFamily="34" charset="0"/>
                        </a:rPr>
                        <a:t>VENTANA PROPUESTA</a:t>
                      </a:r>
                    </a:p>
                  </p:txBody>
                </p:sp>
                <p:sp>
                  <p:nvSpPr>
                    <p:cNvPr id="16" name="CuadroTexto 15"/>
                    <p:cNvSpPr txBox="1"/>
                    <p:nvPr/>
                  </p:nvSpPr>
                  <p:spPr>
                    <a:xfrm>
                      <a:off x="8841362" y="1767409"/>
                      <a:ext cx="1297172" cy="369332"/>
                    </a:xfrm>
                    <a:prstGeom prst="rect">
                      <a:avLst/>
                    </a:prstGeom>
                    <a:solidFill>
                      <a:schemeClr val="bg1"/>
                    </a:solidFill>
                  </p:spPr>
                  <p:txBody>
                    <a:bodyPr wrap="square" rtlCol="0">
                      <a:spAutoFit/>
                    </a:bodyPr>
                    <a:lstStyle/>
                    <a:p>
                      <a:r>
                        <a:rPr lang="es-ES" sz="600" dirty="0">
                          <a:latin typeface="Century Gothic" panose="020B0502020202020204" pitchFamily="34" charset="0"/>
                        </a:rPr>
                        <a:t>(N)AISLANTE RÍGIDO Y MEMBRANA SOBRE (E) EL AISLAMIENTO DE CUBIERTA</a:t>
                      </a:r>
                    </a:p>
                  </p:txBody>
                </p:sp>
                <p:sp>
                  <p:nvSpPr>
                    <p:cNvPr id="17" name="CuadroTexto 16"/>
                    <p:cNvSpPr txBox="1"/>
                    <p:nvPr/>
                  </p:nvSpPr>
                  <p:spPr>
                    <a:xfrm>
                      <a:off x="8872144" y="2412544"/>
                      <a:ext cx="1617976" cy="369332"/>
                    </a:xfrm>
                    <a:prstGeom prst="rect">
                      <a:avLst/>
                    </a:prstGeom>
                    <a:solidFill>
                      <a:schemeClr val="bg1"/>
                    </a:solidFill>
                  </p:spPr>
                  <p:txBody>
                    <a:bodyPr wrap="square" rtlCol="0">
                      <a:spAutoFit/>
                    </a:bodyPr>
                    <a:lstStyle/>
                    <a:p>
                      <a:r>
                        <a:rPr lang="es-ES" sz="600" dirty="0">
                          <a:latin typeface="Century Gothic" panose="020B0502020202020204" pitchFamily="34" charset="0"/>
                        </a:rPr>
                        <a:t>(E) PANEL PREFABRICADO CON AISLANTE PROYECTADO Y ESTRUCTURA LIGERA EN LA CARA INTERIOR</a:t>
                      </a:r>
                    </a:p>
                  </p:txBody>
                </p:sp>
                <p:sp>
                  <p:nvSpPr>
                    <p:cNvPr id="18" name="CuadroTexto 17"/>
                    <p:cNvSpPr txBox="1"/>
                    <p:nvPr/>
                  </p:nvSpPr>
                  <p:spPr>
                    <a:xfrm>
                      <a:off x="8872144" y="3291397"/>
                      <a:ext cx="1617976" cy="461665"/>
                    </a:xfrm>
                    <a:prstGeom prst="rect">
                      <a:avLst/>
                    </a:prstGeom>
                    <a:solidFill>
                      <a:schemeClr val="bg1"/>
                    </a:solidFill>
                  </p:spPr>
                  <p:txBody>
                    <a:bodyPr wrap="square" rtlCol="0">
                      <a:spAutoFit/>
                    </a:bodyPr>
                    <a:lstStyle/>
                    <a:p>
                      <a:r>
                        <a:rPr lang="es-ES" sz="600" dirty="0">
                          <a:latin typeface="Century Gothic" panose="020B0502020202020204" pitchFamily="34" charset="0"/>
                        </a:rPr>
                        <a:t>PANEL SANDWICH SOBRE SUBESTRUCTURA METÁLICA LIGERA SOBRE ENRASADO INTERIOR CON AISLAMIENTO CON CÁMARA DE AIRE</a:t>
                      </a:r>
                    </a:p>
                  </p:txBody>
                </p:sp>
                <p:sp>
                  <p:nvSpPr>
                    <p:cNvPr id="19" name="CuadroTexto 18"/>
                    <p:cNvSpPr txBox="1"/>
                    <p:nvPr/>
                  </p:nvSpPr>
                  <p:spPr>
                    <a:xfrm>
                      <a:off x="8872144" y="4217047"/>
                      <a:ext cx="1617976" cy="461665"/>
                    </a:xfrm>
                    <a:prstGeom prst="rect">
                      <a:avLst/>
                    </a:prstGeom>
                    <a:solidFill>
                      <a:schemeClr val="bg1"/>
                    </a:solidFill>
                  </p:spPr>
                  <p:txBody>
                    <a:bodyPr wrap="square" rtlCol="0">
                      <a:spAutoFit/>
                    </a:bodyPr>
                    <a:lstStyle/>
                    <a:p>
                      <a:r>
                        <a:rPr lang="es-ES" sz="600" dirty="0">
                          <a:latin typeface="Century Gothic" panose="020B0502020202020204" pitchFamily="34" charset="0"/>
                        </a:rPr>
                        <a:t>PANEL SANDWICH SOBRE SUBESTRUCTURA METÁLICA LIGERA SOBRE ENRASADO INTERIOR CON AISLAMIENTO CON CÁMARA DE AIRE</a:t>
                      </a:r>
                    </a:p>
                  </p:txBody>
                </p:sp>
                <p:sp>
                  <p:nvSpPr>
                    <p:cNvPr id="20" name="CuadroTexto 19"/>
                    <p:cNvSpPr txBox="1"/>
                    <p:nvPr/>
                  </p:nvSpPr>
                  <p:spPr>
                    <a:xfrm>
                      <a:off x="8872144" y="3765041"/>
                      <a:ext cx="1049774" cy="276999"/>
                    </a:xfrm>
                    <a:prstGeom prst="rect">
                      <a:avLst/>
                    </a:prstGeom>
                    <a:solidFill>
                      <a:schemeClr val="bg1"/>
                    </a:solidFill>
                  </p:spPr>
                  <p:txBody>
                    <a:bodyPr wrap="square" tIns="0" bIns="0" rtlCol="0">
                      <a:spAutoFit/>
                    </a:bodyPr>
                    <a:lstStyle/>
                    <a:p>
                      <a:r>
                        <a:rPr lang="es-ES" sz="600" dirty="0">
                          <a:latin typeface="Century Gothic" panose="020B0502020202020204" pitchFamily="34" charset="0"/>
                        </a:rPr>
                        <a:t>MONTANTE DE 12” DE PROFUNDIDAD COMO PROTECCIÓN SOLAR</a:t>
                      </a:r>
                    </a:p>
                  </p:txBody>
                </p:sp>
                <p:sp>
                  <p:nvSpPr>
                    <p:cNvPr id="21" name="CuadroTexto 20"/>
                    <p:cNvSpPr txBox="1"/>
                    <p:nvPr/>
                  </p:nvSpPr>
                  <p:spPr>
                    <a:xfrm>
                      <a:off x="8873264" y="4629819"/>
                      <a:ext cx="1617976" cy="184666"/>
                    </a:xfrm>
                    <a:prstGeom prst="rect">
                      <a:avLst/>
                    </a:prstGeom>
                    <a:solidFill>
                      <a:schemeClr val="bg1"/>
                    </a:solidFill>
                  </p:spPr>
                  <p:txBody>
                    <a:bodyPr wrap="square" rtlCol="0">
                      <a:spAutoFit/>
                    </a:bodyPr>
                    <a:lstStyle/>
                    <a:p>
                      <a:r>
                        <a:rPr lang="es-ES" sz="600" dirty="0">
                          <a:latin typeface="Century Gothic" panose="020B0502020202020204" pitchFamily="34" charset="0"/>
                        </a:rPr>
                        <a:t>(E) PANEL PREFABRICADO</a:t>
                      </a:r>
                    </a:p>
                  </p:txBody>
                </p:sp>
                <p:sp>
                  <p:nvSpPr>
                    <p:cNvPr id="23" name="CuadroTexto 22"/>
                    <p:cNvSpPr txBox="1"/>
                    <p:nvPr/>
                  </p:nvSpPr>
                  <p:spPr>
                    <a:xfrm>
                      <a:off x="8872144" y="4848061"/>
                      <a:ext cx="1617976" cy="276999"/>
                    </a:xfrm>
                    <a:prstGeom prst="rect">
                      <a:avLst/>
                    </a:prstGeom>
                    <a:solidFill>
                      <a:schemeClr val="bg1"/>
                    </a:solidFill>
                  </p:spPr>
                  <p:txBody>
                    <a:bodyPr wrap="square" rtlCol="0">
                      <a:spAutoFit/>
                    </a:bodyPr>
                    <a:lstStyle/>
                    <a:p>
                      <a:r>
                        <a:rPr lang="es-ES" sz="600" dirty="0">
                          <a:latin typeface="Century Gothic" panose="020B0502020202020204" pitchFamily="34" charset="0"/>
                        </a:rPr>
                        <a:t>(N) ENRASADO INTERIOR CON AISLAMIENTO CON CÁMARA DE AIRE</a:t>
                      </a:r>
                    </a:p>
                  </p:txBody>
                </p:sp>
                <p:sp>
                  <p:nvSpPr>
                    <p:cNvPr id="24" name="CuadroTexto 23"/>
                    <p:cNvSpPr txBox="1"/>
                    <p:nvPr/>
                  </p:nvSpPr>
                  <p:spPr>
                    <a:xfrm>
                      <a:off x="8841362" y="4062151"/>
                      <a:ext cx="1177756" cy="92333"/>
                    </a:xfrm>
                    <a:prstGeom prst="rect">
                      <a:avLst/>
                    </a:prstGeom>
                    <a:solidFill>
                      <a:schemeClr val="bg1"/>
                    </a:solidFill>
                  </p:spPr>
                  <p:txBody>
                    <a:bodyPr wrap="square" tIns="0" bIns="0" rtlCol="0">
                      <a:spAutoFit/>
                    </a:bodyPr>
                    <a:lstStyle/>
                    <a:p>
                      <a:r>
                        <a:rPr lang="es-ES" sz="600" dirty="0">
                          <a:latin typeface="Century Gothic" panose="020B0502020202020204" pitchFamily="34" charset="0"/>
                        </a:rPr>
                        <a:t>MURO CORTINA KAWNEER</a:t>
                      </a:r>
                    </a:p>
                  </p:txBody>
                </p:sp>
              </p:grpSp>
              <p:sp>
                <p:nvSpPr>
                  <p:cNvPr id="2" name="CuadroTexto 1"/>
                  <p:cNvSpPr txBox="1"/>
                  <p:nvPr/>
                </p:nvSpPr>
                <p:spPr>
                  <a:xfrm>
                    <a:off x="1037857" y="747865"/>
                    <a:ext cx="9080205" cy="461665"/>
                  </a:xfrm>
                  <a:prstGeom prst="rect">
                    <a:avLst/>
                  </a:prstGeom>
                  <a:solidFill>
                    <a:schemeClr val="bg1"/>
                  </a:solidFill>
                </p:spPr>
                <p:txBody>
                  <a:bodyPr wrap="square" rtlCol="0">
                    <a:spAutoFit/>
                  </a:bodyPr>
                  <a:lstStyle/>
                  <a:p>
                    <a:r>
                      <a:rPr lang="es-ES" sz="1200" b="1" dirty="0">
                        <a:latin typeface="Century Gothic" panose="020B0502020202020204" pitchFamily="34" charset="0"/>
                      </a:rPr>
                      <a:t>MANTENER PANELES PREFABRICADOS. TRATAR LOS REQUERIMIENTOS DE RESISTENCIA TÉRMICA (VALOR R) E INFILTRACIÓN DESDE EL INTERIOR.</a:t>
                    </a:r>
                  </a:p>
                </p:txBody>
              </p:sp>
            </p:grpSp>
          </p:grpSp>
        </p:grpSp>
      </p:grpSp>
    </p:spTree>
    <p:extLst>
      <p:ext uri="{BB962C8B-B14F-4D97-AF65-F5344CB8AC3E}">
        <p14:creationId xmlns:p14="http://schemas.microsoft.com/office/powerpoint/2010/main" val="3613280053"/>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3" name="32 Grupo"/>
          <p:cNvGrpSpPr/>
          <p:nvPr/>
        </p:nvGrpSpPr>
        <p:grpSpPr>
          <a:xfrm>
            <a:off x="302375" y="320596"/>
            <a:ext cx="10542612" cy="5912853"/>
            <a:chOff x="696888" y="303122"/>
            <a:chExt cx="10542612" cy="5912853"/>
          </a:xfrm>
        </p:grpSpPr>
        <p:sp>
          <p:nvSpPr>
            <p:cNvPr id="4" name="CuadroTexto 3"/>
            <p:cNvSpPr txBox="1"/>
            <p:nvPr/>
          </p:nvSpPr>
          <p:spPr>
            <a:xfrm>
              <a:off x="696888" y="303122"/>
              <a:ext cx="4243603" cy="307777"/>
            </a:xfrm>
            <a:prstGeom prst="rect">
              <a:avLst/>
            </a:prstGeom>
            <a:solidFill>
              <a:schemeClr val="bg1"/>
            </a:solidFill>
          </p:spPr>
          <p:txBody>
            <a:bodyPr wrap="square" rtlCol="0">
              <a:spAutoFit/>
            </a:bodyPr>
            <a:lstStyle/>
            <a:p>
              <a:r>
                <a:rPr lang="es-ES" sz="1400" dirty="0">
                  <a:latin typeface="Century Gothic" panose="020B0502020202020204" pitchFamily="34" charset="0"/>
                </a:rPr>
                <a:t>Opción B – Intervención Mínima Modificada </a:t>
              </a:r>
            </a:p>
          </p:txBody>
        </p:sp>
        <p:grpSp>
          <p:nvGrpSpPr>
            <p:cNvPr id="32" name="31 Grupo"/>
            <p:cNvGrpSpPr/>
            <p:nvPr/>
          </p:nvGrpSpPr>
          <p:grpSpPr>
            <a:xfrm>
              <a:off x="952500" y="748827"/>
              <a:ext cx="10287000" cy="5467148"/>
              <a:chOff x="952500" y="748827"/>
              <a:chExt cx="10287000" cy="5467148"/>
            </a:xfrm>
          </p:grpSpPr>
          <p:pic>
            <p:nvPicPr>
              <p:cNvPr id="2" name="Picture 1">
                <a:extLst>
                  <a:ext uri="{FF2B5EF4-FFF2-40B4-BE49-F238E27FC236}">
                    <a16:creationId xmlns:a16="http://schemas.microsoft.com/office/drawing/2014/main" id="{676B3F54-85EB-4A97-B40A-56FBB7426C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52500" y="875489"/>
                <a:ext cx="10287000" cy="5340486"/>
              </a:xfrm>
              <a:prstGeom prst="rect">
                <a:avLst/>
              </a:prstGeom>
            </p:spPr>
          </p:pic>
          <p:grpSp>
            <p:nvGrpSpPr>
              <p:cNvPr id="31" name="30 Grupo"/>
              <p:cNvGrpSpPr/>
              <p:nvPr/>
            </p:nvGrpSpPr>
            <p:grpSpPr>
              <a:xfrm>
                <a:off x="1242578" y="748827"/>
                <a:ext cx="9665344" cy="5207433"/>
                <a:chOff x="1242578" y="748827"/>
                <a:chExt cx="9665344" cy="5207433"/>
              </a:xfrm>
            </p:grpSpPr>
            <p:sp>
              <p:nvSpPr>
                <p:cNvPr id="5" name="CuadroTexto 4"/>
                <p:cNvSpPr txBox="1"/>
                <p:nvPr/>
              </p:nvSpPr>
              <p:spPr>
                <a:xfrm>
                  <a:off x="1242578" y="748827"/>
                  <a:ext cx="9080205" cy="461665"/>
                </a:xfrm>
                <a:prstGeom prst="rect">
                  <a:avLst/>
                </a:prstGeom>
                <a:solidFill>
                  <a:schemeClr val="bg1"/>
                </a:solidFill>
              </p:spPr>
              <p:txBody>
                <a:bodyPr wrap="square" rtlCol="0">
                  <a:spAutoFit/>
                </a:bodyPr>
                <a:lstStyle/>
                <a:p>
                  <a:r>
                    <a:rPr lang="es-ES" sz="1200" b="1" dirty="0">
                      <a:latin typeface="Century Gothic" panose="020B0502020202020204" pitchFamily="34" charset="0"/>
                    </a:rPr>
                    <a:t>MANTENER PANELES PREFABRICADOS. TRATAR LOS REQUERIMIENTOS DE RESISTENCIA TÉRMICA (VALOR R) E INFILTRACIÓN DESDE EL INTERIOR. CORTES EN PANELES CUANDO SEA NECESARIO</a:t>
                  </a:r>
                </a:p>
              </p:txBody>
            </p:sp>
            <p:grpSp>
              <p:nvGrpSpPr>
                <p:cNvPr id="30" name="29 Grupo"/>
                <p:cNvGrpSpPr/>
                <p:nvPr/>
              </p:nvGrpSpPr>
              <p:grpSpPr>
                <a:xfrm>
                  <a:off x="4193973" y="1698588"/>
                  <a:ext cx="6713949" cy="4257672"/>
                  <a:chOff x="4193973" y="1698588"/>
                  <a:chExt cx="6713949" cy="4257672"/>
                </a:xfrm>
              </p:grpSpPr>
              <p:sp>
                <p:nvSpPr>
                  <p:cNvPr id="6" name="CuadroTexto 5"/>
                  <p:cNvSpPr txBox="1"/>
                  <p:nvPr/>
                </p:nvSpPr>
                <p:spPr>
                  <a:xfrm>
                    <a:off x="4199066" y="3035653"/>
                    <a:ext cx="1297172" cy="276999"/>
                  </a:xfrm>
                  <a:prstGeom prst="rect">
                    <a:avLst/>
                  </a:prstGeom>
                  <a:solidFill>
                    <a:schemeClr val="bg1"/>
                  </a:solidFill>
                </p:spPr>
                <p:txBody>
                  <a:bodyPr wrap="square" rtlCol="0">
                    <a:spAutoFit/>
                  </a:bodyPr>
                  <a:lstStyle/>
                  <a:p>
                    <a:r>
                      <a:rPr lang="es-ES" sz="600" dirty="0">
                        <a:latin typeface="Century Gothic" panose="020B0502020202020204" pitchFamily="34" charset="0"/>
                      </a:rPr>
                      <a:t>(E)PANELES PREFABRICADOS CON (N) MARCAS DE CORTE</a:t>
                    </a:r>
                  </a:p>
                </p:txBody>
              </p:sp>
              <p:sp>
                <p:nvSpPr>
                  <p:cNvPr id="10" name="CuadroTexto 9"/>
                  <p:cNvSpPr txBox="1"/>
                  <p:nvPr/>
                </p:nvSpPr>
                <p:spPr>
                  <a:xfrm>
                    <a:off x="4193973" y="3371028"/>
                    <a:ext cx="1617976" cy="369332"/>
                  </a:xfrm>
                  <a:prstGeom prst="rect">
                    <a:avLst/>
                  </a:prstGeom>
                  <a:solidFill>
                    <a:schemeClr val="bg1"/>
                  </a:solidFill>
                </p:spPr>
                <p:txBody>
                  <a:bodyPr wrap="square" rtlCol="0">
                    <a:spAutoFit/>
                  </a:bodyPr>
                  <a:lstStyle/>
                  <a:p>
                    <a:r>
                      <a:rPr lang="es-ES" sz="600" dirty="0">
                        <a:latin typeface="Century Gothic" panose="020B0502020202020204" pitchFamily="34" charset="0"/>
                      </a:rPr>
                      <a:t>(N) SUBESTRUCTURA METÁLICA LIGERA CON ACABADO DE PANEL DE ALUMINIO, TYP.</a:t>
                    </a:r>
                  </a:p>
                </p:txBody>
              </p:sp>
              <p:sp>
                <p:nvSpPr>
                  <p:cNvPr id="11" name="CuadroTexto 10"/>
                  <p:cNvSpPr txBox="1"/>
                  <p:nvPr/>
                </p:nvSpPr>
                <p:spPr>
                  <a:xfrm>
                    <a:off x="4193973" y="3798737"/>
                    <a:ext cx="1588707" cy="276999"/>
                  </a:xfrm>
                  <a:prstGeom prst="rect">
                    <a:avLst/>
                  </a:prstGeom>
                  <a:solidFill>
                    <a:schemeClr val="bg1"/>
                  </a:solidFill>
                </p:spPr>
                <p:txBody>
                  <a:bodyPr wrap="square" rtlCol="0">
                    <a:spAutoFit/>
                  </a:bodyPr>
                  <a:lstStyle/>
                  <a:p>
                    <a:r>
                      <a:rPr lang="es-ES" sz="600" dirty="0">
                        <a:latin typeface="Century Gothic" panose="020B0502020202020204" pitchFamily="34" charset="0"/>
                      </a:rPr>
                      <a:t>MONTANTE DE 12” DE PROFUNDIDAD COMO PROTECCIÓN SOLAR, TYP.</a:t>
                    </a:r>
                  </a:p>
                </p:txBody>
              </p:sp>
              <p:sp>
                <p:nvSpPr>
                  <p:cNvPr id="12" name="CuadroTexto 11"/>
                  <p:cNvSpPr txBox="1"/>
                  <p:nvPr/>
                </p:nvSpPr>
                <p:spPr>
                  <a:xfrm>
                    <a:off x="4193973" y="4124534"/>
                    <a:ext cx="1617976" cy="369332"/>
                  </a:xfrm>
                  <a:prstGeom prst="rect">
                    <a:avLst/>
                  </a:prstGeom>
                  <a:solidFill>
                    <a:schemeClr val="bg1"/>
                  </a:solidFill>
                </p:spPr>
                <p:txBody>
                  <a:bodyPr wrap="square" rtlCol="0">
                    <a:spAutoFit/>
                  </a:bodyPr>
                  <a:lstStyle/>
                  <a:p>
                    <a:r>
                      <a:rPr lang="es-ES" sz="600" dirty="0">
                        <a:latin typeface="Century Gothic" panose="020B0502020202020204" pitchFamily="34" charset="0"/>
                      </a:rPr>
                      <a:t>(N) SUBESTRUCTURA METÁLICA LIGERA CON ACABADO EXTERIOR DE CEMENTO, TYP.</a:t>
                    </a:r>
                  </a:p>
                </p:txBody>
              </p:sp>
              <p:sp>
                <p:nvSpPr>
                  <p:cNvPr id="13" name="CuadroTexto 12"/>
                  <p:cNvSpPr txBox="1"/>
                  <p:nvPr/>
                </p:nvSpPr>
                <p:spPr>
                  <a:xfrm>
                    <a:off x="4213851" y="4727330"/>
                    <a:ext cx="1297172" cy="276999"/>
                  </a:xfrm>
                  <a:prstGeom prst="rect">
                    <a:avLst/>
                  </a:prstGeom>
                  <a:solidFill>
                    <a:schemeClr val="bg1"/>
                  </a:solidFill>
                </p:spPr>
                <p:txBody>
                  <a:bodyPr wrap="square" rtlCol="0">
                    <a:spAutoFit/>
                  </a:bodyPr>
                  <a:lstStyle/>
                  <a:p>
                    <a:r>
                      <a:rPr lang="es-ES" sz="600" dirty="0">
                        <a:latin typeface="Century Gothic" panose="020B0502020202020204" pitchFamily="34" charset="0"/>
                      </a:rPr>
                      <a:t>(E)PANELES PREFABRICADOS CON (N) MARCAS DE CORTE</a:t>
                    </a:r>
                  </a:p>
                </p:txBody>
              </p:sp>
              <p:sp>
                <p:nvSpPr>
                  <p:cNvPr id="14" name="CuadroTexto 13"/>
                  <p:cNvSpPr txBox="1"/>
                  <p:nvPr/>
                </p:nvSpPr>
                <p:spPr>
                  <a:xfrm>
                    <a:off x="4193973" y="1698588"/>
                    <a:ext cx="1297172" cy="369332"/>
                  </a:xfrm>
                  <a:prstGeom prst="rect">
                    <a:avLst/>
                  </a:prstGeom>
                  <a:solidFill>
                    <a:schemeClr val="bg1"/>
                  </a:solidFill>
                </p:spPr>
                <p:txBody>
                  <a:bodyPr wrap="square" rtlCol="0">
                    <a:spAutoFit/>
                  </a:bodyPr>
                  <a:lstStyle/>
                  <a:p>
                    <a:r>
                      <a:rPr lang="es-ES" sz="600" dirty="0">
                        <a:solidFill>
                          <a:srgbClr val="FF0000"/>
                        </a:solidFill>
                        <a:latin typeface="Century Gothic" panose="020B0502020202020204" pitchFamily="34" charset="0"/>
                      </a:rPr>
                      <a:t>CORTES EN (E)PANELES PREFABRICADOS EN (N) EN LA ZONA DE VENTANAL</a:t>
                    </a:r>
                  </a:p>
                </p:txBody>
              </p:sp>
              <p:grpSp>
                <p:nvGrpSpPr>
                  <p:cNvPr id="29" name="28 Grupo"/>
                  <p:cNvGrpSpPr/>
                  <p:nvPr/>
                </p:nvGrpSpPr>
                <p:grpSpPr>
                  <a:xfrm>
                    <a:off x="6092354" y="1883254"/>
                    <a:ext cx="4815568" cy="4073006"/>
                    <a:chOff x="6092354" y="1883254"/>
                    <a:chExt cx="4815568" cy="4073006"/>
                  </a:xfrm>
                </p:grpSpPr>
                <p:grpSp>
                  <p:nvGrpSpPr>
                    <p:cNvPr id="28" name="27 Grupo"/>
                    <p:cNvGrpSpPr/>
                    <p:nvPr/>
                  </p:nvGrpSpPr>
                  <p:grpSpPr>
                    <a:xfrm>
                      <a:off x="6790535" y="1883254"/>
                      <a:ext cx="4102751" cy="2363936"/>
                      <a:chOff x="6790535" y="1883254"/>
                      <a:chExt cx="4102751" cy="2363936"/>
                    </a:xfrm>
                  </p:grpSpPr>
                  <p:sp>
                    <p:nvSpPr>
                      <p:cNvPr id="15" name="CuadroTexto 14"/>
                      <p:cNvSpPr txBox="1"/>
                      <p:nvPr/>
                    </p:nvSpPr>
                    <p:spPr>
                      <a:xfrm>
                        <a:off x="6790535" y="2516910"/>
                        <a:ext cx="1297172" cy="369332"/>
                      </a:xfrm>
                      <a:prstGeom prst="rect">
                        <a:avLst/>
                      </a:prstGeom>
                      <a:solidFill>
                        <a:schemeClr val="bg1"/>
                      </a:solidFill>
                    </p:spPr>
                    <p:txBody>
                      <a:bodyPr wrap="square" rtlCol="0">
                        <a:spAutoFit/>
                      </a:bodyPr>
                      <a:lstStyle/>
                      <a:p>
                        <a:r>
                          <a:rPr lang="es-ES" sz="600" dirty="0">
                            <a:solidFill>
                              <a:srgbClr val="FF0000"/>
                            </a:solidFill>
                            <a:latin typeface="Century Gothic" panose="020B0502020202020204" pitchFamily="34" charset="0"/>
                          </a:rPr>
                          <a:t>CORTES EN (E)PANELES PREFABRICADOS EN (N) EN LA ZONA DE VENTANAL</a:t>
                        </a:r>
                      </a:p>
                    </p:txBody>
                  </p:sp>
                  <p:sp>
                    <p:nvSpPr>
                      <p:cNvPr id="16" name="CuadroTexto 15"/>
                      <p:cNvSpPr txBox="1"/>
                      <p:nvPr/>
                    </p:nvSpPr>
                    <p:spPr>
                      <a:xfrm>
                        <a:off x="6790535" y="3469161"/>
                        <a:ext cx="1297172" cy="369332"/>
                      </a:xfrm>
                      <a:prstGeom prst="rect">
                        <a:avLst/>
                      </a:prstGeom>
                      <a:solidFill>
                        <a:schemeClr val="bg1"/>
                      </a:solidFill>
                    </p:spPr>
                    <p:txBody>
                      <a:bodyPr wrap="square" rtlCol="0">
                        <a:spAutoFit/>
                      </a:bodyPr>
                      <a:lstStyle/>
                      <a:p>
                        <a:r>
                          <a:rPr lang="es-ES" sz="600" dirty="0">
                            <a:solidFill>
                              <a:srgbClr val="FF0000"/>
                            </a:solidFill>
                            <a:latin typeface="Century Gothic" panose="020B0502020202020204" pitchFamily="34" charset="0"/>
                          </a:rPr>
                          <a:t>CORTES EN (E)PANELES PREFABRICADOS EN (N) EN LA ZONA DE VENTANAL</a:t>
                        </a:r>
                      </a:p>
                    </p:txBody>
                  </p:sp>
                  <p:sp>
                    <p:nvSpPr>
                      <p:cNvPr id="17" name="CuadroTexto 16"/>
                      <p:cNvSpPr txBox="1"/>
                      <p:nvPr/>
                    </p:nvSpPr>
                    <p:spPr>
                      <a:xfrm>
                        <a:off x="6790535" y="3970191"/>
                        <a:ext cx="1297172" cy="276999"/>
                      </a:xfrm>
                      <a:prstGeom prst="rect">
                        <a:avLst/>
                      </a:prstGeom>
                      <a:solidFill>
                        <a:schemeClr val="bg1"/>
                      </a:solidFill>
                    </p:spPr>
                    <p:txBody>
                      <a:bodyPr wrap="square" rtlCol="0">
                        <a:spAutoFit/>
                      </a:bodyPr>
                      <a:lstStyle/>
                      <a:p>
                        <a:r>
                          <a:rPr lang="es-ES" sz="600" dirty="0">
                            <a:solidFill>
                              <a:srgbClr val="FF0000"/>
                            </a:solidFill>
                            <a:latin typeface="Century Gothic" panose="020B0502020202020204" pitchFamily="34" charset="0"/>
                          </a:rPr>
                          <a:t>RETIRAR TODAS LAS (E) VENTANAL</a:t>
                        </a:r>
                      </a:p>
                    </p:txBody>
                  </p:sp>
                  <p:sp>
                    <p:nvSpPr>
                      <p:cNvPr id="18" name="CuadroTexto 17"/>
                      <p:cNvSpPr txBox="1"/>
                      <p:nvPr/>
                    </p:nvSpPr>
                    <p:spPr>
                      <a:xfrm>
                        <a:off x="9115062" y="1883254"/>
                        <a:ext cx="1297172" cy="369332"/>
                      </a:xfrm>
                      <a:prstGeom prst="rect">
                        <a:avLst/>
                      </a:prstGeom>
                      <a:solidFill>
                        <a:schemeClr val="bg1"/>
                      </a:solidFill>
                    </p:spPr>
                    <p:txBody>
                      <a:bodyPr wrap="square" rtlCol="0">
                        <a:spAutoFit/>
                      </a:bodyPr>
                      <a:lstStyle/>
                      <a:p>
                        <a:r>
                          <a:rPr lang="es-ES" sz="600" dirty="0">
                            <a:latin typeface="Century Gothic" panose="020B0502020202020204" pitchFamily="34" charset="0"/>
                          </a:rPr>
                          <a:t>(N)AISLANTE RÍGIDO Y MEMBRANA SOBRE (E) EL AISLAMIENTO DE CUBIERTA</a:t>
                        </a:r>
                      </a:p>
                    </p:txBody>
                  </p:sp>
                  <p:sp>
                    <p:nvSpPr>
                      <p:cNvPr id="19" name="CuadroTexto 18"/>
                      <p:cNvSpPr txBox="1"/>
                      <p:nvPr/>
                    </p:nvSpPr>
                    <p:spPr>
                      <a:xfrm>
                        <a:off x="9115062" y="2397571"/>
                        <a:ext cx="1297172" cy="184666"/>
                      </a:xfrm>
                      <a:prstGeom prst="rect">
                        <a:avLst/>
                      </a:prstGeom>
                      <a:solidFill>
                        <a:schemeClr val="bg1"/>
                      </a:solidFill>
                    </p:spPr>
                    <p:txBody>
                      <a:bodyPr wrap="square" rtlCol="0">
                        <a:spAutoFit/>
                      </a:bodyPr>
                      <a:lstStyle/>
                      <a:p>
                        <a:r>
                          <a:rPr lang="es-ES" sz="600" dirty="0">
                            <a:latin typeface="Century Gothic" panose="020B0502020202020204" pitchFamily="34" charset="0"/>
                          </a:rPr>
                          <a:t>(E)PANEL PREFABRICADO</a:t>
                        </a:r>
                      </a:p>
                    </p:txBody>
                  </p:sp>
                  <p:sp>
                    <p:nvSpPr>
                      <p:cNvPr id="20" name="CuadroTexto 19"/>
                      <p:cNvSpPr txBox="1"/>
                      <p:nvPr/>
                    </p:nvSpPr>
                    <p:spPr>
                      <a:xfrm>
                        <a:off x="9115062" y="2786848"/>
                        <a:ext cx="1588707" cy="276999"/>
                      </a:xfrm>
                      <a:prstGeom prst="rect">
                        <a:avLst/>
                      </a:prstGeom>
                      <a:solidFill>
                        <a:schemeClr val="bg1"/>
                      </a:solidFill>
                    </p:spPr>
                    <p:txBody>
                      <a:bodyPr wrap="square" rtlCol="0">
                        <a:spAutoFit/>
                      </a:bodyPr>
                      <a:lstStyle/>
                      <a:p>
                        <a:r>
                          <a:rPr lang="es-ES" sz="600" dirty="0">
                            <a:latin typeface="Century Gothic" panose="020B0502020202020204" pitchFamily="34" charset="0"/>
                          </a:rPr>
                          <a:t>MONTANTE DE 12” DE PROFUNDIDAD COMO PROTECCIÓN SOLAR, TYP.</a:t>
                        </a:r>
                      </a:p>
                    </p:txBody>
                  </p:sp>
                  <p:sp>
                    <p:nvSpPr>
                      <p:cNvPr id="21" name="CuadroTexto 20"/>
                      <p:cNvSpPr txBox="1"/>
                      <p:nvPr/>
                    </p:nvSpPr>
                    <p:spPr>
                      <a:xfrm>
                        <a:off x="9115061" y="3136152"/>
                        <a:ext cx="1778225" cy="461665"/>
                      </a:xfrm>
                      <a:prstGeom prst="rect">
                        <a:avLst/>
                      </a:prstGeom>
                      <a:solidFill>
                        <a:schemeClr val="bg1"/>
                      </a:solidFill>
                    </p:spPr>
                    <p:txBody>
                      <a:bodyPr wrap="square" rtlCol="0">
                        <a:spAutoFit/>
                      </a:bodyPr>
                      <a:lstStyle/>
                      <a:p>
                        <a:r>
                          <a:rPr lang="es-ES" sz="600" dirty="0">
                            <a:latin typeface="Century Gothic" panose="020B0502020202020204" pitchFamily="34" charset="0"/>
                          </a:rPr>
                          <a:t>FACHADA VENTILADA METÁLICA SOBRE SUBESTRUCTURA METÁLICA LIGERA SOBRE ENRASADO INTERIOR CON AISLAMIENTO CON CÁMARA DE AIRE</a:t>
                        </a:r>
                      </a:p>
                    </p:txBody>
                  </p:sp>
                  <p:sp>
                    <p:nvSpPr>
                      <p:cNvPr id="22" name="CuadroTexto 21"/>
                      <p:cNvSpPr txBox="1"/>
                      <p:nvPr/>
                    </p:nvSpPr>
                    <p:spPr>
                      <a:xfrm>
                        <a:off x="9115062" y="3597817"/>
                        <a:ext cx="1617976" cy="184666"/>
                      </a:xfrm>
                      <a:prstGeom prst="rect">
                        <a:avLst/>
                      </a:prstGeom>
                      <a:solidFill>
                        <a:schemeClr val="bg1"/>
                      </a:solidFill>
                    </p:spPr>
                    <p:txBody>
                      <a:bodyPr wrap="square" rtlCol="0">
                        <a:spAutoFit/>
                      </a:bodyPr>
                      <a:lstStyle/>
                      <a:p>
                        <a:r>
                          <a:rPr lang="es-ES" sz="600" dirty="0">
                            <a:latin typeface="Century Gothic" panose="020B0502020202020204" pitchFamily="34" charset="0"/>
                          </a:rPr>
                          <a:t>(E) PANEL PREFABRICADO</a:t>
                        </a:r>
                      </a:p>
                    </p:txBody>
                  </p:sp>
                  <p:sp>
                    <p:nvSpPr>
                      <p:cNvPr id="23" name="CuadroTexto 22"/>
                      <p:cNvSpPr txBox="1"/>
                      <p:nvPr/>
                    </p:nvSpPr>
                    <p:spPr>
                      <a:xfrm>
                        <a:off x="9085793" y="3923614"/>
                        <a:ext cx="1617976" cy="184666"/>
                      </a:xfrm>
                      <a:prstGeom prst="rect">
                        <a:avLst/>
                      </a:prstGeom>
                      <a:solidFill>
                        <a:schemeClr val="bg1"/>
                      </a:solidFill>
                    </p:spPr>
                    <p:txBody>
                      <a:bodyPr wrap="square" rtlCol="0">
                        <a:spAutoFit/>
                      </a:bodyPr>
                      <a:lstStyle/>
                      <a:p>
                        <a:r>
                          <a:rPr lang="es-ES" sz="600" dirty="0">
                            <a:latin typeface="Century Gothic" panose="020B0502020202020204" pitchFamily="34" charset="0"/>
                          </a:rPr>
                          <a:t>SISTEMA ESTRUCTURAL KAWNEER</a:t>
                        </a:r>
                      </a:p>
                    </p:txBody>
                  </p:sp>
                </p:grpSp>
                <p:grpSp>
                  <p:nvGrpSpPr>
                    <p:cNvPr id="27" name="26 Grupo"/>
                    <p:cNvGrpSpPr/>
                    <p:nvPr/>
                  </p:nvGrpSpPr>
                  <p:grpSpPr>
                    <a:xfrm>
                      <a:off x="6092354" y="4128221"/>
                      <a:ext cx="4815568" cy="1828039"/>
                      <a:chOff x="6092354" y="4128221"/>
                      <a:chExt cx="4815568" cy="1828039"/>
                    </a:xfrm>
                  </p:grpSpPr>
                  <p:grpSp>
                    <p:nvGrpSpPr>
                      <p:cNvPr id="3" name="2 Grupo"/>
                      <p:cNvGrpSpPr/>
                      <p:nvPr/>
                    </p:nvGrpSpPr>
                    <p:grpSpPr>
                      <a:xfrm>
                        <a:off x="6092354" y="5715514"/>
                        <a:ext cx="3510501" cy="240746"/>
                        <a:chOff x="6092354" y="5715514"/>
                        <a:chExt cx="3510501" cy="240746"/>
                      </a:xfrm>
                    </p:grpSpPr>
                    <p:sp>
                      <p:nvSpPr>
                        <p:cNvPr id="7" name="CuadroTexto 6"/>
                        <p:cNvSpPr txBox="1"/>
                        <p:nvPr/>
                      </p:nvSpPr>
                      <p:spPr>
                        <a:xfrm>
                          <a:off x="6092354" y="5715514"/>
                          <a:ext cx="1297172" cy="230832"/>
                        </a:xfrm>
                        <a:prstGeom prst="rect">
                          <a:avLst/>
                        </a:prstGeom>
                        <a:solidFill>
                          <a:schemeClr val="bg1"/>
                        </a:solidFill>
                      </p:spPr>
                      <p:txBody>
                        <a:bodyPr wrap="square" rtlCol="0">
                          <a:spAutoFit/>
                        </a:bodyPr>
                        <a:lstStyle/>
                        <a:p>
                          <a:r>
                            <a:rPr lang="es-ES" sz="900" b="1" dirty="0">
                              <a:latin typeface="Century Gothic" panose="020B0502020202020204" pitchFamily="34" charset="0"/>
                            </a:rPr>
                            <a:t>EXISTENTE</a:t>
                          </a:r>
                        </a:p>
                      </p:txBody>
                    </p:sp>
                    <p:sp>
                      <p:nvSpPr>
                        <p:cNvPr id="8" name="CuadroTexto 7"/>
                        <p:cNvSpPr txBox="1"/>
                        <p:nvPr/>
                      </p:nvSpPr>
                      <p:spPr>
                        <a:xfrm>
                          <a:off x="8305683" y="5725428"/>
                          <a:ext cx="1297172" cy="230832"/>
                        </a:xfrm>
                        <a:prstGeom prst="rect">
                          <a:avLst/>
                        </a:prstGeom>
                        <a:solidFill>
                          <a:schemeClr val="bg1"/>
                        </a:solidFill>
                      </p:spPr>
                      <p:txBody>
                        <a:bodyPr wrap="square" rtlCol="0">
                          <a:spAutoFit/>
                        </a:bodyPr>
                        <a:lstStyle/>
                        <a:p>
                          <a:r>
                            <a:rPr lang="es-ES" sz="900" b="1" dirty="0">
                              <a:latin typeface="Century Gothic" panose="020B0502020202020204" pitchFamily="34" charset="0"/>
                            </a:rPr>
                            <a:t>PROPUESTA</a:t>
                          </a:r>
                        </a:p>
                      </p:txBody>
                    </p:sp>
                  </p:grpSp>
                  <p:sp>
                    <p:nvSpPr>
                      <p:cNvPr id="24" name="CuadroTexto 23"/>
                      <p:cNvSpPr txBox="1"/>
                      <p:nvPr/>
                    </p:nvSpPr>
                    <p:spPr>
                      <a:xfrm>
                        <a:off x="9115062" y="4128221"/>
                        <a:ext cx="1617976" cy="553998"/>
                      </a:xfrm>
                      <a:prstGeom prst="rect">
                        <a:avLst/>
                      </a:prstGeom>
                      <a:solidFill>
                        <a:schemeClr val="bg1"/>
                      </a:solidFill>
                    </p:spPr>
                    <p:txBody>
                      <a:bodyPr wrap="square" rtlCol="0">
                        <a:spAutoFit/>
                      </a:bodyPr>
                      <a:lstStyle/>
                      <a:p>
                        <a:r>
                          <a:rPr lang="es-ES" sz="600" dirty="0">
                            <a:latin typeface="Century Gothic" panose="020B0502020202020204" pitchFamily="34" charset="0"/>
                          </a:rPr>
                          <a:t>PANEL DE ACABADO CEMENTOSO SOBRE SUBESTRUCTURA METÁLICA LIGERA SOBRE ENRASADO INTERIOR CON AISLAMIENTO CON CÁMARA DE AIRE</a:t>
                        </a:r>
                      </a:p>
                    </p:txBody>
                  </p:sp>
                  <p:sp>
                    <p:nvSpPr>
                      <p:cNvPr id="25" name="CuadroTexto 24"/>
                      <p:cNvSpPr txBox="1"/>
                      <p:nvPr/>
                    </p:nvSpPr>
                    <p:spPr>
                      <a:xfrm>
                        <a:off x="9129697" y="4674362"/>
                        <a:ext cx="1617976" cy="184666"/>
                      </a:xfrm>
                      <a:prstGeom prst="rect">
                        <a:avLst/>
                      </a:prstGeom>
                      <a:solidFill>
                        <a:schemeClr val="bg1"/>
                      </a:solidFill>
                    </p:spPr>
                    <p:txBody>
                      <a:bodyPr wrap="square" rtlCol="0">
                        <a:spAutoFit/>
                      </a:bodyPr>
                      <a:lstStyle/>
                      <a:p>
                        <a:r>
                          <a:rPr lang="es-ES" sz="600" dirty="0">
                            <a:latin typeface="Century Gothic" panose="020B0502020202020204" pitchFamily="34" charset="0"/>
                          </a:rPr>
                          <a:t>(E) PANEL PREFABRICADO</a:t>
                        </a:r>
                      </a:p>
                    </p:txBody>
                  </p:sp>
                  <p:sp>
                    <p:nvSpPr>
                      <p:cNvPr id="26" name="CuadroTexto 25"/>
                      <p:cNvSpPr txBox="1"/>
                      <p:nvPr/>
                    </p:nvSpPr>
                    <p:spPr>
                      <a:xfrm>
                        <a:off x="9129697" y="4830562"/>
                        <a:ext cx="1778225" cy="276999"/>
                      </a:xfrm>
                      <a:prstGeom prst="rect">
                        <a:avLst/>
                      </a:prstGeom>
                      <a:solidFill>
                        <a:schemeClr val="bg1"/>
                      </a:solidFill>
                    </p:spPr>
                    <p:txBody>
                      <a:bodyPr wrap="square" rtlCol="0">
                        <a:spAutoFit/>
                      </a:bodyPr>
                      <a:lstStyle/>
                      <a:p>
                        <a:r>
                          <a:rPr lang="es-ES" sz="600" dirty="0">
                            <a:latin typeface="Century Gothic" panose="020B0502020202020204" pitchFamily="34" charset="0"/>
                          </a:rPr>
                          <a:t>ENRASADO INTERIOR CON AISLAMIENTO CON CÁMARA DE AIRE</a:t>
                        </a:r>
                      </a:p>
                    </p:txBody>
                  </p:sp>
                </p:grpSp>
              </p:grpSp>
            </p:grpSp>
          </p:grpSp>
        </p:grpSp>
      </p:grpSp>
    </p:spTree>
    <p:extLst>
      <p:ext uri="{BB962C8B-B14F-4D97-AF65-F5344CB8AC3E}">
        <p14:creationId xmlns:p14="http://schemas.microsoft.com/office/powerpoint/2010/main" val="161705116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1" name="30 Grupo"/>
          <p:cNvGrpSpPr/>
          <p:nvPr/>
        </p:nvGrpSpPr>
        <p:grpSpPr>
          <a:xfrm>
            <a:off x="178179" y="289958"/>
            <a:ext cx="10517287" cy="5786337"/>
            <a:chOff x="724183" y="312942"/>
            <a:chExt cx="10517287" cy="5786337"/>
          </a:xfrm>
        </p:grpSpPr>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0530" y="758720"/>
              <a:ext cx="10290940" cy="5340559"/>
            </a:xfrm>
            <a:prstGeom prst="rect">
              <a:avLst/>
            </a:prstGeom>
          </p:spPr>
        </p:pic>
        <p:grpSp>
          <p:nvGrpSpPr>
            <p:cNvPr id="30" name="29 Grupo"/>
            <p:cNvGrpSpPr/>
            <p:nvPr/>
          </p:nvGrpSpPr>
          <p:grpSpPr>
            <a:xfrm>
              <a:off x="724183" y="312942"/>
              <a:ext cx="10015362" cy="5706389"/>
              <a:chOff x="724183" y="312942"/>
              <a:chExt cx="10015362" cy="5706389"/>
            </a:xfrm>
          </p:grpSpPr>
          <p:sp>
            <p:nvSpPr>
              <p:cNvPr id="12" name="CuadroTexto 11"/>
              <p:cNvSpPr txBox="1"/>
              <p:nvPr/>
            </p:nvSpPr>
            <p:spPr>
              <a:xfrm>
                <a:off x="8251091" y="5657188"/>
                <a:ext cx="838317" cy="230832"/>
              </a:xfrm>
              <a:prstGeom prst="rect">
                <a:avLst/>
              </a:prstGeom>
              <a:solidFill>
                <a:schemeClr val="bg1"/>
              </a:solidFill>
            </p:spPr>
            <p:txBody>
              <a:bodyPr wrap="square" rtlCol="0">
                <a:spAutoFit/>
              </a:bodyPr>
              <a:lstStyle/>
              <a:p>
                <a:r>
                  <a:rPr lang="es-ES" sz="900" b="1" dirty="0">
                    <a:latin typeface="Century Gothic" panose="020B0502020202020204" pitchFamily="34" charset="0"/>
                  </a:rPr>
                  <a:t>PROPUESTA</a:t>
                </a:r>
              </a:p>
            </p:txBody>
          </p:sp>
          <p:grpSp>
            <p:nvGrpSpPr>
              <p:cNvPr id="29" name="28 Grupo"/>
              <p:cNvGrpSpPr/>
              <p:nvPr/>
            </p:nvGrpSpPr>
            <p:grpSpPr>
              <a:xfrm>
                <a:off x="724183" y="312942"/>
                <a:ext cx="10015362" cy="5706389"/>
                <a:chOff x="724183" y="312942"/>
                <a:chExt cx="10015362" cy="5706389"/>
              </a:xfrm>
            </p:grpSpPr>
            <p:sp>
              <p:nvSpPr>
                <p:cNvPr id="16" name="CuadroTexto 15"/>
                <p:cNvSpPr txBox="1"/>
                <p:nvPr/>
              </p:nvSpPr>
              <p:spPr>
                <a:xfrm>
                  <a:off x="9089408" y="2582533"/>
                  <a:ext cx="1102342" cy="369332"/>
                </a:xfrm>
                <a:prstGeom prst="rect">
                  <a:avLst/>
                </a:prstGeom>
                <a:solidFill>
                  <a:schemeClr val="bg1"/>
                </a:solidFill>
              </p:spPr>
              <p:txBody>
                <a:bodyPr wrap="square" rtlCol="0">
                  <a:spAutoFit/>
                </a:bodyPr>
                <a:lstStyle/>
                <a:p>
                  <a:r>
                    <a:rPr lang="es-ES" sz="600" dirty="0">
                      <a:latin typeface="Century Gothic" panose="020B0502020202020204" pitchFamily="34" charset="0"/>
                    </a:rPr>
                    <a:t>(E)PANELES PREFABRICADOS EN LA CARA EXTERNA</a:t>
                  </a:r>
                </a:p>
              </p:txBody>
            </p:sp>
            <p:grpSp>
              <p:nvGrpSpPr>
                <p:cNvPr id="4" name="3 Grupo"/>
                <p:cNvGrpSpPr/>
                <p:nvPr/>
              </p:nvGrpSpPr>
              <p:grpSpPr>
                <a:xfrm>
                  <a:off x="724183" y="312942"/>
                  <a:ext cx="10015362" cy="5565164"/>
                  <a:chOff x="724183" y="312942"/>
                  <a:chExt cx="10015362" cy="5565164"/>
                </a:xfrm>
              </p:grpSpPr>
              <p:grpSp>
                <p:nvGrpSpPr>
                  <p:cNvPr id="2" name="1 Grupo"/>
                  <p:cNvGrpSpPr/>
                  <p:nvPr/>
                </p:nvGrpSpPr>
                <p:grpSpPr>
                  <a:xfrm>
                    <a:off x="724183" y="312942"/>
                    <a:ext cx="10015362" cy="846027"/>
                    <a:chOff x="724183" y="312942"/>
                    <a:chExt cx="10015362" cy="846027"/>
                  </a:xfrm>
                </p:grpSpPr>
                <p:sp>
                  <p:nvSpPr>
                    <p:cNvPr id="5" name="CuadroTexto 4"/>
                    <p:cNvSpPr txBox="1"/>
                    <p:nvPr/>
                  </p:nvSpPr>
                  <p:spPr>
                    <a:xfrm>
                      <a:off x="724183" y="312942"/>
                      <a:ext cx="5308127" cy="307777"/>
                    </a:xfrm>
                    <a:prstGeom prst="rect">
                      <a:avLst/>
                    </a:prstGeom>
                    <a:solidFill>
                      <a:schemeClr val="bg1"/>
                    </a:solidFill>
                  </p:spPr>
                  <p:txBody>
                    <a:bodyPr wrap="square" rtlCol="0">
                      <a:spAutoFit/>
                    </a:bodyPr>
                    <a:lstStyle/>
                    <a:p>
                      <a:r>
                        <a:rPr lang="es-ES" sz="1400" dirty="0">
                          <a:latin typeface="Century Gothic" panose="020B0502020202020204" pitchFamily="34" charset="0"/>
                        </a:rPr>
                        <a:t>Opción C – Envolvente de Alto Rendimiento 1             </a:t>
                      </a:r>
                    </a:p>
                  </p:txBody>
                </p:sp>
                <p:sp>
                  <p:nvSpPr>
                    <p:cNvPr id="6" name="CuadroTexto 5"/>
                    <p:cNvSpPr txBox="1"/>
                    <p:nvPr/>
                  </p:nvSpPr>
                  <p:spPr>
                    <a:xfrm>
                      <a:off x="950531" y="697304"/>
                      <a:ext cx="9789014" cy="461665"/>
                    </a:xfrm>
                    <a:prstGeom prst="rect">
                      <a:avLst/>
                    </a:prstGeom>
                    <a:solidFill>
                      <a:schemeClr val="bg1"/>
                    </a:solidFill>
                  </p:spPr>
                  <p:txBody>
                    <a:bodyPr wrap="square" rtlCol="0">
                      <a:spAutoFit/>
                    </a:bodyPr>
                    <a:lstStyle/>
                    <a:p>
                      <a:r>
                        <a:rPr lang="es-ES" sz="1200" b="1" dirty="0">
                          <a:latin typeface="Century Gothic" panose="020B0502020202020204" pitchFamily="34" charset="0"/>
                        </a:rPr>
                        <a:t>MANTENER PANELES PREFABRICADOS Y CUBRIR CON NUEVA ENVOLVENTE DE ALTO RENDIMIENTO. CORTES EN PANELES CUANDO SEA NECESARIO</a:t>
                      </a:r>
                    </a:p>
                  </p:txBody>
                </p:sp>
              </p:grpSp>
              <p:sp>
                <p:nvSpPr>
                  <p:cNvPr id="7" name="CuadroTexto 6"/>
                  <p:cNvSpPr txBox="1"/>
                  <p:nvPr/>
                </p:nvSpPr>
                <p:spPr>
                  <a:xfrm>
                    <a:off x="4193973" y="1616702"/>
                    <a:ext cx="1297172" cy="369332"/>
                  </a:xfrm>
                  <a:prstGeom prst="rect">
                    <a:avLst/>
                  </a:prstGeom>
                  <a:solidFill>
                    <a:schemeClr val="bg1"/>
                  </a:solidFill>
                </p:spPr>
                <p:txBody>
                  <a:bodyPr wrap="square" rtlCol="0">
                    <a:spAutoFit/>
                  </a:bodyPr>
                  <a:lstStyle/>
                  <a:p>
                    <a:r>
                      <a:rPr lang="es-ES" sz="600" dirty="0">
                        <a:solidFill>
                          <a:srgbClr val="FF0000"/>
                        </a:solidFill>
                        <a:latin typeface="Century Gothic" panose="020B0502020202020204" pitchFamily="34" charset="0"/>
                      </a:rPr>
                      <a:t>CORTES EN (E)PANELES PREFABRICADOS EN (N) EN LA ZONA DE VENTANAL</a:t>
                    </a:r>
                  </a:p>
                </p:txBody>
              </p:sp>
              <p:sp>
                <p:nvSpPr>
                  <p:cNvPr id="8" name="CuadroTexto 7"/>
                  <p:cNvSpPr txBox="1"/>
                  <p:nvPr/>
                </p:nvSpPr>
                <p:spPr>
                  <a:xfrm>
                    <a:off x="6790535" y="2516910"/>
                    <a:ext cx="1297172" cy="369332"/>
                  </a:xfrm>
                  <a:prstGeom prst="rect">
                    <a:avLst/>
                  </a:prstGeom>
                  <a:solidFill>
                    <a:schemeClr val="bg1"/>
                  </a:solidFill>
                </p:spPr>
                <p:txBody>
                  <a:bodyPr wrap="square" rtlCol="0">
                    <a:spAutoFit/>
                  </a:bodyPr>
                  <a:lstStyle/>
                  <a:p>
                    <a:r>
                      <a:rPr lang="es-ES" sz="600" dirty="0">
                        <a:solidFill>
                          <a:srgbClr val="FF0000"/>
                        </a:solidFill>
                        <a:latin typeface="Century Gothic" panose="020B0502020202020204" pitchFamily="34" charset="0"/>
                      </a:rPr>
                      <a:t>CORTES EN (E)PANELES PREFABRICADOS EN (N) EN LA ZONA DE VENTANAL</a:t>
                    </a:r>
                  </a:p>
                </p:txBody>
              </p:sp>
              <p:sp>
                <p:nvSpPr>
                  <p:cNvPr id="10" name="CuadroTexto 9"/>
                  <p:cNvSpPr txBox="1"/>
                  <p:nvPr/>
                </p:nvSpPr>
                <p:spPr>
                  <a:xfrm>
                    <a:off x="6790535" y="3428999"/>
                    <a:ext cx="1297172" cy="369332"/>
                  </a:xfrm>
                  <a:prstGeom prst="rect">
                    <a:avLst/>
                  </a:prstGeom>
                  <a:solidFill>
                    <a:schemeClr val="bg1"/>
                  </a:solidFill>
                </p:spPr>
                <p:txBody>
                  <a:bodyPr wrap="square" rtlCol="0">
                    <a:spAutoFit/>
                  </a:bodyPr>
                  <a:lstStyle/>
                  <a:p>
                    <a:r>
                      <a:rPr lang="es-ES" sz="600" dirty="0">
                        <a:solidFill>
                          <a:srgbClr val="FF0000"/>
                        </a:solidFill>
                        <a:latin typeface="Century Gothic" panose="020B0502020202020204" pitchFamily="34" charset="0"/>
                      </a:rPr>
                      <a:t>CORTES EN (E)PANELES PREFABRICADOS EN (N) EN LA ZONA DE VENTANAL</a:t>
                    </a:r>
                  </a:p>
                </p:txBody>
              </p:sp>
              <p:sp>
                <p:nvSpPr>
                  <p:cNvPr id="11" name="CuadroTexto 10"/>
                  <p:cNvSpPr txBox="1"/>
                  <p:nvPr/>
                </p:nvSpPr>
                <p:spPr>
                  <a:xfrm>
                    <a:off x="6092354" y="5647274"/>
                    <a:ext cx="838317" cy="230832"/>
                  </a:xfrm>
                  <a:prstGeom prst="rect">
                    <a:avLst/>
                  </a:prstGeom>
                  <a:solidFill>
                    <a:schemeClr val="bg1"/>
                  </a:solidFill>
                </p:spPr>
                <p:txBody>
                  <a:bodyPr wrap="square" rtlCol="0">
                    <a:spAutoFit/>
                  </a:bodyPr>
                  <a:lstStyle/>
                  <a:p>
                    <a:r>
                      <a:rPr lang="es-ES" sz="900" b="1" dirty="0">
                        <a:latin typeface="Century Gothic" panose="020B0502020202020204" pitchFamily="34" charset="0"/>
                      </a:rPr>
                      <a:t>EXISTENTE</a:t>
                    </a:r>
                  </a:p>
                </p:txBody>
              </p:sp>
              <p:sp>
                <p:nvSpPr>
                  <p:cNvPr id="13" name="CuadroTexto 12"/>
                  <p:cNvSpPr txBox="1"/>
                  <p:nvPr/>
                </p:nvSpPr>
                <p:spPr>
                  <a:xfrm>
                    <a:off x="6790535" y="3970191"/>
                    <a:ext cx="1297172" cy="276999"/>
                  </a:xfrm>
                  <a:prstGeom prst="rect">
                    <a:avLst/>
                  </a:prstGeom>
                  <a:solidFill>
                    <a:schemeClr val="bg1"/>
                  </a:solidFill>
                </p:spPr>
                <p:txBody>
                  <a:bodyPr wrap="square" rtlCol="0">
                    <a:spAutoFit/>
                  </a:bodyPr>
                  <a:lstStyle/>
                  <a:p>
                    <a:r>
                      <a:rPr lang="es-ES" sz="600" dirty="0">
                        <a:solidFill>
                          <a:srgbClr val="FF0000"/>
                        </a:solidFill>
                        <a:latin typeface="Century Gothic" panose="020B0502020202020204" pitchFamily="34" charset="0"/>
                      </a:rPr>
                      <a:t>RETIRAR TODAS LAS (E) VENTANAL</a:t>
                    </a:r>
                  </a:p>
                </p:txBody>
              </p:sp>
              <p:sp>
                <p:nvSpPr>
                  <p:cNvPr id="14" name="CuadroTexto 13"/>
                  <p:cNvSpPr txBox="1"/>
                  <p:nvPr/>
                </p:nvSpPr>
                <p:spPr>
                  <a:xfrm>
                    <a:off x="4193973" y="2848016"/>
                    <a:ext cx="1297172" cy="276999"/>
                  </a:xfrm>
                  <a:prstGeom prst="rect">
                    <a:avLst/>
                  </a:prstGeom>
                  <a:solidFill>
                    <a:schemeClr val="bg1"/>
                  </a:solidFill>
                </p:spPr>
                <p:txBody>
                  <a:bodyPr wrap="square" rtlCol="0">
                    <a:spAutoFit/>
                  </a:bodyPr>
                  <a:lstStyle/>
                  <a:p>
                    <a:r>
                      <a:rPr lang="es-ES" sz="600" dirty="0">
                        <a:latin typeface="Century Gothic" panose="020B0502020202020204" pitchFamily="34" charset="0"/>
                      </a:rPr>
                      <a:t>(E)PANELES PREFABRICADOS EN EL TRASDOSADO</a:t>
                    </a:r>
                  </a:p>
                </p:txBody>
              </p:sp>
              <p:sp>
                <p:nvSpPr>
                  <p:cNvPr id="15" name="CuadroTexto 14"/>
                  <p:cNvSpPr txBox="1"/>
                  <p:nvPr/>
                </p:nvSpPr>
                <p:spPr>
                  <a:xfrm>
                    <a:off x="4193973" y="3613665"/>
                    <a:ext cx="1297172" cy="276999"/>
                  </a:xfrm>
                  <a:prstGeom prst="rect">
                    <a:avLst/>
                  </a:prstGeom>
                  <a:solidFill>
                    <a:schemeClr val="bg1"/>
                  </a:solidFill>
                </p:spPr>
                <p:txBody>
                  <a:bodyPr wrap="square" rtlCol="0">
                    <a:spAutoFit/>
                  </a:bodyPr>
                  <a:lstStyle/>
                  <a:p>
                    <a:r>
                      <a:rPr lang="es-ES" sz="600" dirty="0">
                        <a:latin typeface="Century Gothic" panose="020B0502020202020204" pitchFamily="34" charset="0"/>
                      </a:rPr>
                      <a:t>PANEL METÁLICO CON AISLAMIENTO, TYP.</a:t>
                    </a:r>
                  </a:p>
                </p:txBody>
              </p:sp>
              <p:sp>
                <p:nvSpPr>
                  <p:cNvPr id="17" name="CuadroTexto 16"/>
                  <p:cNvSpPr txBox="1"/>
                  <p:nvPr/>
                </p:nvSpPr>
                <p:spPr>
                  <a:xfrm>
                    <a:off x="4193973" y="3900189"/>
                    <a:ext cx="1588707" cy="276999"/>
                  </a:xfrm>
                  <a:prstGeom prst="rect">
                    <a:avLst/>
                  </a:prstGeom>
                  <a:solidFill>
                    <a:schemeClr val="bg1"/>
                  </a:solidFill>
                </p:spPr>
                <p:txBody>
                  <a:bodyPr wrap="square" rtlCol="0">
                    <a:spAutoFit/>
                  </a:bodyPr>
                  <a:lstStyle/>
                  <a:p>
                    <a:r>
                      <a:rPr lang="es-ES" sz="600" dirty="0">
                        <a:latin typeface="Century Gothic" panose="020B0502020202020204" pitchFamily="34" charset="0"/>
                      </a:rPr>
                      <a:t>MONTANTE DE 12” DE PROFUNDIDAD COMO PROTECCIÓN SOLAR, TYP.</a:t>
                    </a:r>
                  </a:p>
                </p:txBody>
              </p:sp>
              <p:sp>
                <p:nvSpPr>
                  <p:cNvPr id="18" name="CuadroTexto 17"/>
                  <p:cNvSpPr txBox="1"/>
                  <p:nvPr/>
                </p:nvSpPr>
                <p:spPr>
                  <a:xfrm>
                    <a:off x="4193973" y="4574710"/>
                    <a:ext cx="1297172" cy="276999"/>
                  </a:xfrm>
                  <a:prstGeom prst="rect">
                    <a:avLst/>
                  </a:prstGeom>
                  <a:solidFill>
                    <a:schemeClr val="bg1"/>
                  </a:solidFill>
                </p:spPr>
                <p:txBody>
                  <a:bodyPr wrap="square" rtlCol="0">
                    <a:spAutoFit/>
                  </a:bodyPr>
                  <a:lstStyle/>
                  <a:p>
                    <a:r>
                      <a:rPr lang="es-ES" sz="600" dirty="0">
                        <a:latin typeface="Century Gothic" panose="020B0502020202020204" pitchFamily="34" charset="0"/>
                      </a:rPr>
                      <a:t>(E)PANELES PREFABRICADOS EN EL TRASDOSADO</a:t>
                    </a:r>
                  </a:p>
                </p:txBody>
              </p:sp>
            </p:grpSp>
            <p:sp>
              <p:nvSpPr>
                <p:cNvPr id="19" name="CuadroTexto 18"/>
                <p:cNvSpPr txBox="1"/>
                <p:nvPr/>
              </p:nvSpPr>
              <p:spPr>
                <a:xfrm>
                  <a:off x="9089408" y="1327352"/>
                  <a:ext cx="1473814" cy="369332"/>
                </a:xfrm>
                <a:prstGeom prst="rect">
                  <a:avLst/>
                </a:prstGeom>
                <a:solidFill>
                  <a:schemeClr val="bg1"/>
                </a:solidFill>
              </p:spPr>
              <p:txBody>
                <a:bodyPr wrap="square" rtlCol="0">
                  <a:spAutoFit/>
                </a:bodyPr>
                <a:lstStyle/>
                <a:p>
                  <a:r>
                    <a:rPr lang="es-ES" sz="600" dirty="0">
                      <a:latin typeface="Century Gothic" panose="020B0502020202020204" pitchFamily="34" charset="0"/>
                    </a:rPr>
                    <a:t>(N)AISLANTE RÍGIDO Y MEMBRANA SOBRE (E) EL AISLAMIENTO DE CUBIERTA</a:t>
                  </a:r>
                </a:p>
              </p:txBody>
            </p:sp>
            <p:sp>
              <p:nvSpPr>
                <p:cNvPr id="20" name="CuadroTexto 19"/>
                <p:cNvSpPr txBox="1"/>
                <p:nvPr/>
              </p:nvSpPr>
              <p:spPr>
                <a:xfrm>
                  <a:off x="9089408" y="1696684"/>
                  <a:ext cx="1473814" cy="276999"/>
                </a:xfrm>
                <a:prstGeom prst="rect">
                  <a:avLst/>
                </a:prstGeom>
                <a:solidFill>
                  <a:schemeClr val="bg1"/>
                </a:solidFill>
              </p:spPr>
              <p:txBody>
                <a:bodyPr wrap="square" rtlCol="0">
                  <a:spAutoFit/>
                </a:bodyPr>
                <a:lstStyle/>
                <a:p>
                  <a:r>
                    <a:rPr lang="es-ES" sz="600" dirty="0">
                      <a:latin typeface="Century Gothic" panose="020B0502020202020204" pitchFamily="34" charset="0"/>
                    </a:rPr>
                    <a:t>(N)AISLANTE RÍGIDO PARA REVESTIR (E) EL PARAPETO</a:t>
                  </a:r>
                </a:p>
              </p:txBody>
            </p:sp>
            <p:sp>
              <p:nvSpPr>
                <p:cNvPr id="21" name="CuadroTexto 20"/>
                <p:cNvSpPr txBox="1"/>
                <p:nvPr/>
              </p:nvSpPr>
              <p:spPr>
                <a:xfrm>
                  <a:off x="9089407" y="1988317"/>
                  <a:ext cx="1473815" cy="553998"/>
                </a:xfrm>
                <a:prstGeom prst="rect">
                  <a:avLst/>
                </a:prstGeom>
                <a:solidFill>
                  <a:schemeClr val="bg1"/>
                </a:solidFill>
              </p:spPr>
              <p:txBody>
                <a:bodyPr wrap="square" rtlCol="0">
                  <a:spAutoFit/>
                </a:bodyPr>
                <a:lstStyle/>
                <a:p>
                  <a:r>
                    <a:rPr lang="es-ES" sz="600" dirty="0">
                      <a:latin typeface="Century Gothic" panose="020B0502020202020204" pitchFamily="34" charset="0"/>
                    </a:rPr>
                    <a:t>(N) PANEL METÁLICO CON AISLAMIENTO* SOBRE SUBESTRUCTURA METÁLICA 2-1/2” SOBRE (E) PANELES PREFABRICADOS, TYP.</a:t>
                  </a:r>
                </a:p>
              </p:txBody>
            </p:sp>
            <p:sp>
              <p:nvSpPr>
                <p:cNvPr id="22" name="CuadroTexto 21"/>
                <p:cNvSpPr txBox="1"/>
                <p:nvPr/>
              </p:nvSpPr>
              <p:spPr>
                <a:xfrm>
                  <a:off x="9101197" y="3220908"/>
                  <a:ext cx="1194291" cy="369332"/>
                </a:xfrm>
                <a:prstGeom prst="rect">
                  <a:avLst/>
                </a:prstGeom>
                <a:solidFill>
                  <a:schemeClr val="bg1"/>
                </a:solidFill>
              </p:spPr>
              <p:txBody>
                <a:bodyPr wrap="square" rtlCol="0">
                  <a:spAutoFit/>
                </a:bodyPr>
                <a:lstStyle/>
                <a:p>
                  <a:r>
                    <a:rPr lang="es-ES" sz="600" dirty="0">
                      <a:latin typeface="Century Gothic" panose="020B0502020202020204" pitchFamily="34" charset="0"/>
                    </a:rPr>
                    <a:t>(E)PANELES PREFABRICADOS EN LA CARA EXTERNA</a:t>
                  </a:r>
                </a:p>
              </p:txBody>
            </p:sp>
            <p:sp>
              <p:nvSpPr>
                <p:cNvPr id="23" name="CuadroTexto 22"/>
                <p:cNvSpPr txBox="1"/>
                <p:nvPr/>
              </p:nvSpPr>
              <p:spPr>
                <a:xfrm>
                  <a:off x="9101197" y="3556865"/>
                  <a:ext cx="1090553" cy="461665"/>
                </a:xfrm>
                <a:prstGeom prst="rect">
                  <a:avLst/>
                </a:prstGeom>
                <a:solidFill>
                  <a:schemeClr val="bg1"/>
                </a:solidFill>
              </p:spPr>
              <p:txBody>
                <a:bodyPr wrap="square" rtlCol="0">
                  <a:spAutoFit/>
                </a:bodyPr>
                <a:lstStyle/>
                <a:p>
                  <a:r>
                    <a:rPr lang="es-ES" sz="600" dirty="0">
                      <a:latin typeface="Century Gothic" panose="020B0502020202020204" pitchFamily="34" charset="0"/>
                    </a:rPr>
                    <a:t>MONTANTE DE 12” DE PROFUNDIDAD COMO PROTECCIÓN SOLAR, TYP.</a:t>
                  </a:r>
                </a:p>
              </p:txBody>
            </p:sp>
            <p:sp>
              <p:nvSpPr>
                <p:cNvPr id="24" name="CuadroTexto 23"/>
                <p:cNvSpPr txBox="1"/>
                <p:nvPr/>
              </p:nvSpPr>
              <p:spPr>
                <a:xfrm>
                  <a:off x="9101197" y="3981174"/>
                  <a:ext cx="1194291" cy="276999"/>
                </a:xfrm>
                <a:prstGeom prst="rect">
                  <a:avLst/>
                </a:prstGeom>
                <a:solidFill>
                  <a:schemeClr val="bg1"/>
                </a:solidFill>
              </p:spPr>
              <p:txBody>
                <a:bodyPr wrap="square" rtlCol="0">
                  <a:spAutoFit/>
                </a:bodyPr>
                <a:lstStyle/>
                <a:p>
                  <a:r>
                    <a:rPr lang="es-ES" sz="600" dirty="0">
                      <a:latin typeface="Century Gothic" panose="020B0502020202020204" pitchFamily="34" charset="0"/>
                    </a:rPr>
                    <a:t>SISTEMA ESTRUCTURAL 7500 KAWNEER</a:t>
                  </a:r>
                </a:p>
              </p:txBody>
            </p:sp>
            <p:sp>
              <p:nvSpPr>
                <p:cNvPr id="25" name="CuadroTexto 24"/>
                <p:cNvSpPr txBox="1"/>
                <p:nvPr/>
              </p:nvSpPr>
              <p:spPr>
                <a:xfrm>
                  <a:off x="9101197" y="4215987"/>
                  <a:ext cx="1308631" cy="184666"/>
                </a:xfrm>
                <a:prstGeom prst="rect">
                  <a:avLst/>
                </a:prstGeom>
                <a:solidFill>
                  <a:schemeClr val="bg1"/>
                </a:solidFill>
              </p:spPr>
              <p:txBody>
                <a:bodyPr wrap="square" rtlCol="0">
                  <a:spAutoFit/>
                </a:bodyPr>
                <a:lstStyle/>
                <a:p>
                  <a:r>
                    <a:rPr lang="es-ES" sz="600" dirty="0">
                      <a:latin typeface="Century Gothic" panose="020B0502020202020204" pitchFamily="34" charset="0"/>
                    </a:rPr>
                    <a:t>(E)PANELES PREFABRICADOS</a:t>
                  </a:r>
                </a:p>
              </p:txBody>
            </p:sp>
            <p:sp>
              <p:nvSpPr>
                <p:cNvPr id="26" name="CuadroTexto 25"/>
                <p:cNvSpPr txBox="1"/>
                <p:nvPr/>
              </p:nvSpPr>
              <p:spPr>
                <a:xfrm>
                  <a:off x="9101196" y="4455630"/>
                  <a:ext cx="1462027" cy="369332"/>
                </a:xfrm>
                <a:prstGeom prst="rect">
                  <a:avLst/>
                </a:prstGeom>
                <a:solidFill>
                  <a:schemeClr val="bg1"/>
                </a:solidFill>
              </p:spPr>
              <p:txBody>
                <a:bodyPr wrap="square" rtlCol="0">
                  <a:spAutoFit/>
                </a:bodyPr>
                <a:lstStyle/>
                <a:p>
                  <a:r>
                    <a:rPr lang="es-ES" sz="600" dirty="0">
                      <a:latin typeface="Century Gothic" panose="020B0502020202020204" pitchFamily="34" charset="0"/>
                    </a:rPr>
                    <a:t>(N) PANEL METÁLICO CON AISLAMIENTO* BAJO EL (E) INTRADÓS </a:t>
                  </a:r>
                </a:p>
              </p:txBody>
            </p:sp>
            <p:sp>
              <p:nvSpPr>
                <p:cNvPr id="27" name="CuadroTexto 26"/>
                <p:cNvSpPr txBox="1"/>
                <p:nvPr/>
              </p:nvSpPr>
              <p:spPr>
                <a:xfrm>
                  <a:off x="9089407" y="4801421"/>
                  <a:ext cx="1473817" cy="553998"/>
                </a:xfrm>
                <a:prstGeom prst="rect">
                  <a:avLst/>
                </a:prstGeom>
                <a:solidFill>
                  <a:schemeClr val="bg1"/>
                </a:solidFill>
              </p:spPr>
              <p:txBody>
                <a:bodyPr wrap="square" rtlCol="0">
                  <a:spAutoFit/>
                </a:bodyPr>
                <a:lstStyle/>
                <a:p>
                  <a:r>
                    <a:rPr lang="es-ES" sz="600" dirty="0">
                      <a:latin typeface="Century Gothic" panose="020B0502020202020204" pitchFamily="34" charset="0"/>
                    </a:rPr>
                    <a:t>(N) PANEL METÁLICO CON AISLAMIENTO* SOBRE SUBESTRUCTURA METÁLICA 2-1/2” SOBRE (E) PANELES PREFABRICADOS, TYP.</a:t>
                  </a:r>
                </a:p>
              </p:txBody>
            </p:sp>
            <p:sp>
              <p:nvSpPr>
                <p:cNvPr id="28" name="CuadroTexto 27"/>
                <p:cNvSpPr txBox="1"/>
                <p:nvPr/>
              </p:nvSpPr>
              <p:spPr>
                <a:xfrm>
                  <a:off x="9112656" y="5557666"/>
                  <a:ext cx="1297172" cy="461665"/>
                </a:xfrm>
                <a:prstGeom prst="rect">
                  <a:avLst/>
                </a:prstGeom>
                <a:solidFill>
                  <a:schemeClr val="bg1"/>
                </a:solidFill>
              </p:spPr>
              <p:txBody>
                <a:bodyPr wrap="square" rtlCol="0">
                  <a:spAutoFit/>
                </a:bodyPr>
                <a:lstStyle/>
                <a:p>
                  <a:r>
                    <a:rPr lang="es-ES" sz="600" dirty="0">
                      <a:latin typeface="Century Gothic" panose="020B0502020202020204" pitchFamily="34" charset="0"/>
                    </a:rPr>
                    <a:t>* BASES DE DISEÑO PARA PANEL METÁLICO CON AISLAMIENTO: KINGSPAN DESIGN WALL 2000</a:t>
                  </a:r>
                </a:p>
              </p:txBody>
            </p:sp>
          </p:grpSp>
        </p:grpSp>
      </p:grpSp>
    </p:spTree>
    <p:extLst>
      <p:ext uri="{BB962C8B-B14F-4D97-AF65-F5344CB8AC3E}">
        <p14:creationId xmlns:p14="http://schemas.microsoft.com/office/powerpoint/2010/main" val="228290777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FBAC-0500-4490-B835-3F105B9FE896}"/>
              </a:ext>
            </a:extLst>
          </p:cNvPr>
          <p:cNvSpPr>
            <a:spLocks noGrp="1"/>
          </p:cNvSpPr>
          <p:nvPr>
            <p:ph type="ctrTitle"/>
          </p:nvPr>
        </p:nvSpPr>
        <p:spPr>
          <a:xfrm>
            <a:off x="199834" y="-58737"/>
            <a:ext cx="6581966" cy="877887"/>
          </a:xfrm>
        </p:spPr>
        <p:txBody>
          <a:bodyPr/>
          <a:lstStyle/>
          <a:p>
            <a:r>
              <a:rPr lang="es-ES" sz="4400" dirty="0">
                <a:solidFill>
                  <a:schemeClr val="bg1"/>
                </a:solidFill>
              </a:rPr>
              <a:t>Nueva Sede de ASHRAE </a:t>
            </a:r>
          </a:p>
        </p:txBody>
      </p:sp>
      <p:sp>
        <p:nvSpPr>
          <p:cNvPr id="7" name="TextBox 6">
            <a:extLst>
              <a:ext uri="{FF2B5EF4-FFF2-40B4-BE49-F238E27FC236}">
                <a16:creationId xmlns:a16="http://schemas.microsoft.com/office/drawing/2014/main" id="{60CCA195-7724-493E-A70F-3B93490D8F96}"/>
              </a:ext>
            </a:extLst>
          </p:cNvPr>
          <p:cNvSpPr txBox="1"/>
          <p:nvPr/>
        </p:nvSpPr>
        <p:spPr>
          <a:xfrm>
            <a:off x="199834" y="5146765"/>
            <a:ext cx="9243692" cy="193899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400" i="1" dirty="0">
                <a:solidFill>
                  <a:prstClr val="black"/>
                </a:solidFill>
                <a:latin typeface="Calibri" panose="020F0502020204030204"/>
              </a:rPr>
              <a:t>Ubicada en 180 </a:t>
            </a:r>
            <a:r>
              <a:rPr lang="es-ES" sz="2400" i="1" dirty="0" err="1">
                <a:solidFill>
                  <a:prstClr val="black"/>
                </a:solidFill>
                <a:latin typeface="Calibri" panose="020F0502020204030204"/>
              </a:rPr>
              <a:t>Technology</a:t>
            </a:r>
            <a:r>
              <a:rPr lang="es-ES" sz="2400" i="1" dirty="0">
                <a:solidFill>
                  <a:prstClr val="black"/>
                </a:solidFill>
                <a:latin typeface="Calibri" panose="020F0502020204030204"/>
              </a:rPr>
              <a:t> </a:t>
            </a:r>
            <a:r>
              <a:rPr lang="es-ES" sz="2400" i="1" dirty="0" err="1">
                <a:solidFill>
                  <a:prstClr val="black"/>
                </a:solidFill>
                <a:latin typeface="Calibri" panose="020F0502020204030204"/>
              </a:rPr>
              <a:t>Parkway</a:t>
            </a:r>
            <a:r>
              <a:rPr lang="es-ES" sz="2400" i="1" dirty="0">
                <a:solidFill>
                  <a:prstClr val="black"/>
                </a:solidFill>
                <a:latin typeface="Calibri" panose="020F0502020204030204"/>
              </a:rPr>
              <a:t>, </a:t>
            </a:r>
            <a:r>
              <a:rPr lang="es-ES" sz="2400" i="1" dirty="0" err="1">
                <a:solidFill>
                  <a:prstClr val="black"/>
                </a:solidFill>
                <a:latin typeface="Calibri" panose="020F0502020204030204"/>
              </a:rPr>
              <a:t>Peachtree</a:t>
            </a:r>
            <a:r>
              <a:rPr lang="es-ES" sz="2400" i="1" dirty="0">
                <a:solidFill>
                  <a:prstClr val="black"/>
                </a:solidFill>
                <a:latin typeface="Calibri" panose="020F0502020204030204"/>
              </a:rPr>
              <a:t> </a:t>
            </a:r>
            <a:r>
              <a:rPr lang="es-ES" sz="2400" i="1" dirty="0" err="1">
                <a:solidFill>
                  <a:prstClr val="black"/>
                </a:solidFill>
                <a:latin typeface="Calibri" panose="020F0502020204030204"/>
              </a:rPr>
              <a:t>Corners</a:t>
            </a:r>
            <a:r>
              <a:rPr lang="es-ES" sz="2400" i="1" dirty="0">
                <a:solidFill>
                  <a:prstClr val="black"/>
                </a:solidFill>
                <a:latin typeface="Calibri" panose="020F0502020204030204"/>
              </a:rPr>
              <a:t>, GA</a:t>
            </a:r>
            <a:endParaRPr kumimoji="0" lang="es-ES" sz="2400" b="0" i="1" u="none" strike="noStrike" kern="1200" cap="none" spc="0" normalizeH="0" baseline="0" noProof="0" dirty="0">
              <a:ln>
                <a:noFill/>
              </a:ln>
              <a:solidFill>
                <a:prstClr val="black"/>
              </a:solidFill>
              <a:effectLst/>
              <a:uLnTx/>
              <a:uFillTx/>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400" i="1" dirty="0">
                <a:solidFill>
                  <a:prstClr val="black"/>
                </a:solidFill>
                <a:latin typeface="Calibri" panose="020F0502020204030204"/>
              </a:rPr>
              <a:t>Edificio de 6.100 m</a:t>
            </a:r>
            <a:r>
              <a:rPr lang="es-ES" sz="2400" i="1" baseline="30000" dirty="0">
                <a:solidFill>
                  <a:prstClr val="black"/>
                </a:solidFill>
                <a:latin typeface="Calibri" panose="020F0502020204030204"/>
              </a:rPr>
              <a:t>2</a:t>
            </a:r>
            <a:r>
              <a:rPr lang="es-ES" sz="2400" i="1" dirty="0">
                <a:solidFill>
                  <a:prstClr val="black"/>
                </a:solidFill>
                <a:latin typeface="Calibri" panose="020F0502020204030204"/>
              </a:rPr>
              <a:t>, en tres plantas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400" i="1" dirty="0">
                <a:solidFill>
                  <a:prstClr val="black"/>
                </a:solidFill>
                <a:latin typeface="Calibri" panose="020F0502020204030204"/>
              </a:rPr>
              <a:t> Construido en los 70´s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400" i="1" dirty="0">
                <a:solidFill>
                  <a:prstClr val="black"/>
                </a:solidFill>
                <a:latin typeface="Calibri" panose="020F0502020204030204"/>
              </a:rPr>
              <a:t> Adquirido en diciembre del año 2018</a:t>
            </a:r>
          </a:p>
          <a:p>
            <a:pPr marR="0" lvl="0" algn="l" defTabSz="914400" rtl="0" eaLnBrk="1" fontAlgn="auto" latinLnBrk="0" hangingPunct="1">
              <a:lnSpc>
                <a:spcPct val="100000"/>
              </a:lnSpc>
              <a:spcBef>
                <a:spcPts val="0"/>
              </a:spcBef>
              <a:spcAft>
                <a:spcPts val="0"/>
              </a:spcAft>
              <a:buClrTx/>
              <a:buSzTx/>
              <a:tabLst/>
              <a:defRPr/>
            </a:pPr>
            <a:endParaRPr kumimoji="0" lang="es-ES" sz="2400" b="0" i="1" u="none" strike="noStrike" kern="1200" cap="none" spc="0" normalizeH="0" baseline="0" noProof="0" dirty="0">
              <a:ln>
                <a:noFill/>
              </a:ln>
              <a:solidFill>
                <a:prstClr val="black"/>
              </a:solidFill>
              <a:effectLst/>
              <a:uLnTx/>
              <a:uFillTx/>
              <a:latin typeface="Calibri" panose="020F0502020204030204"/>
            </a:endParaRPr>
          </a:p>
        </p:txBody>
      </p:sp>
      <p:pic>
        <p:nvPicPr>
          <p:cNvPr id="6" name="Picture 5">
            <a:extLst>
              <a:ext uri="{FF2B5EF4-FFF2-40B4-BE49-F238E27FC236}">
                <a16:creationId xmlns:a16="http://schemas.microsoft.com/office/drawing/2014/main" id="{1F7F3BC2-803C-4A5F-BB5D-AAA149D429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9834" y="890177"/>
            <a:ext cx="11713606" cy="4256587"/>
          </a:xfrm>
          <a:prstGeom prst="rect">
            <a:avLst/>
          </a:prstGeom>
        </p:spPr>
      </p:pic>
    </p:spTree>
    <p:extLst>
      <p:ext uri="{BB962C8B-B14F-4D97-AF65-F5344CB8AC3E}">
        <p14:creationId xmlns:p14="http://schemas.microsoft.com/office/powerpoint/2010/main" val="273073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Oval 157">
            <a:extLst>
              <a:ext uri="{FF2B5EF4-FFF2-40B4-BE49-F238E27FC236}">
                <a16:creationId xmlns:a16="http://schemas.microsoft.com/office/drawing/2014/main" id="{A100C20E-3374-430C-9B06-3C4D7F8885C9}"/>
              </a:ext>
            </a:extLst>
          </p:cNvPr>
          <p:cNvSpPr/>
          <p:nvPr/>
        </p:nvSpPr>
        <p:spPr>
          <a:xfrm>
            <a:off x="3449706" y="4607389"/>
            <a:ext cx="499036" cy="499036"/>
          </a:xfrm>
          <a:prstGeom prst="ellipse">
            <a:avLst/>
          </a:prstGeom>
          <a:solidFill>
            <a:srgbClr val="4AB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48" name="Group 147">
            <a:extLst>
              <a:ext uri="{FF2B5EF4-FFF2-40B4-BE49-F238E27FC236}">
                <a16:creationId xmlns:a16="http://schemas.microsoft.com/office/drawing/2014/main" id="{A59E9A7B-0672-4CCD-85A2-0F13191CC7A2}"/>
              </a:ext>
            </a:extLst>
          </p:cNvPr>
          <p:cNvGrpSpPr/>
          <p:nvPr/>
        </p:nvGrpSpPr>
        <p:grpSpPr>
          <a:xfrm>
            <a:off x="4381601" y="1273449"/>
            <a:ext cx="2867932" cy="4375626"/>
            <a:chOff x="4033993" y="1232132"/>
            <a:chExt cx="2974512" cy="4538236"/>
          </a:xfrm>
        </p:grpSpPr>
        <p:pic>
          <p:nvPicPr>
            <p:cNvPr id="149" name="Picture 148">
              <a:extLst>
                <a:ext uri="{FF2B5EF4-FFF2-40B4-BE49-F238E27FC236}">
                  <a16:creationId xmlns:a16="http://schemas.microsoft.com/office/drawing/2014/main" id="{3F881426-91C1-4274-92B8-F75FD8ABA48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6110"/>
            <a:stretch/>
          </p:blipFill>
          <p:spPr>
            <a:xfrm>
              <a:off x="4033993" y="1232132"/>
              <a:ext cx="2974512" cy="4538236"/>
            </a:xfrm>
            <a:prstGeom prst="rect">
              <a:avLst/>
            </a:prstGeom>
          </p:spPr>
        </p:pic>
        <p:sp>
          <p:nvSpPr>
            <p:cNvPr id="150" name="Freeform: Shape 149">
              <a:extLst>
                <a:ext uri="{FF2B5EF4-FFF2-40B4-BE49-F238E27FC236}">
                  <a16:creationId xmlns:a16="http://schemas.microsoft.com/office/drawing/2014/main" id="{95007988-5CA4-4ACF-9D72-96D858314663}"/>
                </a:ext>
              </a:extLst>
            </p:cNvPr>
            <p:cNvSpPr/>
            <p:nvPr/>
          </p:nvSpPr>
          <p:spPr>
            <a:xfrm>
              <a:off x="4200525" y="3648075"/>
              <a:ext cx="2238375" cy="1028700"/>
            </a:xfrm>
            <a:custGeom>
              <a:avLst/>
              <a:gdLst>
                <a:gd name="connsiteX0" fmla="*/ 0 w 2238375"/>
                <a:gd name="connsiteY0" fmla="*/ 0 h 1028700"/>
                <a:gd name="connsiteX1" fmla="*/ 180975 w 2238375"/>
                <a:gd name="connsiteY1" fmla="*/ 0 h 1028700"/>
                <a:gd name="connsiteX2" fmla="*/ 514350 w 2238375"/>
                <a:gd name="connsiteY2" fmla="*/ 38100 h 1028700"/>
                <a:gd name="connsiteX3" fmla="*/ 514350 w 2238375"/>
                <a:gd name="connsiteY3" fmla="*/ 609600 h 1028700"/>
                <a:gd name="connsiteX4" fmla="*/ 514350 w 2238375"/>
                <a:gd name="connsiteY4" fmla="*/ 609600 h 1028700"/>
                <a:gd name="connsiteX5" fmla="*/ 533400 w 2238375"/>
                <a:gd name="connsiteY5" fmla="*/ 695325 h 1028700"/>
                <a:gd name="connsiteX6" fmla="*/ 800100 w 2238375"/>
                <a:gd name="connsiteY6" fmla="*/ 723900 h 1028700"/>
                <a:gd name="connsiteX7" fmla="*/ 2228850 w 2238375"/>
                <a:gd name="connsiteY7" fmla="*/ 723900 h 1028700"/>
                <a:gd name="connsiteX8" fmla="*/ 2238375 w 2238375"/>
                <a:gd name="connsiteY8" fmla="*/ 866775 h 1028700"/>
                <a:gd name="connsiteX9" fmla="*/ 2009775 w 2238375"/>
                <a:gd name="connsiteY9" fmla="*/ 1028700 h 1028700"/>
                <a:gd name="connsiteX10" fmla="*/ 1847850 w 2238375"/>
                <a:gd name="connsiteY10" fmla="*/ 1028700 h 1028700"/>
                <a:gd name="connsiteX11" fmla="*/ 1019175 w 2238375"/>
                <a:gd name="connsiteY11" fmla="*/ 895350 h 1028700"/>
                <a:gd name="connsiteX12" fmla="*/ 390525 w 2238375"/>
                <a:gd name="connsiteY12" fmla="*/ 790575 h 1028700"/>
                <a:gd name="connsiteX13" fmla="*/ 238125 w 2238375"/>
                <a:gd name="connsiteY13" fmla="*/ 619125 h 1028700"/>
                <a:gd name="connsiteX14" fmla="*/ 38100 w 2238375"/>
                <a:gd name="connsiteY14" fmla="*/ 200025 h 1028700"/>
                <a:gd name="connsiteX15" fmla="*/ 0 w 2238375"/>
                <a:gd name="connsiteY15" fmla="*/ 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8375" h="1028700">
                  <a:moveTo>
                    <a:pt x="0" y="0"/>
                  </a:moveTo>
                  <a:lnTo>
                    <a:pt x="180975" y="0"/>
                  </a:lnTo>
                  <a:lnTo>
                    <a:pt x="514350" y="38100"/>
                  </a:lnTo>
                  <a:lnTo>
                    <a:pt x="514350" y="609600"/>
                  </a:lnTo>
                  <a:lnTo>
                    <a:pt x="514350" y="609600"/>
                  </a:lnTo>
                  <a:lnTo>
                    <a:pt x="533400" y="695325"/>
                  </a:lnTo>
                  <a:lnTo>
                    <a:pt x="800100" y="723900"/>
                  </a:lnTo>
                  <a:lnTo>
                    <a:pt x="2228850" y="723900"/>
                  </a:lnTo>
                  <a:lnTo>
                    <a:pt x="2238375" y="866775"/>
                  </a:lnTo>
                  <a:lnTo>
                    <a:pt x="2009775" y="1028700"/>
                  </a:lnTo>
                  <a:lnTo>
                    <a:pt x="1847850" y="1028700"/>
                  </a:lnTo>
                  <a:lnTo>
                    <a:pt x="1019175" y="895350"/>
                  </a:lnTo>
                  <a:lnTo>
                    <a:pt x="390525" y="790575"/>
                  </a:lnTo>
                  <a:lnTo>
                    <a:pt x="238125" y="619125"/>
                  </a:lnTo>
                  <a:lnTo>
                    <a:pt x="38100" y="20002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grpSp>
        <p:nvGrpSpPr>
          <p:cNvPr id="145" name="Group 144">
            <a:extLst>
              <a:ext uri="{FF2B5EF4-FFF2-40B4-BE49-F238E27FC236}">
                <a16:creationId xmlns:a16="http://schemas.microsoft.com/office/drawing/2014/main" id="{28D187BF-2141-4D4F-AB58-5C007AC63E11}"/>
              </a:ext>
            </a:extLst>
          </p:cNvPr>
          <p:cNvGrpSpPr/>
          <p:nvPr/>
        </p:nvGrpSpPr>
        <p:grpSpPr>
          <a:xfrm>
            <a:off x="8200884" y="1440242"/>
            <a:ext cx="2848916" cy="4208475"/>
            <a:chOff x="7888444" y="1470723"/>
            <a:chExt cx="2885936" cy="4263162"/>
          </a:xfrm>
        </p:grpSpPr>
        <p:pic>
          <p:nvPicPr>
            <p:cNvPr id="146" name="Picture 145">
              <a:extLst>
                <a:ext uri="{FF2B5EF4-FFF2-40B4-BE49-F238E27FC236}">
                  <a16:creationId xmlns:a16="http://schemas.microsoft.com/office/drawing/2014/main" id="{950D0720-BEE1-4282-A1A3-8679D9A3F4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88444" y="1470723"/>
              <a:ext cx="2885936" cy="4263162"/>
            </a:xfrm>
            <a:prstGeom prst="rect">
              <a:avLst/>
            </a:prstGeom>
          </p:spPr>
        </p:pic>
        <p:sp>
          <p:nvSpPr>
            <p:cNvPr id="147" name="Freeform: Shape 146">
              <a:extLst>
                <a:ext uri="{FF2B5EF4-FFF2-40B4-BE49-F238E27FC236}">
                  <a16:creationId xmlns:a16="http://schemas.microsoft.com/office/drawing/2014/main" id="{1020D97C-4BD5-4FDB-BB74-A9DBB6545DD9}"/>
                </a:ext>
              </a:extLst>
            </p:cNvPr>
            <p:cNvSpPr/>
            <p:nvPr/>
          </p:nvSpPr>
          <p:spPr>
            <a:xfrm>
              <a:off x="8010525" y="3667125"/>
              <a:ext cx="2476500" cy="1838325"/>
            </a:xfrm>
            <a:custGeom>
              <a:avLst/>
              <a:gdLst>
                <a:gd name="connsiteX0" fmla="*/ 0 w 2476500"/>
                <a:gd name="connsiteY0" fmla="*/ 28575 h 1838325"/>
                <a:gd name="connsiteX1" fmla="*/ 209550 w 2476500"/>
                <a:gd name="connsiteY1" fmla="*/ 0 h 1838325"/>
                <a:gd name="connsiteX2" fmla="*/ 581025 w 2476500"/>
                <a:gd name="connsiteY2" fmla="*/ 38100 h 1838325"/>
                <a:gd name="connsiteX3" fmla="*/ 581025 w 2476500"/>
                <a:gd name="connsiteY3" fmla="*/ 666750 h 1838325"/>
                <a:gd name="connsiteX4" fmla="*/ 2476500 w 2476500"/>
                <a:gd name="connsiteY4" fmla="*/ 704850 h 1838325"/>
                <a:gd name="connsiteX5" fmla="*/ 2476500 w 2476500"/>
                <a:gd name="connsiteY5" fmla="*/ 1828800 h 1838325"/>
                <a:gd name="connsiteX6" fmla="*/ 2219325 w 2476500"/>
                <a:gd name="connsiteY6" fmla="*/ 1838325 h 1838325"/>
                <a:gd name="connsiteX7" fmla="*/ 2181225 w 2476500"/>
                <a:gd name="connsiteY7" fmla="*/ 1085850 h 1838325"/>
                <a:gd name="connsiteX8" fmla="*/ 1924050 w 2476500"/>
                <a:gd name="connsiteY8" fmla="*/ 942975 h 1838325"/>
                <a:gd name="connsiteX9" fmla="*/ 1400175 w 2476500"/>
                <a:gd name="connsiteY9" fmla="*/ 914400 h 1838325"/>
                <a:gd name="connsiteX10" fmla="*/ 1276350 w 2476500"/>
                <a:gd name="connsiteY10" fmla="*/ 923925 h 1838325"/>
                <a:gd name="connsiteX11" fmla="*/ 866775 w 2476500"/>
                <a:gd name="connsiteY11" fmla="*/ 895350 h 1838325"/>
                <a:gd name="connsiteX12" fmla="*/ 752475 w 2476500"/>
                <a:gd name="connsiteY12" fmla="*/ 895350 h 1838325"/>
                <a:gd name="connsiteX13" fmla="*/ 523875 w 2476500"/>
                <a:gd name="connsiteY13" fmla="*/ 866775 h 1838325"/>
                <a:gd name="connsiteX14" fmla="*/ 285750 w 2476500"/>
                <a:gd name="connsiteY14" fmla="*/ 666750 h 1838325"/>
                <a:gd name="connsiteX15" fmla="*/ 238125 w 2476500"/>
                <a:gd name="connsiteY15" fmla="*/ 438150 h 1838325"/>
                <a:gd name="connsiteX16" fmla="*/ 161925 w 2476500"/>
                <a:gd name="connsiteY16" fmla="*/ 228600 h 1838325"/>
                <a:gd name="connsiteX17" fmla="*/ 0 w 2476500"/>
                <a:gd name="connsiteY17" fmla="*/ 28575 h 1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76500" h="1838325">
                  <a:moveTo>
                    <a:pt x="0" y="28575"/>
                  </a:moveTo>
                  <a:lnTo>
                    <a:pt x="209550" y="0"/>
                  </a:lnTo>
                  <a:lnTo>
                    <a:pt x="581025" y="38100"/>
                  </a:lnTo>
                  <a:lnTo>
                    <a:pt x="581025" y="666750"/>
                  </a:lnTo>
                  <a:lnTo>
                    <a:pt x="2476500" y="704850"/>
                  </a:lnTo>
                  <a:lnTo>
                    <a:pt x="2476500" y="1828800"/>
                  </a:lnTo>
                  <a:lnTo>
                    <a:pt x="2219325" y="1838325"/>
                  </a:lnTo>
                  <a:lnTo>
                    <a:pt x="2181225" y="1085850"/>
                  </a:lnTo>
                  <a:lnTo>
                    <a:pt x="1924050" y="942975"/>
                  </a:lnTo>
                  <a:lnTo>
                    <a:pt x="1400175" y="914400"/>
                  </a:lnTo>
                  <a:cubicBezTo>
                    <a:pt x="1289076" y="924500"/>
                    <a:pt x="1330469" y="923925"/>
                    <a:pt x="1276350" y="923925"/>
                  </a:cubicBezTo>
                  <a:lnTo>
                    <a:pt x="866775" y="895350"/>
                  </a:lnTo>
                  <a:lnTo>
                    <a:pt x="752475" y="895350"/>
                  </a:lnTo>
                  <a:lnTo>
                    <a:pt x="523875" y="866775"/>
                  </a:lnTo>
                  <a:lnTo>
                    <a:pt x="285750" y="666750"/>
                  </a:lnTo>
                  <a:lnTo>
                    <a:pt x="238125" y="438150"/>
                  </a:lnTo>
                  <a:lnTo>
                    <a:pt x="161925" y="228600"/>
                  </a:lnTo>
                  <a:lnTo>
                    <a:pt x="0" y="28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51" name="Picture 150">
            <a:extLst>
              <a:ext uri="{FF2B5EF4-FFF2-40B4-BE49-F238E27FC236}">
                <a16:creationId xmlns:a16="http://schemas.microsoft.com/office/drawing/2014/main" id="{B4DBE918-7377-4E23-BB6A-85C656A41F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71829" y="1451681"/>
            <a:ext cx="2920258" cy="4197396"/>
          </a:xfrm>
          <a:prstGeom prst="rect">
            <a:avLst/>
          </a:prstGeom>
        </p:spPr>
      </p:pic>
      <p:sp>
        <p:nvSpPr>
          <p:cNvPr id="134" name="Oval 133">
            <a:extLst>
              <a:ext uri="{FF2B5EF4-FFF2-40B4-BE49-F238E27FC236}">
                <a16:creationId xmlns:a16="http://schemas.microsoft.com/office/drawing/2014/main" id="{AA9FA292-AAE9-4127-81A4-46030D079C38}"/>
              </a:ext>
            </a:extLst>
          </p:cNvPr>
          <p:cNvSpPr/>
          <p:nvPr/>
        </p:nvSpPr>
        <p:spPr>
          <a:xfrm>
            <a:off x="3445592" y="3623363"/>
            <a:ext cx="499036" cy="499036"/>
          </a:xfrm>
          <a:prstGeom prst="ellipse">
            <a:avLst/>
          </a:prstGeom>
          <a:solidFill>
            <a:srgbClr val="4AB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1" name="Rectangle 60">
            <a:extLst>
              <a:ext uri="{FF2B5EF4-FFF2-40B4-BE49-F238E27FC236}">
                <a16:creationId xmlns:a16="http://schemas.microsoft.com/office/drawing/2014/main" id="{8E759E41-EB26-457F-9869-61C25F5D83FA}"/>
              </a:ext>
            </a:extLst>
          </p:cNvPr>
          <p:cNvSpPr/>
          <p:nvPr/>
        </p:nvSpPr>
        <p:spPr>
          <a:xfrm>
            <a:off x="493776" y="1131326"/>
            <a:ext cx="3664247" cy="229549"/>
          </a:xfrm>
          <a:prstGeom prst="rect">
            <a:avLst/>
          </a:prstGeom>
          <a:solidFill>
            <a:srgbClr val="4AB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2" name="Rectangle 61">
            <a:extLst>
              <a:ext uri="{FF2B5EF4-FFF2-40B4-BE49-F238E27FC236}">
                <a16:creationId xmlns:a16="http://schemas.microsoft.com/office/drawing/2014/main" id="{CD376AD0-19FA-4998-B6CC-AA26507AA75D}"/>
              </a:ext>
            </a:extLst>
          </p:cNvPr>
          <p:cNvSpPr/>
          <p:nvPr/>
        </p:nvSpPr>
        <p:spPr>
          <a:xfrm>
            <a:off x="4310551" y="1130725"/>
            <a:ext cx="3664247" cy="229549"/>
          </a:xfrm>
          <a:prstGeom prst="rect">
            <a:avLst/>
          </a:prstGeom>
          <a:solidFill>
            <a:srgbClr val="9AD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3" name="Rectangle 62">
            <a:extLst>
              <a:ext uri="{FF2B5EF4-FFF2-40B4-BE49-F238E27FC236}">
                <a16:creationId xmlns:a16="http://schemas.microsoft.com/office/drawing/2014/main" id="{2A108645-B03D-4E38-ACDD-E49FA36A20D1}"/>
              </a:ext>
            </a:extLst>
          </p:cNvPr>
          <p:cNvSpPr/>
          <p:nvPr/>
        </p:nvSpPr>
        <p:spPr>
          <a:xfrm>
            <a:off x="8127327" y="1130725"/>
            <a:ext cx="3664247" cy="229549"/>
          </a:xfrm>
          <a:prstGeom prst="rect">
            <a:avLst/>
          </a:prstGeom>
          <a:solidFill>
            <a:srgbClr val="C3EA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TextBox 9">
            <a:extLst>
              <a:ext uri="{FF2B5EF4-FFF2-40B4-BE49-F238E27FC236}">
                <a16:creationId xmlns:a16="http://schemas.microsoft.com/office/drawing/2014/main" id="{9071D770-4DB0-4E91-94F1-5FB315E11BFF}"/>
              </a:ext>
            </a:extLst>
          </p:cNvPr>
          <p:cNvSpPr txBox="1"/>
          <p:nvPr/>
        </p:nvSpPr>
        <p:spPr>
          <a:xfrm>
            <a:off x="400426" y="209090"/>
            <a:ext cx="4301114" cy="523220"/>
          </a:xfrm>
          <a:prstGeom prst="rect">
            <a:avLst/>
          </a:prstGeom>
          <a:noFill/>
        </p:spPr>
        <p:txBody>
          <a:bodyPr wrap="square" rtlCol="0">
            <a:spAutoFit/>
          </a:bodyPr>
          <a:lstStyle/>
          <a:p>
            <a:r>
              <a:rPr lang="es-ES" dirty="0">
                <a:solidFill>
                  <a:schemeClr val="bg1"/>
                </a:solidFill>
                <a:latin typeface="Open Sans" panose="020B0606030504020204" pitchFamily="34" charset="0"/>
                <a:ea typeface="Open Sans" panose="020B0606030504020204" pitchFamily="34" charset="0"/>
                <a:cs typeface="Open Sans" panose="020B0606030504020204" pitchFamily="34" charset="0"/>
              </a:rPr>
              <a:t>Análisis Térmico: Opción A, </a:t>
            </a:r>
            <a:r>
              <a:rPr lang="es-ES" b="1" dirty="0">
                <a:solidFill>
                  <a:schemeClr val="bg1"/>
                </a:solidFill>
                <a:latin typeface="Open Sans" panose="020B0606030504020204" pitchFamily="34" charset="0"/>
                <a:ea typeface="Open Sans" panose="020B0606030504020204" pitchFamily="34" charset="0"/>
                <a:cs typeface="Open Sans" panose="020B0606030504020204" pitchFamily="34" charset="0"/>
              </a:rPr>
              <a:t>Detalle 1 </a:t>
            </a:r>
          </a:p>
          <a:p>
            <a:r>
              <a:rPr lang="es-E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Detalles del análisis</a:t>
            </a:r>
          </a:p>
        </p:txBody>
      </p:sp>
      <p:sp>
        <p:nvSpPr>
          <p:cNvPr id="33" name="TextBox 32">
            <a:extLst>
              <a:ext uri="{FF2B5EF4-FFF2-40B4-BE49-F238E27FC236}">
                <a16:creationId xmlns:a16="http://schemas.microsoft.com/office/drawing/2014/main" id="{A0FBD783-973B-43E5-9910-7E02DA088EFA}"/>
              </a:ext>
            </a:extLst>
          </p:cNvPr>
          <p:cNvSpPr txBox="1"/>
          <p:nvPr/>
        </p:nvSpPr>
        <p:spPr>
          <a:xfrm>
            <a:off x="3403041" y="4678281"/>
            <a:ext cx="558206" cy="369332"/>
          </a:xfrm>
          <a:prstGeom prst="rect">
            <a:avLst/>
          </a:prstGeom>
          <a:noFill/>
          <a:ln>
            <a:noFill/>
          </a:ln>
        </p:spPr>
        <p:txBody>
          <a:bodyPr wrap="square" rtlCol="0">
            <a:spAutoFit/>
          </a:bodyPr>
          <a:lstStyle/>
          <a:p>
            <a:pPr algn="ctr"/>
            <a:r>
              <a:rPr lang="es-ES" sz="900" dirty="0">
                <a:latin typeface="Open Sans Light" panose="020B0306030504020204" pitchFamily="34" charset="0"/>
                <a:ea typeface="Open Sans Light" panose="020B0306030504020204" pitchFamily="34" charset="0"/>
                <a:cs typeface="Open Sans Light" panose="020B0306030504020204" pitchFamily="34" charset="0"/>
              </a:rPr>
              <a:t>Área B</a:t>
            </a:r>
          </a:p>
          <a:p>
            <a:pPr algn="ctr"/>
            <a:r>
              <a:rPr lang="es-ES" sz="900" dirty="0">
                <a:latin typeface="Open Sans bold" panose="020B0806030504020204" pitchFamily="34" charset="0"/>
                <a:ea typeface="Open Sans bold" panose="020B0806030504020204" pitchFamily="34" charset="0"/>
                <a:cs typeface="Open Sans bold" panose="020B0806030504020204" pitchFamily="34" charset="0"/>
              </a:rPr>
              <a:t>R-17.7</a:t>
            </a:r>
          </a:p>
        </p:txBody>
      </p:sp>
      <p:sp>
        <p:nvSpPr>
          <p:cNvPr id="35" name="TextBox 34">
            <a:extLst>
              <a:ext uri="{FF2B5EF4-FFF2-40B4-BE49-F238E27FC236}">
                <a16:creationId xmlns:a16="http://schemas.microsoft.com/office/drawing/2014/main" id="{16D91B48-5407-4E49-A741-E5CA48363346}"/>
              </a:ext>
            </a:extLst>
          </p:cNvPr>
          <p:cNvSpPr txBox="1"/>
          <p:nvPr/>
        </p:nvSpPr>
        <p:spPr>
          <a:xfrm>
            <a:off x="3401968" y="3678441"/>
            <a:ext cx="560351" cy="369332"/>
          </a:xfrm>
          <a:prstGeom prst="rect">
            <a:avLst/>
          </a:prstGeom>
          <a:noFill/>
        </p:spPr>
        <p:txBody>
          <a:bodyPr wrap="square" rtlCol="0">
            <a:spAutoFit/>
          </a:bodyPr>
          <a:lstStyle/>
          <a:p>
            <a:pPr algn="ctr"/>
            <a:r>
              <a:rPr lang="es-ES" sz="900" dirty="0">
                <a:latin typeface="Open Sans Light" panose="020B0306030504020204" pitchFamily="34" charset="0"/>
                <a:ea typeface="Open Sans Light" panose="020B0306030504020204" pitchFamily="34" charset="0"/>
                <a:cs typeface="Open Sans Light" panose="020B0306030504020204" pitchFamily="34" charset="0"/>
              </a:rPr>
              <a:t>Área A </a:t>
            </a:r>
          </a:p>
          <a:p>
            <a:pPr algn="ctr"/>
            <a:r>
              <a:rPr lang="es-ES" sz="900" dirty="0">
                <a:latin typeface="Open Sans bold" panose="020B0806030504020204" pitchFamily="34" charset="0"/>
                <a:ea typeface="Open Sans bold" panose="020B0806030504020204" pitchFamily="34" charset="0"/>
                <a:cs typeface="Open Sans bold" panose="020B0806030504020204" pitchFamily="34" charset="0"/>
              </a:rPr>
              <a:t>R-10.1</a:t>
            </a:r>
          </a:p>
        </p:txBody>
      </p:sp>
      <p:sp>
        <p:nvSpPr>
          <p:cNvPr id="37" name="TextBox 36">
            <a:extLst>
              <a:ext uri="{FF2B5EF4-FFF2-40B4-BE49-F238E27FC236}">
                <a16:creationId xmlns:a16="http://schemas.microsoft.com/office/drawing/2014/main" id="{9EC46950-7D17-4F87-865D-6EB3BB8288DF}"/>
              </a:ext>
            </a:extLst>
          </p:cNvPr>
          <p:cNvSpPr txBox="1"/>
          <p:nvPr/>
        </p:nvSpPr>
        <p:spPr>
          <a:xfrm>
            <a:off x="530146" y="1119986"/>
            <a:ext cx="3182171" cy="276999"/>
          </a:xfrm>
          <a:prstGeom prst="rect">
            <a:avLst/>
          </a:prstGeom>
          <a:noFill/>
        </p:spPr>
        <p:txBody>
          <a:bodyPr wrap="square" rtlCol="0">
            <a:spAutoFit/>
          </a:bodyPr>
          <a:lstStyle/>
          <a:p>
            <a:pPr>
              <a:spcAft>
                <a:spcPts val="1200"/>
              </a:spcAft>
            </a:pPr>
            <a:r>
              <a:rPr lang="es-ES" sz="1200" b="1" dirty="0">
                <a:latin typeface="Open Sans" panose="020B0606030504020204" pitchFamily="34" charset="0"/>
                <a:ea typeface="Open Sans" panose="020B0606030504020204" pitchFamily="34" charset="0"/>
                <a:cs typeface="Open Sans" panose="020B0606030504020204" pitchFamily="34" charset="0"/>
              </a:rPr>
              <a:t>Opción 1: </a:t>
            </a:r>
            <a:r>
              <a:rPr lang="es-ES" sz="1200" dirty="0">
                <a:latin typeface="Open Sans" panose="020B0606030504020204" pitchFamily="34" charset="0"/>
                <a:ea typeface="Open Sans" panose="020B0606030504020204" pitchFamily="34" charset="0"/>
                <a:cs typeface="Open Sans" panose="020B0606030504020204" pitchFamily="34" charset="0"/>
              </a:rPr>
              <a:t>Losa aislada propuesta</a:t>
            </a:r>
          </a:p>
        </p:txBody>
      </p:sp>
      <p:sp>
        <p:nvSpPr>
          <p:cNvPr id="38" name="TextBox 37">
            <a:extLst>
              <a:ext uri="{FF2B5EF4-FFF2-40B4-BE49-F238E27FC236}">
                <a16:creationId xmlns:a16="http://schemas.microsoft.com/office/drawing/2014/main" id="{37F675EC-63C3-44E3-9602-DF9B40A24B72}"/>
              </a:ext>
            </a:extLst>
          </p:cNvPr>
          <p:cNvSpPr txBox="1"/>
          <p:nvPr/>
        </p:nvSpPr>
        <p:spPr>
          <a:xfrm>
            <a:off x="4347065" y="1106999"/>
            <a:ext cx="3627733" cy="461665"/>
          </a:xfrm>
          <a:prstGeom prst="rect">
            <a:avLst/>
          </a:prstGeom>
          <a:noFill/>
        </p:spPr>
        <p:txBody>
          <a:bodyPr wrap="square" rtlCol="0">
            <a:spAutoFit/>
          </a:bodyPr>
          <a:lstStyle/>
          <a:p>
            <a:pPr>
              <a:spcAft>
                <a:spcPts val="1200"/>
              </a:spcAft>
            </a:pPr>
            <a:r>
              <a:rPr lang="es-ES" sz="1200" b="1" dirty="0">
                <a:latin typeface="Open Sans" panose="020B0606030504020204" pitchFamily="34" charset="0"/>
                <a:ea typeface="Open Sans" panose="020B0606030504020204" pitchFamily="34" charset="0"/>
                <a:cs typeface="Open Sans" panose="020B0606030504020204" pitchFamily="34" charset="0"/>
              </a:rPr>
              <a:t>Opción 2: </a:t>
            </a:r>
            <a:r>
              <a:rPr lang="es-ES" sz="1200" dirty="0">
                <a:latin typeface="Open Sans" panose="020B0606030504020204" pitchFamily="34" charset="0"/>
                <a:ea typeface="Open Sans" panose="020B0606030504020204" pitchFamily="34" charset="0"/>
                <a:cs typeface="Open Sans" panose="020B0606030504020204" pitchFamily="34" charset="0"/>
              </a:rPr>
              <a:t>Parte inferior de la losa parcialmente aislada</a:t>
            </a:r>
          </a:p>
        </p:txBody>
      </p:sp>
      <p:sp>
        <p:nvSpPr>
          <p:cNvPr id="39" name="TextBox 38">
            <a:extLst>
              <a:ext uri="{FF2B5EF4-FFF2-40B4-BE49-F238E27FC236}">
                <a16:creationId xmlns:a16="http://schemas.microsoft.com/office/drawing/2014/main" id="{B43AF1C2-1ADB-474B-B827-568323BD8335}"/>
              </a:ext>
            </a:extLst>
          </p:cNvPr>
          <p:cNvSpPr txBox="1"/>
          <p:nvPr/>
        </p:nvSpPr>
        <p:spPr>
          <a:xfrm>
            <a:off x="8163985" y="1119986"/>
            <a:ext cx="3182171" cy="461665"/>
          </a:xfrm>
          <a:prstGeom prst="rect">
            <a:avLst/>
          </a:prstGeom>
          <a:noFill/>
        </p:spPr>
        <p:txBody>
          <a:bodyPr wrap="square" rtlCol="0">
            <a:spAutoFit/>
          </a:bodyPr>
          <a:lstStyle/>
          <a:p>
            <a:pPr>
              <a:spcAft>
                <a:spcPts val="1200"/>
              </a:spcAft>
            </a:pPr>
            <a:r>
              <a:rPr lang="es-ES" sz="1200" b="1" dirty="0">
                <a:latin typeface="Open Sans" panose="020B0606030504020204" pitchFamily="34" charset="0"/>
                <a:ea typeface="Open Sans" panose="020B0606030504020204" pitchFamily="34" charset="0"/>
                <a:cs typeface="Open Sans" panose="020B0606030504020204" pitchFamily="34" charset="0"/>
              </a:rPr>
              <a:t>Línea Base </a:t>
            </a:r>
            <a:r>
              <a:rPr lang="es-ES" sz="1200" dirty="0">
                <a:latin typeface="Open Sans" panose="020B0606030504020204" pitchFamily="34" charset="0"/>
                <a:ea typeface="Open Sans" panose="020B0606030504020204" pitchFamily="34" charset="0"/>
                <a:cs typeface="Open Sans" panose="020B0606030504020204" pitchFamily="34" charset="0"/>
              </a:rPr>
              <a:t>(Condición existente sin aislamiento)</a:t>
            </a:r>
          </a:p>
        </p:txBody>
      </p:sp>
      <p:grpSp>
        <p:nvGrpSpPr>
          <p:cNvPr id="47" name="Group 46">
            <a:extLst>
              <a:ext uri="{FF2B5EF4-FFF2-40B4-BE49-F238E27FC236}">
                <a16:creationId xmlns:a16="http://schemas.microsoft.com/office/drawing/2014/main" id="{004A9148-55BC-4F96-B1A3-419149D564F6}"/>
              </a:ext>
            </a:extLst>
          </p:cNvPr>
          <p:cNvGrpSpPr/>
          <p:nvPr/>
        </p:nvGrpSpPr>
        <p:grpSpPr>
          <a:xfrm>
            <a:off x="3373942" y="3429000"/>
            <a:ext cx="556399" cy="789863"/>
            <a:chOff x="3125012" y="3390297"/>
            <a:chExt cx="556399" cy="772697"/>
          </a:xfrm>
        </p:grpSpPr>
        <p:sp>
          <p:nvSpPr>
            <p:cNvPr id="32" name="Rectangle 31">
              <a:extLst>
                <a:ext uri="{FF2B5EF4-FFF2-40B4-BE49-F238E27FC236}">
                  <a16:creationId xmlns:a16="http://schemas.microsoft.com/office/drawing/2014/main" id="{A1694F4A-3FD3-4091-9BFD-15A7F7C930C7}"/>
                </a:ext>
              </a:extLst>
            </p:cNvPr>
            <p:cNvSpPr/>
            <p:nvPr/>
          </p:nvSpPr>
          <p:spPr>
            <a:xfrm>
              <a:off x="3125012" y="3390297"/>
              <a:ext cx="54210" cy="7726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23" name="Straight Connector 22">
              <a:extLst>
                <a:ext uri="{FF2B5EF4-FFF2-40B4-BE49-F238E27FC236}">
                  <a16:creationId xmlns:a16="http://schemas.microsoft.com/office/drawing/2014/main" id="{CB4EA9FB-FA18-41D7-A5E5-C297AFA27725}"/>
                </a:ext>
              </a:extLst>
            </p:cNvPr>
            <p:cNvCxnSpPr/>
            <p:nvPr/>
          </p:nvCxnSpPr>
          <p:spPr>
            <a:xfrm>
              <a:off x="3125012" y="3390297"/>
              <a:ext cx="0" cy="771828"/>
            </a:xfrm>
            <a:prstGeom prst="line">
              <a:avLst/>
            </a:prstGeom>
            <a:ln w="12700">
              <a:solidFill>
                <a:schemeClr val="tx1"/>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E21352-07EF-47B7-ADB8-7205704B7B84}"/>
                </a:ext>
              </a:extLst>
            </p:cNvPr>
            <p:cNvCxnSpPr>
              <a:cxnSpLocks/>
            </p:cNvCxnSpPr>
            <p:nvPr/>
          </p:nvCxnSpPr>
          <p:spPr>
            <a:xfrm>
              <a:off x="3137828" y="3390297"/>
              <a:ext cx="5435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FAD15EE-7D9C-431E-AC04-BA0DAC19D936}"/>
                </a:ext>
              </a:extLst>
            </p:cNvPr>
            <p:cNvCxnSpPr>
              <a:cxnSpLocks/>
            </p:cNvCxnSpPr>
            <p:nvPr/>
          </p:nvCxnSpPr>
          <p:spPr>
            <a:xfrm>
              <a:off x="3128290" y="4162994"/>
              <a:ext cx="5531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94461A81-616E-464B-A7A1-9E3701563812}"/>
              </a:ext>
            </a:extLst>
          </p:cNvPr>
          <p:cNvGrpSpPr/>
          <p:nvPr/>
        </p:nvGrpSpPr>
        <p:grpSpPr>
          <a:xfrm>
            <a:off x="3381001" y="4282826"/>
            <a:ext cx="556399" cy="1138331"/>
            <a:chOff x="3125012" y="3390297"/>
            <a:chExt cx="556399" cy="772697"/>
          </a:xfrm>
        </p:grpSpPr>
        <p:sp>
          <p:nvSpPr>
            <p:cNvPr id="50" name="Rectangle 49">
              <a:extLst>
                <a:ext uri="{FF2B5EF4-FFF2-40B4-BE49-F238E27FC236}">
                  <a16:creationId xmlns:a16="http://schemas.microsoft.com/office/drawing/2014/main" id="{17A3E710-E186-486E-AF23-277BB9514152}"/>
                </a:ext>
              </a:extLst>
            </p:cNvPr>
            <p:cNvSpPr/>
            <p:nvPr/>
          </p:nvSpPr>
          <p:spPr>
            <a:xfrm>
              <a:off x="3125012" y="3390297"/>
              <a:ext cx="54210" cy="7726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51" name="Straight Connector 50">
              <a:extLst>
                <a:ext uri="{FF2B5EF4-FFF2-40B4-BE49-F238E27FC236}">
                  <a16:creationId xmlns:a16="http://schemas.microsoft.com/office/drawing/2014/main" id="{8C5ECFCA-FAE0-490D-98C0-6B867294A492}"/>
                </a:ext>
              </a:extLst>
            </p:cNvPr>
            <p:cNvCxnSpPr/>
            <p:nvPr/>
          </p:nvCxnSpPr>
          <p:spPr>
            <a:xfrm>
              <a:off x="3125012" y="3390297"/>
              <a:ext cx="0" cy="771828"/>
            </a:xfrm>
            <a:prstGeom prst="line">
              <a:avLst/>
            </a:prstGeom>
            <a:ln w="12700">
              <a:solidFill>
                <a:schemeClr val="tx1"/>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7B0A480-2588-4EBB-8FBC-FA9E6CF2B96D}"/>
                </a:ext>
              </a:extLst>
            </p:cNvPr>
            <p:cNvCxnSpPr>
              <a:cxnSpLocks/>
            </p:cNvCxnSpPr>
            <p:nvPr/>
          </p:nvCxnSpPr>
          <p:spPr>
            <a:xfrm>
              <a:off x="3137828" y="3390297"/>
              <a:ext cx="5435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BC33023-4DAD-4C5C-9A63-D211F65BE0A3}"/>
                </a:ext>
              </a:extLst>
            </p:cNvPr>
            <p:cNvCxnSpPr>
              <a:cxnSpLocks/>
            </p:cNvCxnSpPr>
            <p:nvPr/>
          </p:nvCxnSpPr>
          <p:spPr>
            <a:xfrm>
              <a:off x="3128290" y="4162994"/>
              <a:ext cx="5460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 name="Group 117">
            <a:extLst>
              <a:ext uri="{FF2B5EF4-FFF2-40B4-BE49-F238E27FC236}">
                <a16:creationId xmlns:a16="http://schemas.microsoft.com/office/drawing/2014/main" id="{DA4D8BD2-4784-45B8-BEB8-4DF68B1704C7}"/>
              </a:ext>
            </a:extLst>
          </p:cNvPr>
          <p:cNvGrpSpPr/>
          <p:nvPr/>
        </p:nvGrpSpPr>
        <p:grpSpPr>
          <a:xfrm>
            <a:off x="432792" y="6022621"/>
            <a:ext cx="3891037" cy="693481"/>
            <a:chOff x="400426" y="5649076"/>
            <a:chExt cx="3891037" cy="693481"/>
          </a:xfrm>
        </p:grpSpPr>
        <p:grpSp>
          <p:nvGrpSpPr>
            <p:cNvPr id="109" name="Group 108">
              <a:extLst>
                <a:ext uri="{FF2B5EF4-FFF2-40B4-BE49-F238E27FC236}">
                  <a16:creationId xmlns:a16="http://schemas.microsoft.com/office/drawing/2014/main" id="{3A656B5A-2408-40B4-B570-9F81C99A2727}"/>
                </a:ext>
              </a:extLst>
            </p:cNvPr>
            <p:cNvGrpSpPr/>
            <p:nvPr/>
          </p:nvGrpSpPr>
          <p:grpSpPr>
            <a:xfrm>
              <a:off x="400426" y="5649076"/>
              <a:ext cx="3891037" cy="693481"/>
              <a:chOff x="400426" y="5649076"/>
              <a:chExt cx="3891037" cy="693481"/>
            </a:xfrm>
          </p:grpSpPr>
          <p:grpSp>
            <p:nvGrpSpPr>
              <p:cNvPr id="6" name="Group 5">
                <a:extLst>
                  <a:ext uri="{FF2B5EF4-FFF2-40B4-BE49-F238E27FC236}">
                    <a16:creationId xmlns:a16="http://schemas.microsoft.com/office/drawing/2014/main" id="{1AC33119-3B7F-4934-8907-B7AC4C87BE63}"/>
                  </a:ext>
                </a:extLst>
              </p:cNvPr>
              <p:cNvGrpSpPr/>
              <p:nvPr/>
            </p:nvGrpSpPr>
            <p:grpSpPr>
              <a:xfrm>
                <a:off x="400426" y="5649076"/>
                <a:ext cx="1454372" cy="632095"/>
                <a:chOff x="324744" y="4135372"/>
                <a:chExt cx="1454372" cy="632095"/>
              </a:xfrm>
            </p:grpSpPr>
            <p:sp>
              <p:nvSpPr>
                <p:cNvPr id="8" name="TextBox 7">
                  <a:extLst>
                    <a:ext uri="{FF2B5EF4-FFF2-40B4-BE49-F238E27FC236}">
                      <a16:creationId xmlns:a16="http://schemas.microsoft.com/office/drawing/2014/main" id="{5B94D796-8394-49DB-B212-8C8CF958CED8}"/>
                    </a:ext>
                  </a:extLst>
                </p:cNvPr>
                <p:cNvSpPr txBox="1"/>
                <p:nvPr/>
              </p:nvSpPr>
              <p:spPr>
                <a:xfrm>
                  <a:off x="324744" y="4135372"/>
                  <a:ext cx="1454372" cy="200055"/>
                </a:xfrm>
                <a:prstGeom prst="rect">
                  <a:avLst/>
                </a:prstGeom>
                <a:noFill/>
              </p:spPr>
              <p:txBody>
                <a:bodyPr wrap="square" rtlCol="0">
                  <a:spAutoFit/>
                </a:bodyPr>
                <a:lstStyle/>
                <a:p>
                  <a:r>
                    <a:rPr lang="es-ES" sz="700" dirty="0">
                      <a:latin typeface="Open Sans" panose="020B0606030504020204" pitchFamily="34" charset="0"/>
                      <a:ea typeface="Open Sans" panose="020B0606030504020204" pitchFamily="34" charset="0"/>
                      <a:cs typeface="Open Sans" panose="020B0606030504020204" pitchFamily="34" charset="0"/>
                    </a:rPr>
                    <a:t>TEMPERATURA (</a:t>
                  </a:r>
                  <a:r>
                    <a:rPr lang="es-ES" sz="700" dirty="0" err="1">
                      <a:latin typeface="Open Sans" panose="020B0606030504020204" pitchFamily="34" charset="0"/>
                      <a:ea typeface="Open Sans" panose="020B0606030504020204" pitchFamily="34" charset="0"/>
                      <a:cs typeface="Open Sans" panose="020B0606030504020204" pitchFamily="34" charset="0"/>
                    </a:rPr>
                    <a:t>ºF</a:t>
                  </a:r>
                  <a:r>
                    <a:rPr lang="es-ES" sz="700" dirty="0">
                      <a:latin typeface="Open Sans" panose="020B0606030504020204" pitchFamily="34" charset="0"/>
                      <a:ea typeface="Open Sans" panose="020B0606030504020204" pitchFamily="34" charset="0"/>
                      <a:cs typeface="Open Sans" panose="020B0606030504020204" pitchFamily="34" charset="0"/>
                    </a:rPr>
                    <a:t>)</a:t>
                  </a:r>
                </a:p>
              </p:txBody>
            </p:sp>
            <p:sp>
              <p:nvSpPr>
                <p:cNvPr id="11" name="TextBox 10">
                  <a:extLst>
                    <a:ext uri="{FF2B5EF4-FFF2-40B4-BE49-F238E27FC236}">
                      <a16:creationId xmlns:a16="http://schemas.microsoft.com/office/drawing/2014/main" id="{B73E84DD-64C5-4212-8443-732D9CB010BE}"/>
                    </a:ext>
                  </a:extLst>
                </p:cNvPr>
                <p:cNvSpPr txBox="1"/>
                <p:nvPr/>
              </p:nvSpPr>
              <p:spPr>
                <a:xfrm>
                  <a:off x="772657" y="4275024"/>
                  <a:ext cx="898675" cy="492443"/>
                </a:xfrm>
                <a:prstGeom prst="rect">
                  <a:avLst/>
                </a:prstGeom>
                <a:noFill/>
              </p:spPr>
              <p:txBody>
                <a:bodyPr wrap="square" rtlCol="0">
                  <a:spAutoFit/>
                </a:bodyPr>
                <a:lstStyle/>
                <a:p>
                  <a:pPr algn="ctr"/>
                  <a:r>
                    <a:rPr lang="es-ES" sz="800" dirty="0">
                      <a:latin typeface="Open Sans "/>
                      <a:ea typeface="Open Sans Light" panose="020B0306030504020204" pitchFamily="34" charset="0"/>
                      <a:cs typeface="Open Sans Light" panose="020B0306030504020204" pitchFamily="34" charset="0"/>
                    </a:rPr>
                    <a:t>10</a:t>
                  </a:r>
                </a:p>
                <a:p>
                  <a:pPr algn="ctr"/>
                  <a:r>
                    <a:rPr lang="es-ES" sz="600" dirty="0">
                      <a:latin typeface="Open Sans Light" panose="020B0306030504020204" pitchFamily="34" charset="0"/>
                      <a:ea typeface="Open Sans Light" panose="020B0306030504020204" pitchFamily="34" charset="0"/>
                      <a:cs typeface="Open Sans Light" panose="020B0306030504020204" pitchFamily="34" charset="0"/>
                    </a:rPr>
                    <a:t>(Temperatura exterior de diseño en invierno</a:t>
                  </a:r>
                  <a:r>
                    <a:rPr lang="es-ES" sz="600" dirty="0">
                      <a:latin typeface="Open Sans "/>
                      <a:ea typeface="Open Sans Light" panose="020B0306030504020204" pitchFamily="34" charset="0"/>
                      <a:cs typeface="Open Sans Light" panose="020B0306030504020204" pitchFamily="34" charset="0"/>
                    </a:rPr>
                    <a:t>)</a:t>
                  </a:r>
                </a:p>
              </p:txBody>
            </p:sp>
          </p:grpSp>
          <p:pic>
            <p:nvPicPr>
              <p:cNvPr id="13" name="Picture 12">
                <a:extLst>
                  <a:ext uri="{FF2B5EF4-FFF2-40B4-BE49-F238E27FC236}">
                    <a16:creationId xmlns:a16="http://schemas.microsoft.com/office/drawing/2014/main" id="{E8C9DB03-B9C5-4BB3-A5F9-9DE4FB30F63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84956" y="5699960"/>
                <a:ext cx="2589764" cy="101203"/>
              </a:xfrm>
              <a:prstGeom prst="rect">
                <a:avLst/>
              </a:prstGeom>
            </p:spPr>
          </p:pic>
          <p:sp>
            <p:nvSpPr>
              <p:cNvPr id="105" name="TextBox 104">
                <a:extLst>
                  <a:ext uri="{FF2B5EF4-FFF2-40B4-BE49-F238E27FC236}">
                    <a16:creationId xmlns:a16="http://schemas.microsoft.com/office/drawing/2014/main" id="{4FBF5BF0-5B00-4ED0-A3AE-674D06DA1306}"/>
                  </a:ext>
                </a:extLst>
              </p:cNvPr>
              <p:cNvSpPr txBox="1"/>
              <p:nvPr/>
            </p:nvSpPr>
            <p:spPr>
              <a:xfrm>
                <a:off x="3392788" y="5757782"/>
                <a:ext cx="898675" cy="584775"/>
              </a:xfrm>
              <a:prstGeom prst="rect">
                <a:avLst/>
              </a:prstGeom>
              <a:noFill/>
            </p:spPr>
            <p:txBody>
              <a:bodyPr wrap="square" rtlCol="0">
                <a:spAutoFit/>
              </a:bodyPr>
              <a:lstStyle/>
              <a:p>
                <a:pPr algn="ctr"/>
                <a:r>
                  <a:rPr lang="es-ES" sz="800" dirty="0">
                    <a:latin typeface="Open Sans "/>
                    <a:ea typeface="Open Sans Light" panose="020B0306030504020204" pitchFamily="34" charset="0"/>
                    <a:cs typeface="Open Sans Light" panose="020B0306030504020204" pitchFamily="34" charset="0"/>
                  </a:rPr>
                  <a:t>70</a:t>
                </a:r>
              </a:p>
              <a:p>
                <a:pPr algn="ctr"/>
                <a:r>
                  <a:rPr lang="es-ES" sz="600" dirty="0">
                    <a:latin typeface="Open Sans Light" panose="020B0306030504020204" pitchFamily="34" charset="0"/>
                    <a:ea typeface="Open Sans Light" panose="020B0306030504020204" pitchFamily="34" charset="0"/>
                    <a:cs typeface="Open Sans Light" panose="020B0306030504020204" pitchFamily="34" charset="0"/>
                  </a:rPr>
                  <a:t>(Temperatura </a:t>
                </a:r>
              </a:p>
              <a:p>
                <a:pPr algn="ctr"/>
                <a:r>
                  <a:rPr lang="es-ES" sz="600" dirty="0">
                    <a:latin typeface="Open Sans Light" panose="020B0306030504020204" pitchFamily="34" charset="0"/>
                    <a:ea typeface="Open Sans Light" panose="020B0306030504020204" pitchFamily="34" charset="0"/>
                    <a:cs typeface="Open Sans Light" panose="020B0306030504020204" pitchFamily="34" charset="0"/>
                  </a:rPr>
                  <a:t>Exterior</a:t>
                </a:r>
              </a:p>
              <a:p>
                <a:pPr algn="ctr"/>
                <a:r>
                  <a:rPr lang="es-ES" sz="600" dirty="0">
                    <a:latin typeface="Open Sans Light" panose="020B0306030504020204" pitchFamily="34" charset="0"/>
                    <a:ea typeface="Open Sans Light" panose="020B0306030504020204" pitchFamily="34" charset="0"/>
                    <a:cs typeface="Open Sans Light" panose="020B0306030504020204" pitchFamily="34" charset="0"/>
                  </a:rPr>
                  <a:t> de diseño en invierno</a:t>
                </a:r>
                <a:r>
                  <a:rPr lang="es-ES" sz="600" dirty="0">
                    <a:latin typeface="Open Sans "/>
                    <a:ea typeface="Open Sans Light" panose="020B0306030504020204" pitchFamily="34" charset="0"/>
                    <a:cs typeface="Open Sans Light" panose="020B0306030504020204" pitchFamily="34" charset="0"/>
                  </a:rPr>
                  <a:t>)</a:t>
                </a:r>
              </a:p>
            </p:txBody>
          </p:sp>
          <p:sp>
            <p:nvSpPr>
              <p:cNvPr id="106" name="TextBox 105">
                <a:extLst>
                  <a:ext uri="{FF2B5EF4-FFF2-40B4-BE49-F238E27FC236}">
                    <a16:creationId xmlns:a16="http://schemas.microsoft.com/office/drawing/2014/main" id="{CBEEF666-313A-4799-B3DA-026A3D5B7B96}"/>
                  </a:ext>
                </a:extLst>
              </p:cNvPr>
              <p:cNvSpPr txBox="1"/>
              <p:nvPr/>
            </p:nvSpPr>
            <p:spPr>
              <a:xfrm>
                <a:off x="2768877" y="5765120"/>
                <a:ext cx="898675" cy="492443"/>
              </a:xfrm>
              <a:prstGeom prst="rect">
                <a:avLst/>
              </a:prstGeom>
              <a:noFill/>
            </p:spPr>
            <p:txBody>
              <a:bodyPr wrap="square" rtlCol="0">
                <a:spAutoFit/>
              </a:bodyPr>
              <a:lstStyle/>
              <a:p>
                <a:pPr algn="ctr"/>
                <a:r>
                  <a:rPr lang="es-ES" sz="800" dirty="0">
                    <a:latin typeface="Open Sans "/>
                    <a:ea typeface="Open Sans Light" panose="020B0306030504020204" pitchFamily="34" charset="0"/>
                    <a:cs typeface="Open Sans Light" panose="020B0306030504020204" pitchFamily="34" charset="0"/>
                  </a:rPr>
                  <a:t>55</a:t>
                </a:r>
              </a:p>
              <a:p>
                <a:pPr algn="ctr"/>
                <a:r>
                  <a:rPr lang="es-ES" sz="600" dirty="0">
                    <a:latin typeface="Open Sans "/>
                    <a:ea typeface="Open Sans Light" panose="020B0306030504020204" pitchFamily="34" charset="0"/>
                    <a:cs typeface="Open Sans Light" panose="020B0306030504020204" pitchFamily="34" charset="0"/>
                  </a:rPr>
                  <a:t>(Temperatura punto de rocío a </a:t>
                </a:r>
              </a:p>
              <a:p>
                <a:pPr algn="ctr"/>
                <a:r>
                  <a:rPr lang="es-ES" sz="600" dirty="0">
                    <a:latin typeface="Open Sans "/>
                    <a:ea typeface="Open Sans Light" panose="020B0306030504020204" pitchFamily="34" charset="0"/>
                    <a:cs typeface="Open Sans Light" panose="020B0306030504020204" pitchFamily="34" charset="0"/>
                  </a:rPr>
                  <a:t>60% de </a:t>
                </a:r>
                <a:r>
                  <a:rPr lang="es-ES" sz="600" dirty="0" err="1">
                    <a:latin typeface="Open Sans "/>
                    <a:ea typeface="Open Sans Light" panose="020B0306030504020204" pitchFamily="34" charset="0"/>
                    <a:cs typeface="Open Sans Light" panose="020B0306030504020204" pitchFamily="34" charset="0"/>
                  </a:rPr>
                  <a:t>hr</a:t>
                </a:r>
                <a:r>
                  <a:rPr lang="es-ES" sz="600" dirty="0">
                    <a:latin typeface="Open Sans "/>
                    <a:ea typeface="Open Sans Light" panose="020B0306030504020204" pitchFamily="34" charset="0"/>
                    <a:cs typeface="Open Sans Light" panose="020B0306030504020204" pitchFamily="34" charset="0"/>
                  </a:rPr>
                  <a:t>)</a:t>
                </a:r>
              </a:p>
            </p:txBody>
          </p:sp>
          <p:sp>
            <p:nvSpPr>
              <p:cNvPr id="107" name="TextBox 106">
                <a:extLst>
                  <a:ext uri="{FF2B5EF4-FFF2-40B4-BE49-F238E27FC236}">
                    <a16:creationId xmlns:a16="http://schemas.microsoft.com/office/drawing/2014/main" id="{2110EE04-2A73-452A-B529-C37B91F8CFC4}"/>
                  </a:ext>
                </a:extLst>
              </p:cNvPr>
              <p:cNvSpPr txBox="1"/>
              <p:nvPr/>
            </p:nvSpPr>
            <p:spPr>
              <a:xfrm>
                <a:off x="2118418" y="5763257"/>
                <a:ext cx="898675" cy="215444"/>
              </a:xfrm>
              <a:prstGeom prst="rect">
                <a:avLst/>
              </a:prstGeom>
              <a:noFill/>
            </p:spPr>
            <p:txBody>
              <a:bodyPr wrap="square" rtlCol="0">
                <a:spAutoFit/>
              </a:bodyPr>
              <a:lstStyle/>
              <a:p>
                <a:pPr algn="ctr"/>
                <a:r>
                  <a:rPr lang="es-ES" sz="800" dirty="0">
                    <a:latin typeface="Open Sans "/>
                    <a:ea typeface="Open Sans Light" panose="020B0306030504020204" pitchFamily="34" charset="0"/>
                    <a:cs typeface="Open Sans Light" panose="020B0306030504020204" pitchFamily="34" charset="0"/>
                  </a:rPr>
                  <a:t>40</a:t>
                </a:r>
                <a:endParaRPr lang="es-ES" sz="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8" name="TextBox 107">
                <a:extLst>
                  <a:ext uri="{FF2B5EF4-FFF2-40B4-BE49-F238E27FC236}">
                    <a16:creationId xmlns:a16="http://schemas.microsoft.com/office/drawing/2014/main" id="{DC50A58E-A32E-4693-991F-96843816C1B0}"/>
                  </a:ext>
                </a:extLst>
              </p:cNvPr>
              <p:cNvSpPr txBox="1"/>
              <p:nvPr/>
            </p:nvSpPr>
            <p:spPr>
              <a:xfrm>
                <a:off x="1492472" y="5763257"/>
                <a:ext cx="898675" cy="215444"/>
              </a:xfrm>
              <a:prstGeom prst="rect">
                <a:avLst/>
              </a:prstGeom>
              <a:noFill/>
            </p:spPr>
            <p:txBody>
              <a:bodyPr wrap="square" rtlCol="0">
                <a:spAutoFit/>
              </a:bodyPr>
              <a:lstStyle/>
              <a:p>
                <a:pPr algn="ctr"/>
                <a:r>
                  <a:rPr lang="es-ES" sz="800" dirty="0">
                    <a:latin typeface="Open Sans "/>
                    <a:ea typeface="Open Sans Light" panose="020B0306030504020204" pitchFamily="34" charset="0"/>
                    <a:cs typeface="Open Sans Light" panose="020B0306030504020204" pitchFamily="34" charset="0"/>
                  </a:rPr>
                  <a:t>25</a:t>
                </a:r>
                <a:endParaRPr lang="es-ES" sz="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cxnSp>
          <p:nvCxnSpPr>
            <p:cNvPr id="111" name="Straight Connector 110">
              <a:extLst>
                <a:ext uri="{FF2B5EF4-FFF2-40B4-BE49-F238E27FC236}">
                  <a16:creationId xmlns:a16="http://schemas.microsoft.com/office/drawing/2014/main" id="{A43F3E9E-A2E1-444B-8C99-A488B6BCB551}"/>
                </a:ext>
              </a:extLst>
            </p:cNvPr>
            <p:cNvCxnSpPr>
              <a:cxnSpLocks/>
            </p:cNvCxnSpPr>
            <p:nvPr/>
          </p:nvCxnSpPr>
          <p:spPr>
            <a:xfrm>
              <a:off x="3874720" y="5664951"/>
              <a:ext cx="0" cy="1520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E9C273E-2546-48D7-87D8-8A70B35950A2}"/>
                </a:ext>
              </a:extLst>
            </p:cNvPr>
            <p:cNvCxnSpPr>
              <a:cxnSpLocks/>
            </p:cNvCxnSpPr>
            <p:nvPr/>
          </p:nvCxnSpPr>
          <p:spPr>
            <a:xfrm>
              <a:off x="3205435" y="5655426"/>
              <a:ext cx="0" cy="152087"/>
            </a:xfrm>
            <a:prstGeom prst="line">
              <a:avLst/>
            </a:prstGeom>
            <a:ln w="19050">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283DF86C-6F00-453A-881C-1FC61CBF12B6}"/>
                </a:ext>
              </a:extLst>
            </p:cNvPr>
            <p:cNvCxnSpPr>
              <a:cxnSpLocks/>
            </p:cNvCxnSpPr>
            <p:nvPr/>
          </p:nvCxnSpPr>
          <p:spPr>
            <a:xfrm>
              <a:off x="1302071" y="5676234"/>
              <a:ext cx="0" cy="1520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23" name="Oval 122">
            <a:extLst>
              <a:ext uri="{FF2B5EF4-FFF2-40B4-BE49-F238E27FC236}">
                <a16:creationId xmlns:a16="http://schemas.microsoft.com/office/drawing/2014/main" id="{617A8F92-C7FF-4330-AEC6-AEBA65997B0D}"/>
              </a:ext>
            </a:extLst>
          </p:cNvPr>
          <p:cNvSpPr/>
          <p:nvPr/>
        </p:nvSpPr>
        <p:spPr>
          <a:xfrm>
            <a:off x="6856206" y="2983731"/>
            <a:ext cx="179648" cy="179648"/>
          </a:xfrm>
          <a:prstGeom prst="ellipse">
            <a:avLst/>
          </a:prstGeom>
          <a:noFill/>
          <a:ln>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4" name="TextBox 123">
            <a:extLst>
              <a:ext uri="{FF2B5EF4-FFF2-40B4-BE49-F238E27FC236}">
                <a16:creationId xmlns:a16="http://schemas.microsoft.com/office/drawing/2014/main" id="{C42E23F3-177D-4BF7-A84D-17A3F631DC09}"/>
              </a:ext>
            </a:extLst>
          </p:cNvPr>
          <p:cNvSpPr txBox="1"/>
          <p:nvPr/>
        </p:nvSpPr>
        <p:spPr>
          <a:xfrm>
            <a:off x="4673213" y="2561024"/>
            <a:ext cx="2141145" cy="307777"/>
          </a:xfrm>
          <a:prstGeom prst="rect">
            <a:avLst/>
          </a:prstGeom>
          <a:noFill/>
        </p:spPr>
        <p:txBody>
          <a:bodyPr wrap="square" rtlCol="0">
            <a:spAutoFit/>
          </a:bodyPr>
          <a:lstStyle/>
          <a:p>
            <a:pPr algn="ctr"/>
            <a:r>
              <a:rPr lang="es-ES" sz="700" dirty="0">
                <a:latin typeface="Open Sans Light" panose="020B0306030504020204" pitchFamily="34" charset="0"/>
                <a:ea typeface="Open Sans Light" panose="020B0306030504020204" pitchFamily="34" charset="0"/>
                <a:cs typeface="Open Sans Light" panose="020B0306030504020204" pitchFamily="34" charset="0"/>
              </a:rPr>
              <a:t>Condensación Potencial </a:t>
            </a:r>
          </a:p>
          <a:p>
            <a:pPr algn="ctr"/>
            <a:r>
              <a:rPr lang="es-ES" sz="700" dirty="0">
                <a:latin typeface="Open Sans Light" panose="020B0306030504020204" pitchFamily="34" charset="0"/>
                <a:ea typeface="Open Sans Light" panose="020B0306030504020204" pitchFamily="34" charset="0"/>
                <a:cs typeface="Open Sans Light" panose="020B0306030504020204" pitchFamily="34" charset="0"/>
              </a:rPr>
              <a:t>(en las condiciones de diseño)</a:t>
            </a:r>
            <a:endParaRPr lang="es-ES" sz="700" dirty="0">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125" name="Freeform: Shape 124">
            <a:extLst>
              <a:ext uri="{FF2B5EF4-FFF2-40B4-BE49-F238E27FC236}">
                <a16:creationId xmlns:a16="http://schemas.microsoft.com/office/drawing/2014/main" id="{81942291-1D7D-4977-836D-325295AF77D9}"/>
              </a:ext>
            </a:extLst>
          </p:cNvPr>
          <p:cNvSpPr/>
          <p:nvPr/>
        </p:nvSpPr>
        <p:spPr>
          <a:xfrm>
            <a:off x="6309150" y="2657579"/>
            <a:ext cx="584200" cy="311150"/>
          </a:xfrm>
          <a:custGeom>
            <a:avLst/>
            <a:gdLst>
              <a:gd name="connsiteX0" fmla="*/ 0 w 584200"/>
              <a:gd name="connsiteY0" fmla="*/ 0 h 311150"/>
              <a:gd name="connsiteX1" fmla="*/ 400050 w 584200"/>
              <a:gd name="connsiteY1" fmla="*/ 0 h 311150"/>
              <a:gd name="connsiteX2" fmla="*/ 584200 w 584200"/>
              <a:gd name="connsiteY2" fmla="*/ 311150 h 311150"/>
            </a:gdLst>
            <a:ahLst/>
            <a:cxnLst>
              <a:cxn ang="0">
                <a:pos x="connsiteX0" y="connsiteY0"/>
              </a:cxn>
              <a:cxn ang="0">
                <a:pos x="connsiteX1" y="connsiteY1"/>
              </a:cxn>
              <a:cxn ang="0">
                <a:pos x="connsiteX2" y="connsiteY2"/>
              </a:cxn>
            </a:cxnLst>
            <a:rect l="l" t="t" r="r" b="b"/>
            <a:pathLst>
              <a:path w="584200" h="311150">
                <a:moveTo>
                  <a:pt x="0" y="0"/>
                </a:moveTo>
                <a:lnTo>
                  <a:pt x="400050" y="0"/>
                </a:lnTo>
                <a:lnTo>
                  <a:pt x="584200" y="311150"/>
                </a:lnTo>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0" name="Oval 139">
            <a:extLst>
              <a:ext uri="{FF2B5EF4-FFF2-40B4-BE49-F238E27FC236}">
                <a16:creationId xmlns:a16="http://schemas.microsoft.com/office/drawing/2014/main" id="{9F4924FC-163B-4FCC-A708-94C75D934C1A}"/>
              </a:ext>
            </a:extLst>
          </p:cNvPr>
          <p:cNvSpPr/>
          <p:nvPr/>
        </p:nvSpPr>
        <p:spPr>
          <a:xfrm>
            <a:off x="10689275" y="2971262"/>
            <a:ext cx="179648" cy="179648"/>
          </a:xfrm>
          <a:prstGeom prst="ellipse">
            <a:avLst/>
          </a:prstGeom>
          <a:noFill/>
          <a:ln>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2" name="Freeform: Shape 141">
            <a:extLst>
              <a:ext uri="{FF2B5EF4-FFF2-40B4-BE49-F238E27FC236}">
                <a16:creationId xmlns:a16="http://schemas.microsoft.com/office/drawing/2014/main" id="{A205FF39-ADBB-4D48-A6B6-B9B05E1B4D70}"/>
              </a:ext>
            </a:extLst>
          </p:cNvPr>
          <p:cNvSpPr/>
          <p:nvPr/>
        </p:nvSpPr>
        <p:spPr>
          <a:xfrm>
            <a:off x="10142219" y="2645110"/>
            <a:ext cx="584200" cy="311150"/>
          </a:xfrm>
          <a:custGeom>
            <a:avLst/>
            <a:gdLst>
              <a:gd name="connsiteX0" fmla="*/ 0 w 584200"/>
              <a:gd name="connsiteY0" fmla="*/ 0 h 311150"/>
              <a:gd name="connsiteX1" fmla="*/ 400050 w 584200"/>
              <a:gd name="connsiteY1" fmla="*/ 0 h 311150"/>
              <a:gd name="connsiteX2" fmla="*/ 584200 w 584200"/>
              <a:gd name="connsiteY2" fmla="*/ 311150 h 311150"/>
            </a:gdLst>
            <a:ahLst/>
            <a:cxnLst>
              <a:cxn ang="0">
                <a:pos x="connsiteX0" y="connsiteY0"/>
              </a:cxn>
              <a:cxn ang="0">
                <a:pos x="connsiteX1" y="connsiteY1"/>
              </a:cxn>
              <a:cxn ang="0">
                <a:pos x="connsiteX2" y="connsiteY2"/>
              </a:cxn>
            </a:cxnLst>
            <a:rect l="l" t="t" r="r" b="b"/>
            <a:pathLst>
              <a:path w="584200" h="311150">
                <a:moveTo>
                  <a:pt x="0" y="0"/>
                </a:moveTo>
                <a:lnTo>
                  <a:pt x="400050" y="0"/>
                </a:lnTo>
                <a:lnTo>
                  <a:pt x="584200" y="311150"/>
                </a:lnTo>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3" name="Oval 142">
            <a:extLst>
              <a:ext uri="{FF2B5EF4-FFF2-40B4-BE49-F238E27FC236}">
                <a16:creationId xmlns:a16="http://schemas.microsoft.com/office/drawing/2014/main" id="{3F86BEFE-E053-437A-B7B1-FFDA76E02402}"/>
              </a:ext>
            </a:extLst>
          </p:cNvPr>
          <p:cNvSpPr/>
          <p:nvPr/>
        </p:nvSpPr>
        <p:spPr>
          <a:xfrm>
            <a:off x="10622111" y="3782145"/>
            <a:ext cx="179648" cy="179648"/>
          </a:xfrm>
          <a:prstGeom prst="ellipse">
            <a:avLst/>
          </a:prstGeom>
          <a:noFill/>
          <a:ln>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4" name="Freeform: Shape 143">
            <a:extLst>
              <a:ext uri="{FF2B5EF4-FFF2-40B4-BE49-F238E27FC236}">
                <a16:creationId xmlns:a16="http://schemas.microsoft.com/office/drawing/2014/main" id="{F17FE1D6-72D7-49DA-A328-A854A92A5182}"/>
              </a:ext>
            </a:extLst>
          </p:cNvPr>
          <p:cNvSpPr/>
          <p:nvPr/>
        </p:nvSpPr>
        <p:spPr>
          <a:xfrm>
            <a:off x="10037910" y="2645110"/>
            <a:ext cx="584200" cy="1138013"/>
          </a:xfrm>
          <a:custGeom>
            <a:avLst/>
            <a:gdLst>
              <a:gd name="connsiteX0" fmla="*/ 0 w 584200"/>
              <a:gd name="connsiteY0" fmla="*/ 0 h 311150"/>
              <a:gd name="connsiteX1" fmla="*/ 400050 w 584200"/>
              <a:gd name="connsiteY1" fmla="*/ 0 h 311150"/>
              <a:gd name="connsiteX2" fmla="*/ 584200 w 584200"/>
              <a:gd name="connsiteY2" fmla="*/ 311150 h 311150"/>
            </a:gdLst>
            <a:ahLst/>
            <a:cxnLst>
              <a:cxn ang="0">
                <a:pos x="connsiteX0" y="connsiteY0"/>
              </a:cxn>
              <a:cxn ang="0">
                <a:pos x="connsiteX1" y="connsiteY1"/>
              </a:cxn>
              <a:cxn ang="0">
                <a:pos x="connsiteX2" y="connsiteY2"/>
              </a:cxn>
            </a:cxnLst>
            <a:rect l="l" t="t" r="r" b="b"/>
            <a:pathLst>
              <a:path w="584200" h="311150">
                <a:moveTo>
                  <a:pt x="0" y="0"/>
                </a:moveTo>
                <a:lnTo>
                  <a:pt x="400050" y="0"/>
                </a:lnTo>
                <a:lnTo>
                  <a:pt x="584200" y="311150"/>
                </a:lnTo>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9" name="Oval 158">
            <a:extLst>
              <a:ext uri="{FF2B5EF4-FFF2-40B4-BE49-F238E27FC236}">
                <a16:creationId xmlns:a16="http://schemas.microsoft.com/office/drawing/2014/main" id="{94C1A01B-829B-4A55-B107-EA0E2CC84348}"/>
              </a:ext>
            </a:extLst>
          </p:cNvPr>
          <p:cNvSpPr/>
          <p:nvPr/>
        </p:nvSpPr>
        <p:spPr>
          <a:xfrm>
            <a:off x="7433986" y="4615183"/>
            <a:ext cx="499036" cy="499036"/>
          </a:xfrm>
          <a:prstGeom prst="ellipse">
            <a:avLst/>
          </a:prstGeom>
          <a:solidFill>
            <a:srgbClr val="9AD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0" name="Oval 159">
            <a:extLst>
              <a:ext uri="{FF2B5EF4-FFF2-40B4-BE49-F238E27FC236}">
                <a16:creationId xmlns:a16="http://schemas.microsoft.com/office/drawing/2014/main" id="{FFF9B4EB-BA1F-4251-94BB-88BA3B7ACC62}"/>
              </a:ext>
            </a:extLst>
          </p:cNvPr>
          <p:cNvSpPr/>
          <p:nvPr/>
        </p:nvSpPr>
        <p:spPr>
          <a:xfrm>
            <a:off x="7429872" y="3631157"/>
            <a:ext cx="499036" cy="499036"/>
          </a:xfrm>
          <a:prstGeom prst="ellipse">
            <a:avLst/>
          </a:prstGeom>
          <a:solidFill>
            <a:srgbClr val="9AD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1" name="TextBox 160">
            <a:extLst>
              <a:ext uri="{FF2B5EF4-FFF2-40B4-BE49-F238E27FC236}">
                <a16:creationId xmlns:a16="http://schemas.microsoft.com/office/drawing/2014/main" id="{9C58405F-A202-497B-9158-D209C81E4D21}"/>
              </a:ext>
            </a:extLst>
          </p:cNvPr>
          <p:cNvSpPr txBox="1"/>
          <p:nvPr/>
        </p:nvSpPr>
        <p:spPr>
          <a:xfrm>
            <a:off x="7387321" y="4686075"/>
            <a:ext cx="558206" cy="369332"/>
          </a:xfrm>
          <a:prstGeom prst="rect">
            <a:avLst/>
          </a:prstGeom>
          <a:noFill/>
          <a:ln>
            <a:noFill/>
          </a:ln>
        </p:spPr>
        <p:txBody>
          <a:bodyPr wrap="square" rtlCol="0">
            <a:spAutoFit/>
          </a:bodyPr>
          <a:lstStyle/>
          <a:p>
            <a:pPr algn="ctr"/>
            <a:r>
              <a:rPr lang="es-ES" sz="900" dirty="0">
                <a:latin typeface="Open Sans Light" panose="020B0306030504020204" pitchFamily="34" charset="0"/>
                <a:ea typeface="Open Sans Light" panose="020B0306030504020204" pitchFamily="34" charset="0"/>
                <a:cs typeface="Open Sans Light" panose="020B0306030504020204" pitchFamily="34" charset="0"/>
              </a:rPr>
              <a:t>Área B</a:t>
            </a:r>
          </a:p>
          <a:p>
            <a:pPr algn="ctr"/>
            <a:r>
              <a:rPr lang="es-ES" sz="900" dirty="0">
                <a:latin typeface="Open Sans bold" panose="020B0806030504020204" pitchFamily="34" charset="0"/>
                <a:ea typeface="Open Sans bold" panose="020B0806030504020204" pitchFamily="34" charset="0"/>
                <a:cs typeface="Open Sans bold" panose="020B0806030504020204" pitchFamily="34" charset="0"/>
              </a:rPr>
              <a:t>R-17.7</a:t>
            </a:r>
          </a:p>
        </p:txBody>
      </p:sp>
      <p:sp>
        <p:nvSpPr>
          <p:cNvPr id="162" name="TextBox 161">
            <a:extLst>
              <a:ext uri="{FF2B5EF4-FFF2-40B4-BE49-F238E27FC236}">
                <a16:creationId xmlns:a16="http://schemas.microsoft.com/office/drawing/2014/main" id="{A349DFD4-CE5E-4FEA-A1CF-9DD3289D8A9C}"/>
              </a:ext>
            </a:extLst>
          </p:cNvPr>
          <p:cNvSpPr txBox="1"/>
          <p:nvPr/>
        </p:nvSpPr>
        <p:spPr>
          <a:xfrm>
            <a:off x="7386248" y="3686235"/>
            <a:ext cx="560351" cy="369332"/>
          </a:xfrm>
          <a:prstGeom prst="rect">
            <a:avLst/>
          </a:prstGeom>
          <a:noFill/>
        </p:spPr>
        <p:txBody>
          <a:bodyPr wrap="square" rtlCol="0">
            <a:spAutoFit/>
          </a:bodyPr>
          <a:lstStyle/>
          <a:p>
            <a:pPr algn="ctr"/>
            <a:r>
              <a:rPr lang="es-ES" sz="900" dirty="0">
                <a:latin typeface="Open Sans Light" panose="020B0306030504020204" pitchFamily="34" charset="0"/>
                <a:ea typeface="Open Sans Light" panose="020B0306030504020204" pitchFamily="34" charset="0"/>
                <a:cs typeface="Open Sans Light" panose="020B0306030504020204" pitchFamily="34" charset="0"/>
              </a:rPr>
              <a:t>Área A </a:t>
            </a:r>
          </a:p>
          <a:p>
            <a:pPr algn="ctr"/>
            <a:r>
              <a:rPr lang="es-ES" sz="900" dirty="0">
                <a:latin typeface="Open Sans bold" panose="020B0806030504020204" pitchFamily="34" charset="0"/>
                <a:ea typeface="Open Sans bold" panose="020B0806030504020204" pitchFamily="34" charset="0"/>
                <a:cs typeface="Open Sans bold" panose="020B0806030504020204" pitchFamily="34" charset="0"/>
              </a:rPr>
              <a:t>R-4.6</a:t>
            </a:r>
          </a:p>
        </p:txBody>
      </p:sp>
      <p:grpSp>
        <p:nvGrpSpPr>
          <p:cNvPr id="163" name="Group 162">
            <a:extLst>
              <a:ext uri="{FF2B5EF4-FFF2-40B4-BE49-F238E27FC236}">
                <a16:creationId xmlns:a16="http://schemas.microsoft.com/office/drawing/2014/main" id="{F62A9AC8-937C-441E-82CD-EAFA299EC740}"/>
              </a:ext>
            </a:extLst>
          </p:cNvPr>
          <p:cNvGrpSpPr/>
          <p:nvPr/>
        </p:nvGrpSpPr>
        <p:grpSpPr>
          <a:xfrm>
            <a:off x="7358222" y="3436794"/>
            <a:ext cx="556399" cy="789863"/>
            <a:chOff x="3125012" y="3390297"/>
            <a:chExt cx="556399" cy="772697"/>
          </a:xfrm>
        </p:grpSpPr>
        <p:sp>
          <p:nvSpPr>
            <p:cNvPr id="164" name="Rectangle 163">
              <a:extLst>
                <a:ext uri="{FF2B5EF4-FFF2-40B4-BE49-F238E27FC236}">
                  <a16:creationId xmlns:a16="http://schemas.microsoft.com/office/drawing/2014/main" id="{3A4775E2-92F5-4CC8-9486-74912F75661F}"/>
                </a:ext>
              </a:extLst>
            </p:cNvPr>
            <p:cNvSpPr/>
            <p:nvPr/>
          </p:nvSpPr>
          <p:spPr>
            <a:xfrm>
              <a:off x="3125012" y="3390297"/>
              <a:ext cx="54210" cy="7726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65" name="Straight Connector 164">
              <a:extLst>
                <a:ext uri="{FF2B5EF4-FFF2-40B4-BE49-F238E27FC236}">
                  <a16:creationId xmlns:a16="http://schemas.microsoft.com/office/drawing/2014/main" id="{34279990-0FA7-43E6-8626-2D03B49B83AD}"/>
                </a:ext>
              </a:extLst>
            </p:cNvPr>
            <p:cNvCxnSpPr/>
            <p:nvPr/>
          </p:nvCxnSpPr>
          <p:spPr>
            <a:xfrm>
              <a:off x="3125012" y="3390297"/>
              <a:ext cx="0" cy="771828"/>
            </a:xfrm>
            <a:prstGeom prst="line">
              <a:avLst/>
            </a:prstGeom>
            <a:ln w="12700">
              <a:solidFill>
                <a:schemeClr val="tx1"/>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243102CA-CE0A-4410-A187-3F4D8B44BD38}"/>
                </a:ext>
              </a:extLst>
            </p:cNvPr>
            <p:cNvCxnSpPr>
              <a:cxnSpLocks/>
            </p:cNvCxnSpPr>
            <p:nvPr/>
          </p:nvCxnSpPr>
          <p:spPr>
            <a:xfrm>
              <a:off x="3137828" y="3390297"/>
              <a:ext cx="5435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89DAD73F-41A7-4867-A535-35A8BAAD2D63}"/>
                </a:ext>
              </a:extLst>
            </p:cNvPr>
            <p:cNvCxnSpPr>
              <a:cxnSpLocks/>
            </p:cNvCxnSpPr>
            <p:nvPr/>
          </p:nvCxnSpPr>
          <p:spPr>
            <a:xfrm>
              <a:off x="3128290" y="4162994"/>
              <a:ext cx="5531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Group 167">
            <a:extLst>
              <a:ext uri="{FF2B5EF4-FFF2-40B4-BE49-F238E27FC236}">
                <a16:creationId xmlns:a16="http://schemas.microsoft.com/office/drawing/2014/main" id="{2927F95D-20E6-45FC-93D6-B1D11CA3772E}"/>
              </a:ext>
            </a:extLst>
          </p:cNvPr>
          <p:cNvGrpSpPr/>
          <p:nvPr/>
        </p:nvGrpSpPr>
        <p:grpSpPr>
          <a:xfrm>
            <a:off x="7365281" y="4290620"/>
            <a:ext cx="556399" cy="1138331"/>
            <a:chOff x="3125012" y="3390297"/>
            <a:chExt cx="556399" cy="772697"/>
          </a:xfrm>
        </p:grpSpPr>
        <p:sp>
          <p:nvSpPr>
            <p:cNvPr id="169" name="Rectangle 168">
              <a:extLst>
                <a:ext uri="{FF2B5EF4-FFF2-40B4-BE49-F238E27FC236}">
                  <a16:creationId xmlns:a16="http://schemas.microsoft.com/office/drawing/2014/main" id="{2B70365C-C4B6-4899-9FAA-86A0D6CA8E65}"/>
                </a:ext>
              </a:extLst>
            </p:cNvPr>
            <p:cNvSpPr/>
            <p:nvPr/>
          </p:nvSpPr>
          <p:spPr>
            <a:xfrm>
              <a:off x="3125012" y="3390297"/>
              <a:ext cx="54210" cy="7726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70" name="Straight Connector 169">
              <a:extLst>
                <a:ext uri="{FF2B5EF4-FFF2-40B4-BE49-F238E27FC236}">
                  <a16:creationId xmlns:a16="http://schemas.microsoft.com/office/drawing/2014/main" id="{230EA5BE-147B-43AF-B1AF-496F85D266B4}"/>
                </a:ext>
              </a:extLst>
            </p:cNvPr>
            <p:cNvCxnSpPr/>
            <p:nvPr/>
          </p:nvCxnSpPr>
          <p:spPr>
            <a:xfrm>
              <a:off x="3125012" y="3390297"/>
              <a:ext cx="0" cy="771828"/>
            </a:xfrm>
            <a:prstGeom prst="line">
              <a:avLst/>
            </a:prstGeom>
            <a:ln w="12700">
              <a:solidFill>
                <a:schemeClr val="tx1"/>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5CD9D5EA-8779-4C3C-99DB-733E9A5CBC94}"/>
                </a:ext>
              </a:extLst>
            </p:cNvPr>
            <p:cNvCxnSpPr>
              <a:cxnSpLocks/>
            </p:cNvCxnSpPr>
            <p:nvPr/>
          </p:nvCxnSpPr>
          <p:spPr>
            <a:xfrm>
              <a:off x="3137828" y="3390297"/>
              <a:ext cx="5435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CA974D43-2FC0-4F72-B67F-124056E5A99C}"/>
                </a:ext>
              </a:extLst>
            </p:cNvPr>
            <p:cNvCxnSpPr>
              <a:cxnSpLocks/>
            </p:cNvCxnSpPr>
            <p:nvPr/>
          </p:nvCxnSpPr>
          <p:spPr>
            <a:xfrm>
              <a:off x="3128290" y="4162994"/>
              <a:ext cx="5460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6" name="Oval 175">
            <a:extLst>
              <a:ext uri="{FF2B5EF4-FFF2-40B4-BE49-F238E27FC236}">
                <a16:creationId xmlns:a16="http://schemas.microsoft.com/office/drawing/2014/main" id="{6FADD99C-FBEE-49B2-B5DE-21EFEA0D5F18}"/>
              </a:ext>
            </a:extLst>
          </p:cNvPr>
          <p:cNvSpPr/>
          <p:nvPr/>
        </p:nvSpPr>
        <p:spPr>
          <a:xfrm>
            <a:off x="11245278" y="4613993"/>
            <a:ext cx="499036" cy="499036"/>
          </a:xfrm>
          <a:prstGeom prst="ellipse">
            <a:avLst/>
          </a:prstGeom>
          <a:solidFill>
            <a:srgbClr val="C3EA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7" name="Oval 176">
            <a:extLst>
              <a:ext uri="{FF2B5EF4-FFF2-40B4-BE49-F238E27FC236}">
                <a16:creationId xmlns:a16="http://schemas.microsoft.com/office/drawing/2014/main" id="{7AA173B7-7185-4047-BC2D-4ADF5B10FA87}"/>
              </a:ext>
            </a:extLst>
          </p:cNvPr>
          <p:cNvSpPr/>
          <p:nvPr/>
        </p:nvSpPr>
        <p:spPr>
          <a:xfrm>
            <a:off x="11241164" y="3629967"/>
            <a:ext cx="499036" cy="499036"/>
          </a:xfrm>
          <a:prstGeom prst="ellipse">
            <a:avLst/>
          </a:prstGeom>
          <a:solidFill>
            <a:srgbClr val="C3EA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8" name="TextBox 177">
            <a:extLst>
              <a:ext uri="{FF2B5EF4-FFF2-40B4-BE49-F238E27FC236}">
                <a16:creationId xmlns:a16="http://schemas.microsoft.com/office/drawing/2014/main" id="{356B5BB3-E20E-4B20-8FE4-E8E998FA1D35}"/>
              </a:ext>
            </a:extLst>
          </p:cNvPr>
          <p:cNvSpPr txBox="1"/>
          <p:nvPr/>
        </p:nvSpPr>
        <p:spPr>
          <a:xfrm>
            <a:off x="11198613" y="4684885"/>
            <a:ext cx="558206" cy="369332"/>
          </a:xfrm>
          <a:prstGeom prst="rect">
            <a:avLst/>
          </a:prstGeom>
          <a:noFill/>
          <a:ln>
            <a:noFill/>
          </a:ln>
        </p:spPr>
        <p:txBody>
          <a:bodyPr wrap="square" rtlCol="0">
            <a:spAutoFit/>
          </a:bodyPr>
          <a:lstStyle/>
          <a:p>
            <a:pPr algn="ctr"/>
            <a:r>
              <a:rPr lang="es-ES" sz="900" dirty="0">
                <a:latin typeface="Open Sans Light" panose="020B0306030504020204" pitchFamily="34" charset="0"/>
                <a:ea typeface="Open Sans Light" panose="020B0306030504020204" pitchFamily="34" charset="0"/>
                <a:cs typeface="Open Sans Light" panose="020B0306030504020204" pitchFamily="34" charset="0"/>
              </a:rPr>
              <a:t>Área B</a:t>
            </a:r>
          </a:p>
          <a:p>
            <a:pPr algn="ctr"/>
            <a:r>
              <a:rPr lang="es-ES" sz="900" dirty="0">
                <a:latin typeface="Open Sans bold" panose="020B0806030504020204" pitchFamily="34" charset="0"/>
                <a:ea typeface="Open Sans bold" panose="020B0806030504020204" pitchFamily="34" charset="0"/>
                <a:cs typeface="Open Sans bold" panose="020B0806030504020204" pitchFamily="34" charset="0"/>
              </a:rPr>
              <a:t>R-2.1</a:t>
            </a:r>
          </a:p>
        </p:txBody>
      </p:sp>
      <p:sp>
        <p:nvSpPr>
          <p:cNvPr id="179" name="TextBox 178">
            <a:extLst>
              <a:ext uri="{FF2B5EF4-FFF2-40B4-BE49-F238E27FC236}">
                <a16:creationId xmlns:a16="http://schemas.microsoft.com/office/drawing/2014/main" id="{B37FBE85-AA25-41C5-A7A0-6AFD9B406745}"/>
              </a:ext>
            </a:extLst>
          </p:cNvPr>
          <p:cNvSpPr txBox="1"/>
          <p:nvPr/>
        </p:nvSpPr>
        <p:spPr>
          <a:xfrm>
            <a:off x="11197540" y="3685045"/>
            <a:ext cx="560351" cy="369332"/>
          </a:xfrm>
          <a:prstGeom prst="rect">
            <a:avLst/>
          </a:prstGeom>
          <a:noFill/>
        </p:spPr>
        <p:txBody>
          <a:bodyPr wrap="square" rtlCol="0">
            <a:spAutoFit/>
          </a:bodyPr>
          <a:lstStyle/>
          <a:p>
            <a:pPr algn="ctr"/>
            <a:r>
              <a:rPr lang="es-ES" sz="900" dirty="0">
                <a:latin typeface="Open Sans Light" panose="020B0306030504020204" pitchFamily="34" charset="0"/>
                <a:ea typeface="Open Sans Light" panose="020B0306030504020204" pitchFamily="34" charset="0"/>
                <a:cs typeface="Open Sans Light" panose="020B0306030504020204" pitchFamily="34" charset="0"/>
              </a:rPr>
              <a:t>Área A </a:t>
            </a:r>
          </a:p>
          <a:p>
            <a:pPr algn="ctr"/>
            <a:r>
              <a:rPr lang="es-ES" sz="900" dirty="0">
                <a:latin typeface="Open Sans bold" panose="020B0806030504020204" pitchFamily="34" charset="0"/>
                <a:ea typeface="Open Sans bold" panose="020B0806030504020204" pitchFamily="34" charset="0"/>
                <a:cs typeface="Open Sans bold" panose="020B0806030504020204" pitchFamily="34" charset="0"/>
              </a:rPr>
              <a:t>R-4.5</a:t>
            </a:r>
          </a:p>
        </p:txBody>
      </p:sp>
      <p:grpSp>
        <p:nvGrpSpPr>
          <p:cNvPr id="180" name="Group 179">
            <a:extLst>
              <a:ext uri="{FF2B5EF4-FFF2-40B4-BE49-F238E27FC236}">
                <a16:creationId xmlns:a16="http://schemas.microsoft.com/office/drawing/2014/main" id="{F7AC320A-C45C-4A4C-B35E-1E475C2C4DA5}"/>
              </a:ext>
            </a:extLst>
          </p:cNvPr>
          <p:cNvGrpSpPr/>
          <p:nvPr/>
        </p:nvGrpSpPr>
        <p:grpSpPr>
          <a:xfrm>
            <a:off x="11169514" y="3435604"/>
            <a:ext cx="556399" cy="789863"/>
            <a:chOff x="3125012" y="3390297"/>
            <a:chExt cx="556399" cy="772697"/>
          </a:xfrm>
        </p:grpSpPr>
        <p:sp>
          <p:nvSpPr>
            <p:cNvPr id="181" name="Rectangle 180">
              <a:extLst>
                <a:ext uri="{FF2B5EF4-FFF2-40B4-BE49-F238E27FC236}">
                  <a16:creationId xmlns:a16="http://schemas.microsoft.com/office/drawing/2014/main" id="{BD4A369C-CF17-4811-B08E-25F31A8B2AD6}"/>
                </a:ext>
              </a:extLst>
            </p:cNvPr>
            <p:cNvSpPr/>
            <p:nvPr/>
          </p:nvSpPr>
          <p:spPr>
            <a:xfrm>
              <a:off x="3125012" y="3390297"/>
              <a:ext cx="54210" cy="7726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82" name="Straight Connector 181">
              <a:extLst>
                <a:ext uri="{FF2B5EF4-FFF2-40B4-BE49-F238E27FC236}">
                  <a16:creationId xmlns:a16="http://schemas.microsoft.com/office/drawing/2014/main" id="{A0865474-F697-4698-BCA9-0EE647311252}"/>
                </a:ext>
              </a:extLst>
            </p:cNvPr>
            <p:cNvCxnSpPr/>
            <p:nvPr/>
          </p:nvCxnSpPr>
          <p:spPr>
            <a:xfrm>
              <a:off x="3125012" y="3390297"/>
              <a:ext cx="0" cy="771828"/>
            </a:xfrm>
            <a:prstGeom prst="line">
              <a:avLst/>
            </a:prstGeom>
            <a:ln w="12700">
              <a:solidFill>
                <a:schemeClr val="tx1"/>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5EA094BA-103E-4D4F-B1BA-8EC47AC14771}"/>
                </a:ext>
              </a:extLst>
            </p:cNvPr>
            <p:cNvCxnSpPr>
              <a:cxnSpLocks/>
            </p:cNvCxnSpPr>
            <p:nvPr/>
          </p:nvCxnSpPr>
          <p:spPr>
            <a:xfrm>
              <a:off x="3137828" y="3390297"/>
              <a:ext cx="5435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8AA400F-12E5-405C-BE22-D8A755F38870}"/>
                </a:ext>
              </a:extLst>
            </p:cNvPr>
            <p:cNvCxnSpPr>
              <a:cxnSpLocks/>
            </p:cNvCxnSpPr>
            <p:nvPr/>
          </p:nvCxnSpPr>
          <p:spPr>
            <a:xfrm>
              <a:off x="3128290" y="4162994"/>
              <a:ext cx="5531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5" name="Group 184">
            <a:extLst>
              <a:ext uri="{FF2B5EF4-FFF2-40B4-BE49-F238E27FC236}">
                <a16:creationId xmlns:a16="http://schemas.microsoft.com/office/drawing/2014/main" id="{E46DE11A-5A05-420D-9843-C29A514E9238}"/>
              </a:ext>
            </a:extLst>
          </p:cNvPr>
          <p:cNvGrpSpPr/>
          <p:nvPr/>
        </p:nvGrpSpPr>
        <p:grpSpPr>
          <a:xfrm>
            <a:off x="11176573" y="4289430"/>
            <a:ext cx="556399" cy="1138331"/>
            <a:chOff x="3125012" y="3390297"/>
            <a:chExt cx="556399" cy="772697"/>
          </a:xfrm>
        </p:grpSpPr>
        <p:sp>
          <p:nvSpPr>
            <p:cNvPr id="186" name="Rectangle 185">
              <a:extLst>
                <a:ext uri="{FF2B5EF4-FFF2-40B4-BE49-F238E27FC236}">
                  <a16:creationId xmlns:a16="http://schemas.microsoft.com/office/drawing/2014/main" id="{D1C0A999-C130-4F80-BB56-83FEC442B0D6}"/>
                </a:ext>
              </a:extLst>
            </p:cNvPr>
            <p:cNvSpPr/>
            <p:nvPr/>
          </p:nvSpPr>
          <p:spPr>
            <a:xfrm>
              <a:off x="3125012" y="3390297"/>
              <a:ext cx="54210" cy="7726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87" name="Straight Connector 186">
              <a:extLst>
                <a:ext uri="{FF2B5EF4-FFF2-40B4-BE49-F238E27FC236}">
                  <a16:creationId xmlns:a16="http://schemas.microsoft.com/office/drawing/2014/main" id="{B3F2DCEF-B254-4380-823C-BA4CEF4B2C05}"/>
                </a:ext>
              </a:extLst>
            </p:cNvPr>
            <p:cNvCxnSpPr/>
            <p:nvPr/>
          </p:nvCxnSpPr>
          <p:spPr>
            <a:xfrm>
              <a:off x="3125012" y="3390297"/>
              <a:ext cx="0" cy="771828"/>
            </a:xfrm>
            <a:prstGeom prst="line">
              <a:avLst/>
            </a:prstGeom>
            <a:ln w="12700">
              <a:solidFill>
                <a:schemeClr val="tx1"/>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08F268A5-B1F1-46AE-B15E-46CBF3F4EEEF}"/>
                </a:ext>
              </a:extLst>
            </p:cNvPr>
            <p:cNvCxnSpPr>
              <a:cxnSpLocks/>
            </p:cNvCxnSpPr>
            <p:nvPr/>
          </p:nvCxnSpPr>
          <p:spPr>
            <a:xfrm>
              <a:off x="3137828" y="3390297"/>
              <a:ext cx="5435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32ED35F9-9772-4BAC-A5C1-5511F0A7D141}"/>
                </a:ext>
              </a:extLst>
            </p:cNvPr>
            <p:cNvCxnSpPr>
              <a:cxnSpLocks/>
            </p:cNvCxnSpPr>
            <p:nvPr/>
          </p:nvCxnSpPr>
          <p:spPr>
            <a:xfrm>
              <a:off x="3128290" y="4162994"/>
              <a:ext cx="5460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9" name="TextBox 123">
            <a:extLst>
              <a:ext uri="{FF2B5EF4-FFF2-40B4-BE49-F238E27FC236}">
                <a16:creationId xmlns:a16="http://schemas.microsoft.com/office/drawing/2014/main" id="{C42E23F3-177D-4BF7-A84D-17A3F631DC09}"/>
              </a:ext>
            </a:extLst>
          </p:cNvPr>
          <p:cNvSpPr txBox="1"/>
          <p:nvPr/>
        </p:nvSpPr>
        <p:spPr>
          <a:xfrm>
            <a:off x="8447453" y="2535430"/>
            <a:ext cx="2141145" cy="307777"/>
          </a:xfrm>
          <a:prstGeom prst="rect">
            <a:avLst/>
          </a:prstGeom>
          <a:noFill/>
        </p:spPr>
        <p:txBody>
          <a:bodyPr wrap="square" rtlCol="0">
            <a:spAutoFit/>
          </a:bodyPr>
          <a:lstStyle/>
          <a:p>
            <a:pPr algn="ctr"/>
            <a:r>
              <a:rPr lang="es-ES" sz="700" dirty="0">
                <a:latin typeface="Open Sans Light" panose="020B0306030504020204" pitchFamily="34" charset="0"/>
                <a:ea typeface="Open Sans Light" panose="020B0306030504020204" pitchFamily="34" charset="0"/>
                <a:cs typeface="Open Sans Light" panose="020B0306030504020204" pitchFamily="34" charset="0"/>
              </a:rPr>
              <a:t>Condensación Potencial </a:t>
            </a:r>
          </a:p>
          <a:p>
            <a:pPr algn="ctr"/>
            <a:r>
              <a:rPr lang="es-ES" sz="700" dirty="0">
                <a:latin typeface="Open Sans Light" panose="020B0306030504020204" pitchFamily="34" charset="0"/>
                <a:ea typeface="Open Sans Light" panose="020B0306030504020204" pitchFamily="34" charset="0"/>
                <a:cs typeface="Open Sans Light" panose="020B0306030504020204" pitchFamily="34" charset="0"/>
              </a:rPr>
              <a:t>(en las condiciones de diseño)</a:t>
            </a:r>
            <a:endParaRPr lang="es-ES" sz="700" dirty="0">
              <a:latin typeface="Open Sans bold" panose="020B0806030504020204" pitchFamily="34" charset="0"/>
              <a:ea typeface="Open Sans bold" panose="020B0806030504020204" pitchFamily="34" charset="0"/>
              <a:cs typeface="Open Sans bold" panose="020B0806030504020204" pitchFamily="34" charset="0"/>
            </a:endParaRPr>
          </a:p>
        </p:txBody>
      </p:sp>
    </p:spTree>
    <p:extLst>
      <p:ext uri="{BB962C8B-B14F-4D97-AF65-F5344CB8AC3E}">
        <p14:creationId xmlns:p14="http://schemas.microsoft.com/office/powerpoint/2010/main" val="2896101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39" name="Group 138">
            <a:extLst>
              <a:ext uri="{FF2B5EF4-FFF2-40B4-BE49-F238E27FC236}">
                <a16:creationId xmlns:a16="http://schemas.microsoft.com/office/drawing/2014/main" id="{F6956CDF-00AC-43F3-8CD6-5BB12762C844}"/>
              </a:ext>
            </a:extLst>
          </p:cNvPr>
          <p:cNvGrpSpPr/>
          <p:nvPr/>
        </p:nvGrpSpPr>
        <p:grpSpPr>
          <a:xfrm>
            <a:off x="8412480" y="1596439"/>
            <a:ext cx="2811102" cy="3891254"/>
            <a:chOff x="8412480" y="1596439"/>
            <a:chExt cx="2811102" cy="3891254"/>
          </a:xfrm>
        </p:grpSpPr>
        <p:pic>
          <p:nvPicPr>
            <p:cNvPr id="133" name="Picture 132">
              <a:extLst>
                <a:ext uri="{FF2B5EF4-FFF2-40B4-BE49-F238E27FC236}">
                  <a16:creationId xmlns:a16="http://schemas.microsoft.com/office/drawing/2014/main" id="{A29BECC4-8678-41A0-8AED-3D461101A9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17644" y="1596439"/>
              <a:ext cx="2805938" cy="3891254"/>
            </a:xfrm>
            <a:prstGeom prst="rect">
              <a:avLst/>
            </a:prstGeom>
          </p:spPr>
        </p:pic>
        <p:sp>
          <p:nvSpPr>
            <p:cNvPr id="138" name="Freeform: Shape 137">
              <a:extLst>
                <a:ext uri="{FF2B5EF4-FFF2-40B4-BE49-F238E27FC236}">
                  <a16:creationId xmlns:a16="http://schemas.microsoft.com/office/drawing/2014/main" id="{A0A5F328-2758-4D0A-A488-5578EA71D4F2}"/>
                </a:ext>
              </a:extLst>
            </p:cNvPr>
            <p:cNvSpPr/>
            <p:nvPr/>
          </p:nvSpPr>
          <p:spPr>
            <a:xfrm>
              <a:off x="8412480" y="3520440"/>
              <a:ext cx="2276856" cy="832104"/>
            </a:xfrm>
            <a:custGeom>
              <a:avLst/>
              <a:gdLst>
                <a:gd name="connsiteX0" fmla="*/ 0 w 2276856"/>
                <a:gd name="connsiteY0" fmla="*/ 27432 h 832104"/>
                <a:gd name="connsiteX1" fmla="*/ 219456 w 2276856"/>
                <a:gd name="connsiteY1" fmla="*/ 0 h 832104"/>
                <a:gd name="connsiteX2" fmla="*/ 557784 w 2276856"/>
                <a:gd name="connsiteY2" fmla="*/ 9144 h 832104"/>
                <a:gd name="connsiteX3" fmla="*/ 585216 w 2276856"/>
                <a:gd name="connsiteY3" fmla="*/ 27432 h 832104"/>
                <a:gd name="connsiteX4" fmla="*/ 594360 w 2276856"/>
                <a:gd name="connsiteY4" fmla="*/ 384048 h 832104"/>
                <a:gd name="connsiteX5" fmla="*/ 630936 w 2276856"/>
                <a:gd name="connsiteY5" fmla="*/ 411480 h 832104"/>
                <a:gd name="connsiteX6" fmla="*/ 2276856 w 2276856"/>
                <a:gd name="connsiteY6" fmla="*/ 411480 h 832104"/>
                <a:gd name="connsiteX7" fmla="*/ 2276856 w 2276856"/>
                <a:gd name="connsiteY7" fmla="*/ 557784 h 832104"/>
                <a:gd name="connsiteX8" fmla="*/ 1874520 w 2276856"/>
                <a:gd name="connsiteY8" fmla="*/ 832104 h 832104"/>
                <a:gd name="connsiteX9" fmla="*/ 603504 w 2276856"/>
                <a:gd name="connsiteY9" fmla="*/ 658368 h 832104"/>
                <a:gd name="connsiteX10" fmla="*/ 329184 w 2276856"/>
                <a:gd name="connsiteY10" fmla="*/ 502920 h 832104"/>
                <a:gd name="connsiteX11" fmla="*/ 18288 w 2276856"/>
                <a:gd name="connsiteY11" fmla="*/ 82296 h 832104"/>
                <a:gd name="connsiteX12" fmla="*/ 0 w 2276856"/>
                <a:gd name="connsiteY12" fmla="*/ 27432 h 83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6856" h="832104">
                  <a:moveTo>
                    <a:pt x="0" y="27432"/>
                  </a:moveTo>
                  <a:lnTo>
                    <a:pt x="219456" y="0"/>
                  </a:lnTo>
                  <a:lnTo>
                    <a:pt x="557784" y="9144"/>
                  </a:lnTo>
                  <a:lnTo>
                    <a:pt x="585216" y="27432"/>
                  </a:lnTo>
                  <a:lnTo>
                    <a:pt x="594360" y="384048"/>
                  </a:lnTo>
                  <a:lnTo>
                    <a:pt x="630936" y="411480"/>
                  </a:lnTo>
                  <a:lnTo>
                    <a:pt x="2276856" y="411480"/>
                  </a:lnTo>
                  <a:lnTo>
                    <a:pt x="2276856" y="557784"/>
                  </a:lnTo>
                  <a:lnTo>
                    <a:pt x="1874520" y="832104"/>
                  </a:lnTo>
                  <a:lnTo>
                    <a:pt x="603504" y="658368"/>
                  </a:lnTo>
                  <a:lnTo>
                    <a:pt x="329184" y="502920"/>
                  </a:lnTo>
                  <a:lnTo>
                    <a:pt x="18288" y="82296"/>
                  </a:lnTo>
                  <a:lnTo>
                    <a:pt x="0" y="274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137" name="Oval 136">
            <a:extLst>
              <a:ext uri="{FF2B5EF4-FFF2-40B4-BE49-F238E27FC236}">
                <a16:creationId xmlns:a16="http://schemas.microsoft.com/office/drawing/2014/main" id="{BFC7D2DE-955A-4BEA-B7A4-E2C39495030E}"/>
              </a:ext>
            </a:extLst>
          </p:cNvPr>
          <p:cNvSpPr/>
          <p:nvPr/>
        </p:nvSpPr>
        <p:spPr>
          <a:xfrm>
            <a:off x="11320505" y="3264473"/>
            <a:ext cx="499036" cy="499036"/>
          </a:xfrm>
          <a:prstGeom prst="ellipse">
            <a:avLst/>
          </a:prstGeom>
          <a:solidFill>
            <a:srgbClr val="C3EA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6" name="Oval 135">
            <a:extLst>
              <a:ext uri="{FF2B5EF4-FFF2-40B4-BE49-F238E27FC236}">
                <a16:creationId xmlns:a16="http://schemas.microsoft.com/office/drawing/2014/main" id="{FE72C256-3EE1-4CB4-A6A9-FD3AD83C4731}"/>
              </a:ext>
            </a:extLst>
          </p:cNvPr>
          <p:cNvSpPr/>
          <p:nvPr/>
        </p:nvSpPr>
        <p:spPr>
          <a:xfrm>
            <a:off x="7515743" y="3257736"/>
            <a:ext cx="499036" cy="499036"/>
          </a:xfrm>
          <a:prstGeom prst="ellipse">
            <a:avLst/>
          </a:prstGeom>
          <a:solidFill>
            <a:srgbClr val="9AD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4" name="Oval 133">
            <a:extLst>
              <a:ext uri="{FF2B5EF4-FFF2-40B4-BE49-F238E27FC236}">
                <a16:creationId xmlns:a16="http://schemas.microsoft.com/office/drawing/2014/main" id="{AA9FA292-AAE9-4127-81A4-46030D079C38}"/>
              </a:ext>
            </a:extLst>
          </p:cNvPr>
          <p:cNvSpPr/>
          <p:nvPr/>
        </p:nvSpPr>
        <p:spPr>
          <a:xfrm>
            <a:off x="3443467" y="3293968"/>
            <a:ext cx="499036" cy="499036"/>
          </a:xfrm>
          <a:prstGeom prst="ellipse">
            <a:avLst/>
          </a:prstGeom>
          <a:solidFill>
            <a:srgbClr val="4AB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1" name="Group 120">
            <a:extLst>
              <a:ext uri="{FF2B5EF4-FFF2-40B4-BE49-F238E27FC236}">
                <a16:creationId xmlns:a16="http://schemas.microsoft.com/office/drawing/2014/main" id="{628A25CF-BDC3-4600-8E2B-70099C617BF7}"/>
              </a:ext>
            </a:extLst>
          </p:cNvPr>
          <p:cNvGrpSpPr/>
          <p:nvPr/>
        </p:nvGrpSpPr>
        <p:grpSpPr>
          <a:xfrm>
            <a:off x="4552251" y="1595667"/>
            <a:ext cx="2791412" cy="3892026"/>
            <a:chOff x="4552251" y="1595667"/>
            <a:chExt cx="2791412" cy="3892026"/>
          </a:xfrm>
        </p:grpSpPr>
        <p:pic>
          <p:nvPicPr>
            <p:cNvPr id="119" name="Picture 118">
              <a:extLst>
                <a:ext uri="{FF2B5EF4-FFF2-40B4-BE49-F238E27FC236}">
                  <a16:creationId xmlns:a16="http://schemas.microsoft.com/office/drawing/2014/main" id="{566CA432-8CFD-454E-AB1A-FC89006B41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2251" y="1595667"/>
              <a:ext cx="2791412" cy="3892026"/>
            </a:xfrm>
            <a:prstGeom prst="rect">
              <a:avLst/>
            </a:prstGeom>
          </p:spPr>
        </p:pic>
        <p:sp>
          <p:nvSpPr>
            <p:cNvPr id="120" name="Freeform: Shape 119">
              <a:extLst>
                <a:ext uri="{FF2B5EF4-FFF2-40B4-BE49-F238E27FC236}">
                  <a16:creationId xmlns:a16="http://schemas.microsoft.com/office/drawing/2014/main" id="{B95A5F2E-5901-4FB7-A28D-00F08711AFBC}"/>
                </a:ext>
              </a:extLst>
            </p:cNvPr>
            <p:cNvSpPr/>
            <p:nvPr/>
          </p:nvSpPr>
          <p:spPr>
            <a:xfrm>
              <a:off x="4579620" y="3512820"/>
              <a:ext cx="1615440" cy="1066800"/>
            </a:xfrm>
            <a:custGeom>
              <a:avLst/>
              <a:gdLst>
                <a:gd name="connsiteX0" fmla="*/ 0 w 1615440"/>
                <a:gd name="connsiteY0" fmla="*/ 38100 h 1066800"/>
                <a:gd name="connsiteX1" fmla="*/ 205740 w 1615440"/>
                <a:gd name="connsiteY1" fmla="*/ 0 h 1066800"/>
                <a:gd name="connsiteX2" fmla="*/ 556260 w 1615440"/>
                <a:gd name="connsiteY2" fmla="*/ 38100 h 1066800"/>
                <a:gd name="connsiteX3" fmla="*/ 579120 w 1615440"/>
                <a:gd name="connsiteY3" fmla="*/ 53340 h 1066800"/>
                <a:gd name="connsiteX4" fmla="*/ 586740 w 1615440"/>
                <a:gd name="connsiteY4" fmla="*/ 320040 h 1066800"/>
                <a:gd name="connsiteX5" fmla="*/ 609600 w 1615440"/>
                <a:gd name="connsiteY5" fmla="*/ 426720 h 1066800"/>
                <a:gd name="connsiteX6" fmla="*/ 891540 w 1615440"/>
                <a:gd name="connsiteY6" fmla="*/ 426720 h 1066800"/>
                <a:gd name="connsiteX7" fmla="*/ 1226820 w 1615440"/>
                <a:gd name="connsiteY7" fmla="*/ 426720 h 1066800"/>
                <a:gd name="connsiteX8" fmla="*/ 1363980 w 1615440"/>
                <a:gd name="connsiteY8" fmla="*/ 449580 h 1066800"/>
                <a:gd name="connsiteX9" fmla="*/ 1493520 w 1615440"/>
                <a:gd name="connsiteY9" fmla="*/ 525780 h 1066800"/>
                <a:gd name="connsiteX10" fmla="*/ 1615440 w 1615440"/>
                <a:gd name="connsiteY10" fmla="*/ 769620 h 1066800"/>
                <a:gd name="connsiteX11" fmla="*/ 1417320 w 1615440"/>
                <a:gd name="connsiteY11" fmla="*/ 1066800 h 1066800"/>
                <a:gd name="connsiteX12" fmla="*/ 853440 w 1615440"/>
                <a:gd name="connsiteY12" fmla="*/ 914400 h 1066800"/>
                <a:gd name="connsiteX13" fmla="*/ 342900 w 1615440"/>
                <a:gd name="connsiteY13" fmla="*/ 594360 h 1066800"/>
                <a:gd name="connsiteX14" fmla="*/ 0 w 1615440"/>
                <a:gd name="connsiteY14" fmla="*/ 381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5440" h="1066800">
                  <a:moveTo>
                    <a:pt x="0" y="38100"/>
                  </a:moveTo>
                  <a:lnTo>
                    <a:pt x="205740" y="0"/>
                  </a:lnTo>
                  <a:lnTo>
                    <a:pt x="556260" y="38100"/>
                  </a:lnTo>
                  <a:lnTo>
                    <a:pt x="579120" y="53340"/>
                  </a:lnTo>
                  <a:lnTo>
                    <a:pt x="586740" y="320040"/>
                  </a:lnTo>
                  <a:lnTo>
                    <a:pt x="609600" y="426720"/>
                  </a:lnTo>
                  <a:lnTo>
                    <a:pt x="891540" y="426720"/>
                  </a:lnTo>
                  <a:lnTo>
                    <a:pt x="1226820" y="426720"/>
                  </a:lnTo>
                  <a:lnTo>
                    <a:pt x="1363980" y="449580"/>
                  </a:lnTo>
                  <a:lnTo>
                    <a:pt x="1493520" y="525780"/>
                  </a:lnTo>
                  <a:lnTo>
                    <a:pt x="1615440" y="769620"/>
                  </a:lnTo>
                  <a:lnTo>
                    <a:pt x="1417320" y="1066800"/>
                  </a:lnTo>
                  <a:lnTo>
                    <a:pt x="853440" y="914400"/>
                  </a:lnTo>
                  <a:lnTo>
                    <a:pt x="342900" y="594360"/>
                  </a:lnTo>
                  <a:lnTo>
                    <a:pt x="0"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61" name="Rectangle 60">
            <a:extLst>
              <a:ext uri="{FF2B5EF4-FFF2-40B4-BE49-F238E27FC236}">
                <a16:creationId xmlns:a16="http://schemas.microsoft.com/office/drawing/2014/main" id="{8E759E41-EB26-457F-9869-61C25F5D83FA}"/>
              </a:ext>
            </a:extLst>
          </p:cNvPr>
          <p:cNvSpPr/>
          <p:nvPr/>
        </p:nvSpPr>
        <p:spPr>
          <a:xfrm>
            <a:off x="493776" y="1131326"/>
            <a:ext cx="3664247" cy="229549"/>
          </a:xfrm>
          <a:prstGeom prst="rect">
            <a:avLst/>
          </a:prstGeom>
          <a:solidFill>
            <a:srgbClr val="4AB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2" name="Rectangle 61">
            <a:extLst>
              <a:ext uri="{FF2B5EF4-FFF2-40B4-BE49-F238E27FC236}">
                <a16:creationId xmlns:a16="http://schemas.microsoft.com/office/drawing/2014/main" id="{CD376AD0-19FA-4998-B6CC-AA26507AA75D}"/>
              </a:ext>
            </a:extLst>
          </p:cNvPr>
          <p:cNvSpPr/>
          <p:nvPr/>
        </p:nvSpPr>
        <p:spPr>
          <a:xfrm>
            <a:off x="4310551" y="1130725"/>
            <a:ext cx="3664247" cy="229549"/>
          </a:xfrm>
          <a:prstGeom prst="rect">
            <a:avLst/>
          </a:prstGeom>
          <a:solidFill>
            <a:srgbClr val="9AD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3" name="Rectangle 62">
            <a:extLst>
              <a:ext uri="{FF2B5EF4-FFF2-40B4-BE49-F238E27FC236}">
                <a16:creationId xmlns:a16="http://schemas.microsoft.com/office/drawing/2014/main" id="{2A108645-B03D-4E38-ACDD-E49FA36A20D1}"/>
              </a:ext>
            </a:extLst>
          </p:cNvPr>
          <p:cNvSpPr/>
          <p:nvPr/>
        </p:nvSpPr>
        <p:spPr>
          <a:xfrm>
            <a:off x="8127327" y="1130725"/>
            <a:ext cx="3664247" cy="229549"/>
          </a:xfrm>
          <a:prstGeom prst="rect">
            <a:avLst/>
          </a:prstGeom>
          <a:solidFill>
            <a:srgbClr val="C3EA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3" name="Picture 2">
            <a:extLst>
              <a:ext uri="{FF2B5EF4-FFF2-40B4-BE49-F238E27FC236}">
                <a16:creationId xmlns:a16="http://schemas.microsoft.com/office/drawing/2014/main" id="{79355ED9-5FA2-4FE2-A356-A9FAD6AD6F4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3776" y="1611517"/>
            <a:ext cx="2818982" cy="3883437"/>
          </a:xfrm>
          <a:prstGeom prst="rect">
            <a:avLst/>
          </a:prstGeom>
        </p:spPr>
      </p:pic>
      <p:sp>
        <p:nvSpPr>
          <p:cNvPr id="10" name="TextBox 9">
            <a:extLst>
              <a:ext uri="{FF2B5EF4-FFF2-40B4-BE49-F238E27FC236}">
                <a16:creationId xmlns:a16="http://schemas.microsoft.com/office/drawing/2014/main" id="{9071D770-4DB0-4E91-94F1-5FB315E11BFF}"/>
              </a:ext>
            </a:extLst>
          </p:cNvPr>
          <p:cNvSpPr txBox="1"/>
          <p:nvPr/>
        </p:nvSpPr>
        <p:spPr>
          <a:xfrm>
            <a:off x="400426" y="209090"/>
            <a:ext cx="4301114" cy="523220"/>
          </a:xfrm>
          <a:prstGeom prst="rect">
            <a:avLst/>
          </a:prstGeom>
          <a:noFill/>
        </p:spPr>
        <p:txBody>
          <a:bodyPr wrap="square" rtlCol="0">
            <a:spAutoFit/>
          </a:bodyPr>
          <a:lstStyle/>
          <a:p>
            <a:r>
              <a:rPr lang="es-ES" dirty="0">
                <a:solidFill>
                  <a:schemeClr val="bg1"/>
                </a:solidFill>
                <a:latin typeface="Open Sans" panose="020B0606030504020204" pitchFamily="34" charset="0"/>
                <a:ea typeface="Open Sans" panose="020B0606030504020204" pitchFamily="34" charset="0"/>
                <a:cs typeface="Open Sans" panose="020B0606030504020204" pitchFamily="34" charset="0"/>
              </a:rPr>
              <a:t>Análisis Térmico: Opción A, </a:t>
            </a:r>
            <a:r>
              <a:rPr lang="es-ES" b="1" dirty="0">
                <a:solidFill>
                  <a:schemeClr val="bg1"/>
                </a:solidFill>
                <a:latin typeface="Open Sans" panose="020B0606030504020204" pitchFamily="34" charset="0"/>
                <a:ea typeface="Open Sans" panose="020B0606030504020204" pitchFamily="34" charset="0"/>
                <a:cs typeface="Open Sans" panose="020B0606030504020204" pitchFamily="34" charset="0"/>
              </a:rPr>
              <a:t>Detalle 2 </a:t>
            </a:r>
          </a:p>
          <a:p>
            <a:r>
              <a:rPr lang="es-E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Detalles del análisis</a:t>
            </a:r>
          </a:p>
        </p:txBody>
      </p:sp>
      <p:sp>
        <p:nvSpPr>
          <p:cNvPr id="33" name="TextBox 32">
            <a:extLst>
              <a:ext uri="{FF2B5EF4-FFF2-40B4-BE49-F238E27FC236}">
                <a16:creationId xmlns:a16="http://schemas.microsoft.com/office/drawing/2014/main" id="{A0FBD783-973B-43E5-9910-7E02DA088EFA}"/>
              </a:ext>
            </a:extLst>
          </p:cNvPr>
          <p:cNvSpPr txBox="1"/>
          <p:nvPr/>
        </p:nvSpPr>
        <p:spPr>
          <a:xfrm>
            <a:off x="3403041" y="4434350"/>
            <a:ext cx="558206" cy="369332"/>
          </a:xfrm>
          <a:prstGeom prst="rect">
            <a:avLst/>
          </a:prstGeom>
          <a:solidFill>
            <a:schemeClr val="bg1"/>
          </a:solidFill>
        </p:spPr>
        <p:txBody>
          <a:bodyPr wrap="square" rtlCol="0">
            <a:spAutoFit/>
          </a:bodyPr>
          <a:lstStyle/>
          <a:p>
            <a:pPr algn="ctr"/>
            <a:r>
              <a:rPr lang="es-ES" sz="900" dirty="0">
                <a:latin typeface="Open Sans Light" panose="020B0306030504020204" pitchFamily="34" charset="0"/>
                <a:ea typeface="Open Sans Light" panose="020B0306030504020204" pitchFamily="34" charset="0"/>
                <a:cs typeface="Open Sans Light" panose="020B0306030504020204" pitchFamily="34" charset="0"/>
              </a:rPr>
              <a:t>Área B</a:t>
            </a:r>
          </a:p>
          <a:p>
            <a:pPr algn="ctr"/>
            <a:r>
              <a:rPr lang="es-ES" sz="900" dirty="0">
                <a:latin typeface="Open Sans bold" panose="020B0806030504020204" pitchFamily="34" charset="0"/>
                <a:ea typeface="Open Sans bold" panose="020B0806030504020204" pitchFamily="34" charset="0"/>
                <a:cs typeface="Open Sans bold" panose="020B0806030504020204" pitchFamily="34" charset="0"/>
              </a:rPr>
              <a:t>R-17.7</a:t>
            </a:r>
          </a:p>
        </p:txBody>
      </p:sp>
      <p:sp>
        <p:nvSpPr>
          <p:cNvPr id="35" name="TextBox 34">
            <a:extLst>
              <a:ext uri="{FF2B5EF4-FFF2-40B4-BE49-F238E27FC236}">
                <a16:creationId xmlns:a16="http://schemas.microsoft.com/office/drawing/2014/main" id="{16D91B48-5407-4E49-A741-E5CA48363346}"/>
              </a:ext>
            </a:extLst>
          </p:cNvPr>
          <p:cNvSpPr txBox="1"/>
          <p:nvPr/>
        </p:nvSpPr>
        <p:spPr>
          <a:xfrm>
            <a:off x="3384279" y="3356732"/>
            <a:ext cx="560351" cy="369332"/>
          </a:xfrm>
          <a:prstGeom prst="rect">
            <a:avLst/>
          </a:prstGeom>
          <a:noFill/>
        </p:spPr>
        <p:txBody>
          <a:bodyPr wrap="square" rtlCol="0">
            <a:spAutoFit/>
          </a:bodyPr>
          <a:lstStyle/>
          <a:p>
            <a:pPr algn="ctr"/>
            <a:r>
              <a:rPr lang="es-ES" sz="900" dirty="0">
                <a:latin typeface="Open Sans Light" panose="020B0306030504020204" pitchFamily="34" charset="0"/>
                <a:ea typeface="Open Sans Light" panose="020B0306030504020204" pitchFamily="34" charset="0"/>
                <a:cs typeface="Open Sans Light" panose="020B0306030504020204" pitchFamily="34" charset="0"/>
              </a:rPr>
              <a:t>Área D </a:t>
            </a:r>
          </a:p>
          <a:p>
            <a:pPr algn="ctr"/>
            <a:r>
              <a:rPr lang="es-ES" sz="900" dirty="0">
                <a:latin typeface="Open Sans bold" panose="020B0806030504020204" pitchFamily="34" charset="0"/>
                <a:ea typeface="Open Sans bold" panose="020B0806030504020204" pitchFamily="34" charset="0"/>
                <a:cs typeface="Open Sans bold" panose="020B0806030504020204" pitchFamily="34" charset="0"/>
              </a:rPr>
              <a:t>R-3.9</a:t>
            </a:r>
          </a:p>
        </p:txBody>
      </p:sp>
      <p:sp>
        <p:nvSpPr>
          <p:cNvPr id="39" name="TextBox 38">
            <a:extLst>
              <a:ext uri="{FF2B5EF4-FFF2-40B4-BE49-F238E27FC236}">
                <a16:creationId xmlns:a16="http://schemas.microsoft.com/office/drawing/2014/main" id="{B43AF1C2-1ADB-474B-B827-568323BD8335}"/>
              </a:ext>
            </a:extLst>
          </p:cNvPr>
          <p:cNvSpPr txBox="1"/>
          <p:nvPr/>
        </p:nvSpPr>
        <p:spPr>
          <a:xfrm>
            <a:off x="8163985" y="1119986"/>
            <a:ext cx="3182171" cy="461665"/>
          </a:xfrm>
          <a:prstGeom prst="rect">
            <a:avLst/>
          </a:prstGeom>
          <a:noFill/>
        </p:spPr>
        <p:txBody>
          <a:bodyPr wrap="square" rtlCol="0">
            <a:spAutoFit/>
          </a:bodyPr>
          <a:lstStyle/>
          <a:p>
            <a:pPr>
              <a:spcAft>
                <a:spcPts val="1200"/>
              </a:spcAft>
            </a:pPr>
            <a:r>
              <a:rPr lang="es-ES" sz="1200" b="1" dirty="0">
                <a:latin typeface="Open Sans" panose="020B0606030504020204" pitchFamily="34" charset="0"/>
                <a:ea typeface="Open Sans" panose="020B0606030504020204" pitchFamily="34" charset="0"/>
                <a:cs typeface="Open Sans" panose="020B0606030504020204" pitchFamily="34" charset="0"/>
              </a:rPr>
              <a:t>Opción 3: </a:t>
            </a:r>
            <a:r>
              <a:rPr lang="es-ES" sz="1200" dirty="0">
                <a:latin typeface="Open Sans" panose="020B0606030504020204" pitchFamily="34" charset="0"/>
                <a:ea typeface="Open Sans" panose="020B0606030504020204" pitchFamily="34" charset="0"/>
                <a:cs typeface="Open Sans" panose="020B0606030504020204" pitchFamily="34" charset="0"/>
              </a:rPr>
              <a:t>Parte inferior de la losa sin aislamiento</a:t>
            </a:r>
          </a:p>
        </p:txBody>
      </p:sp>
      <p:sp>
        <p:nvSpPr>
          <p:cNvPr id="34" name="TextBox 33">
            <a:extLst>
              <a:ext uri="{FF2B5EF4-FFF2-40B4-BE49-F238E27FC236}">
                <a16:creationId xmlns:a16="http://schemas.microsoft.com/office/drawing/2014/main" id="{604B63EA-C384-4C28-99D0-F9E66E551AEB}"/>
              </a:ext>
            </a:extLst>
          </p:cNvPr>
          <p:cNvSpPr txBox="1"/>
          <p:nvPr/>
        </p:nvSpPr>
        <p:spPr>
          <a:xfrm>
            <a:off x="3312758" y="2234745"/>
            <a:ext cx="583094" cy="369332"/>
          </a:xfrm>
          <a:prstGeom prst="rect">
            <a:avLst/>
          </a:prstGeom>
          <a:solidFill>
            <a:schemeClr val="bg1"/>
          </a:solidFill>
        </p:spPr>
        <p:txBody>
          <a:bodyPr wrap="square" rtlCol="0">
            <a:spAutoFit/>
          </a:bodyPr>
          <a:lstStyle/>
          <a:p>
            <a:pPr algn="ctr"/>
            <a:r>
              <a:rPr lang="es-ES" sz="900" dirty="0">
                <a:latin typeface="Open Sans Light" panose="020B0306030504020204" pitchFamily="34" charset="0"/>
                <a:ea typeface="Open Sans Light" panose="020B0306030504020204" pitchFamily="34" charset="0"/>
                <a:cs typeface="Open Sans Light" panose="020B0306030504020204" pitchFamily="34" charset="0"/>
              </a:rPr>
              <a:t>Área C</a:t>
            </a:r>
          </a:p>
          <a:p>
            <a:pPr algn="ctr"/>
            <a:r>
              <a:rPr lang="es-ES" sz="900" dirty="0">
                <a:latin typeface="Open Sans bold" panose="020B0806030504020204" pitchFamily="34" charset="0"/>
                <a:ea typeface="Open Sans bold" panose="020B0806030504020204" pitchFamily="34" charset="0"/>
                <a:cs typeface="Open Sans bold" panose="020B0806030504020204" pitchFamily="34" charset="0"/>
              </a:rPr>
              <a:t>R-11.4</a:t>
            </a:r>
          </a:p>
        </p:txBody>
      </p:sp>
      <p:grpSp>
        <p:nvGrpSpPr>
          <p:cNvPr id="47" name="Group 46">
            <a:extLst>
              <a:ext uri="{FF2B5EF4-FFF2-40B4-BE49-F238E27FC236}">
                <a16:creationId xmlns:a16="http://schemas.microsoft.com/office/drawing/2014/main" id="{004A9148-55BC-4F96-B1A3-419149D564F6}"/>
              </a:ext>
            </a:extLst>
          </p:cNvPr>
          <p:cNvGrpSpPr/>
          <p:nvPr/>
        </p:nvGrpSpPr>
        <p:grpSpPr>
          <a:xfrm>
            <a:off x="3373942" y="3105903"/>
            <a:ext cx="556399" cy="772697"/>
            <a:chOff x="3125012" y="3390297"/>
            <a:chExt cx="556399" cy="772697"/>
          </a:xfrm>
        </p:grpSpPr>
        <p:sp>
          <p:nvSpPr>
            <p:cNvPr id="32" name="Rectangle 31">
              <a:extLst>
                <a:ext uri="{FF2B5EF4-FFF2-40B4-BE49-F238E27FC236}">
                  <a16:creationId xmlns:a16="http://schemas.microsoft.com/office/drawing/2014/main" id="{A1694F4A-3FD3-4091-9BFD-15A7F7C930C7}"/>
                </a:ext>
              </a:extLst>
            </p:cNvPr>
            <p:cNvSpPr/>
            <p:nvPr/>
          </p:nvSpPr>
          <p:spPr>
            <a:xfrm>
              <a:off x="3125012" y="3390297"/>
              <a:ext cx="54210" cy="7726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23" name="Straight Connector 22">
              <a:extLst>
                <a:ext uri="{FF2B5EF4-FFF2-40B4-BE49-F238E27FC236}">
                  <a16:creationId xmlns:a16="http://schemas.microsoft.com/office/drawing/2014/main" id="{CB4EA9FB-FA18-41D7-A5E5-C297AFA27725}"/>
                </a:ext>
              </a:extLst>
            </p:cNvPr>
            <p:cNvCxnSpPr/>
            <p:nvPr/>
          </p:nvCxnSpPr>
          <p:spPr>
            <a:xfrm>
              <a:off x="3125012" y="3390297"/>
              <a:ext cx="0" cy="771828"/>
            </a:xfrm>
            <a:prstGeom prst="line">
              <a:avLst/>
            </a:prstGeom>
            <a:ln w="12700">
              <a:solidFill>
                <a:schemeClr val="tx1"/>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E21352-07EF-47B7-ADB8-7205704B7B84}"/>
                </a:ext>
              </a:extLst>
            </p:cNvPr>
            <p:cNvCxnSpPr>
              <a:cxnSpLocks/>
            </p:cNvCxnSpPr>
            <p:nvPr/>
          </p:nvCxnSpPr>
          <p:spPr>
            <a:xfrm>
              <a:off x="3137828" y="3390297"/>
              <a:ext cx="5435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FAD15EE-7D9C-431E-AC04-BA0DAC19D936}"/>
                </a:ext>
              </a:extLst>
            </p:cNvPr>
            <p:cNvCxnSpPr>
              <a:cxnSpLocks/>
            </p:cNvCxnSpPr>
            <p:nvPr/>
          </p:nvCxnSpPr>
          <p:spPr>
            <a:xfrm>
              <a:off x="3128290" y="4162994"/>
              <a:ext cx="5531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94461A81-616E-464B-A7A1-9E3701563812}"/>
              </a:ext>
            </a:extLst>
          </p:cNvPr>
          <p:cNvGrpSpPr/>
          <p:nvPr/>
        </p:nvGrpSpPr>
        <p:grpSpPr>
          <a:xfrm>
            <a:off x="3381001" y="3915544"/>
            <a:ext cx="556399" cy="1176922"/>
            <a:chOff x="3125012" y="3390297"/>
            <a:chExt cx="556399" cy="772697"/>
          </a:xfrm>
        </p:grpSpPr>
        <p:sp>
          <p:nvSpPr>
            <p:cNvPr id="50" name="Rectangle 49">
              <a:extLst>
                <a:ext uri="{FF2B5EF4-FFF2-40B4-BE49-F238E27FC236}">
                  <a16:creationId xmlns:a16="http://schemas.microsoft.com/office/drawing/2014/main" id="{17A3E710-E186-486E-AF23-277BB9514152}"/>
                </a:ext>
              </a:extLst>
            </p:cNvPr>
            <p:cNvSpPr/>
            <p:nvPr/>
          </p:nvSpPr>
          <p:spPr>
            <a:xfrm>
              <a:off x="3125012" y="3390297"/>
              <a:ext cx="54210" cy="7726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51" name="Straight Connector 50">
              <a:extLst>
                <a:ext uri="{FF2B5EF4-FFF2-40B4-BE49-F238E27FC236}">
                  <a16:creationId xmlns:a16="http://schemas.microsoft.com/office/drawing/2014/main" id="{8C5ECFCA-FAE0-490D-98C0-6B867294A492}"/>
                </a:ext>
              </a:extLst>
            </p:cNvPr>
            <p:cNvCxnSpPr/>
            <p:nvPr/>
          </p:nvCxnSpPr>
          <p:spPr>
            <a:xfrm>
              <a:off x="3125012" y="3390297"/>
              <a:ext cx="0" cy="771828"/>
            </a:xfrm>
            <a:prstGeom prst="line">
              <a:avLst/>
            </a:prstGeom>
            <a:ln w="12700">
              <a:solidFill>
                <a:schemeClr val="tx1"/>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7B0A480-2588-4EBB-8FBC-FA9E6CF2B96D}"/>
                </a:ext>
              </a:extLst>
            </p:cNvPr>
            <p:cNvCxnSpPr>
              <a:cxnSpLocks/>
            </p:cNvCxnSpPr>
            <p:nvPr/>
          </p:nvCxnSpPr>
          <p:spPr>
            <a:xfrm>
              <a:off x="3137828" y="3390297"/>
              <a:ext cx="5435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BC33023-4DAD-4C5C-9A63-D211F65BE0A3}"/>
                </a:ext>
              </a:extLst>
            </p:cNvPr>
            <p:cNvCxnSpPr>
              <a:cxnSpLocks/>
            </p:cNvCxnSpPr>
            <p:nvPr/>
          </p:nvCxnSpPr>
          <p:spPr>
            <a:xfrm>
              <a:off x="3128290" y="4162994"/>
              <a:ext cx="5460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8DC7283-0850-4F30-81E4-383D9846A827}"/>
              </a:ext>
            </a:extLst>
          </p:cNvPr>
          <p:cNvGrpSpPr/>
          <p:nvPr/>
        </p:nvGrpSpPr>
        <p:grpSpPr>
          <a:xfrm>
            <a:off x="3369444" y="1773010"/>
            <a:ext cx="556399" cy="1287991"/>
            <a:chOff x="3125012" y="5651231"/>
            <a:chExt cx="556399" cy="1287991"/>
          </a:xfrm>
        </p:grpSpPr>
        <p:sp>
          <p:nvSpPr>
            <p:cNvPr id="57" name="Rectangle 56">
              <a:extLst>
                <a:ext uri="{FF2B5EF4-FFF2-40B4-BE49-F238E27FC236}">
                  <a16:creationId xmlns:a16="http://schemas.microsoft.com/office/drawing/2014/main" id="{9618FF3B-45F2-4503-88BF-D51B158AD8B0}"/>
                </a:ext>
              </a:extLst>
            </p:cNvPr>
            <p:cNvSpPr/>
            <p:nvPr/>
          </p:nvSpPr>
          <p:spPr>
            <a:xfrm>
              <a:off x="3125012" y="5651231"/>
              <a:ext cx="54210" cy="12879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58" name="Straight Connector 57">
              <a:extLst>
                <a:ext uri="{FF2B5EF4-FFF2-40B4-BE49-F238E27FC236}">
                  <a16:creationId xmlns:a16="http://schemas.microsoft.com/office/drawing/2014/main" id="{E4F145A0-FBCF-4E01-AA34-42F7D5DD0861}"/>
                </a:ext>
              </a:extLst>
            </p:cNvPr>
            <p:cNvCxnSpPr/>
            <p:nvPr/>
          </p:nvCxnSpPr>
          <p:spPr>
            <a:xfrm>
              <a:off x="3125012" y="5651231"/>
              <a:ext cx="0" cy="1286547"/>
            </a:xfrm>
            <a:prstGeom prst="line">
              <a:avLst/>
            </a:prstGeom>
            <a:ln w="12700">
              <a:solidFill>
                <a:schemeClr val="tx1"/>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BB9157C-4026-4AD0-B3B2-25AC8843958B}"/>
                </a:ext>
              </a:extLst>
            </p:cNvPr>
            <p:cNvCxnSpPr>
              <a:cxnSpLocks/>
            </p:cNvCxnSpPr>
            <p:nvPr/>
          </p:nvCxnSpPr>
          <p:spPr>
            <a:xfrm>
              <a:off x="3137828" y="5651231"/>
              <a:ext cx="5435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TextBox 66">
            <a:extLst>
              <a:ext uri="{FF2B5EF4-FFF2-40B4-BE49-F238E27FC236}">
                <a16:creationId xmlns:a16="http://schemas.microsoft.com/office/drawing/2014/main" id="{77BF660F-F82D-452A-8B2C-839BB78CD28A}"/>
              </a:ext>
            </a:extLst>
          </p:cNvPr>
          <p:cNvSpPr txBox="1"/>
          <p:nvPr/>
        </p:nvSpPr>
        <p:spPr>
          <a:xfrm>
            <a:off x="7468746" y="4431499"/>
            <a:ext cx="558206" cy="369332"/>
          </a:xfrm>
          <a:prstGeom prst="rect">
            <a:avLst/>
          </a:prstGeom>
          <a:solidFill>
            <a:schemeClr val="bg1"/>
          </a:solidFill>
        </p:spPr>
        <p:txBody>
          <a:bodyPr wrap="square" rtlCol="0">
            <a:spAutoFit/>
          </a:bodyPr>
          <a:lstStyle/>
          <a:p>
            <a:pPr algn="ctr"/>
            <a:r>
              <a:rPr lang="es-ES" sz="900" dirty="0">
                <a:latin typeface="Open Sans Light" panose="020B0306030504020204" pitchFamily="34" charset="0"/>
                <a:ea typeface="Open Sans Light" panose="020B0306030504020204" pitchFamily="34" charset="0"/>
                <a:cs typeface="Open Sans Light" panose="020B0306030504020204" pitchFamily="34" charset="0"/>
              </a:rPr>
              <a:t>Área B</a:t>
            </a:r>
          </a:p>
          <a:p>
            <a:pPr algn="ctr"/>
            <a:r>
              <a:rPr lang="es-ES" sz="900" dirty="0">
                <a:latin typeface="Open Sans bold" panose="020B0806030504020204" pitchFamily="34" charset="0"/>
                <a:ea typeface="Open Sans bold" panose="020B0806030504020204" pitchFamily="34" charset="0"/>
                <a:cs typeface="Open Sans bold" panose="020B0806030504020204" pitchFamily="34" charset="0"/>
              </a:rPr>
              <a:t>R-17.7</a:t>
            </a:r>
          </a:p>
        </p:txBody>
      </p:sp>
      <p:sp>
        <p:nvSpPr>
          <p:cNvPr id="68" name="TextBox 67">
            <a:extLst>
              <a:ext uri="{FF2B5EF4-FFF2-40B4-BE49-F238E27FC236}">
                <a16:creationId xmlns:a16="http://schemas.microsoft.com/office/drawing/2014/main" id="{6B806CD7-C84B-44DE-A8A1-1A5FBDE61D18}"/>
              </a:ext>
            </a:extLst>
          </p:cNvPr>
          <p:cNvSpPr txBox="1"/>
          <p:nvPr/>
        </p:nvSpPr>
        <p:spPr>
          <a:xfrm>
            <a:off x="7449984" y="3317557"/>
            <a:ext cx="560351" cy="369332"/>
          </a:xfrm>
          <a:prstGeom prst="rect">
            <a:avLst/>
          </a:prstGeom>
          <a:noFill/>
        </p:spPr>
        <p:txBody>
          <a:bodyPr wrap="square" rtlCol="0">
            <a:spAutoFit/>
          </a:bodyPr>
          <a:lstStyle/>
          <a:p>
            <a:pPr algn="ctr"/>
            <a:r>
              <a:rPr lang="es-ES" sz="900" dirty="0">
                <a:latin typeface="Open Sans Light" panose="020B0306030504020204" pitchFamily="34" charset="0"/>
                <a:ea typeface="Open Sans Light" panose="020B0306030504020204" pitchFamily="34" charset="0"/>
                <a:cs typeface="Open Sans Light" panose="020B0306030504020204" pitchFamily="34" charset="0"/>
              </a:rPr>
              <a:t>Área D </a:t>
            </a:r>
          </a:p>
          <a:p>
            <a:pPr algn="ctr"/>
            <a:r>
              <a:rPr lang="es-ES" sz="900" dirty="0">
                <a:latin typeface="Open Sans bold" panose="020B0806030504020204" pitchFamily="34" charset="0"/>
                <a:ea typeface="Open Sans bold" panose="020B0806030504020204" pitchFamily="34" charset="0"/>
                <a:cs typeface="Open Sans bold" panose="020B0806030504020204" pitchFamily="34" charset="0"/>
              </a:rPr>
              <a:t>R-3.76</a:t>
            </a:r>
          </a:p>
        </p:txBody>
      </p:sp>
      <p:sp>
        <p:nvSpPr>
          <p:cNvPr id="69" name="TextBox 68">
            <a:extLst>
              <a:ext uri="{FF2B5EF4-FFF2-40B4-BE49-F238E27FC236}">
                <a16:creationId xmlns:a16="http://schemas.microsoft.com/office/drawing/2014/main" id="{1460D266-8974-4E73-9A02-0C81843919C9}"/>
              </a:ext>
            </a:extLst>
          </p:cNvPr>
          <p:cNvSpPr txBox="1"/>
          <p:nvPr/>
        </p:nvSpPr>
        <p:spPr>
          <a:xfrm>
            <a:off x="7378463" y="2231894"/>
            <a:ext cx="583094" cy="369332"/>
          </a:xfrm>
          <a:prstGeom prst="rect">
            <a:avLst/>
          </a:prstGeom>
          <a:solidFill>
            <a:schemeClr val="bg1"/>
          </a:solidFill>
        </p:spPr>
        <p:txBody>
          <a:bodyPr wrap="square" rtlCol="0">
            <a:spAutoFit/>
          </a:bodyPr>
          <a:lstStyle/>
          <a:p>
            <a:pPr algn="ctr"/>
            <a:r>
              <a:rPr lang="es-ES" sz="900" dirty="0">
                <a:latin typeface="Open Sans Light" panose="020B0306030504020204" pitchFamily="34" charset="0"/>
                <a:ea typeface="Open Sans Light" panose="020B0306030504020204" pitchFamily="34" charset="0"/>
                <a:cs typeface="Open Sans Light" panose="020B0306030504020204" pitchFamily="34" charset="0"/>
              </a:rPr>
              <a:t>Área C</a:t>
            </a:r>
          </a:p>
          <a:p>
            <a:pPr algn="ctr"/>
            <a:r>
              <a:rPr lang="es-ES" sz="900" dirty="0">
                <a:latin typeface="Open Sans bold" panose="020B0806030504020204" pitchFamily="34" charset="0"/>
                <a:ea typeface="Open Sans bold" panose="020B0806030504020204" pitchFamily="34" charset="0"/>
                <a:cs typeface="Open Sans bold" panose="020B0806030504020204" pitchFamily="34" charset="0"/>
              </a:rPr>
              <a:t>R-11.4</a:t>
            </a:r>
          </a:p>
        </p:txBody>
      </p:sp>
      <p:grpSp>
        <p:nvGrpSpPr>
          <p:cNvPr id="70" name="Group 69">
            <a:extLst>
              <a:ext uri="{FF2B5EF4-FFF2-40B4-BE49-F238E27FC236}">
                <a16:creationId xmlns:a16="http://schemas.microsoft.com/office/drawing/2014/main" id="{CE6CC5EA-84F0-4458-BC39-CB41DADCED2D}"/>
              </a:ext>
            </a:extLst>
          </p:cNvPr>
          <p:cNvGrpSpPr/>
          <p:nvPr/>
        </p:nvGrpSpPr>
        <p:grpSpPr>
          <a:xfrm>
            <a:off x="7439647" y="3103052"/>
            <a:ext cx="556399" cy="772697"/>
            <a:chOff x="3125012" y="3390297"/>
            <a:chExt cx="556399" cy="772697"/>
          </a:xfrm>
        </p:grpSpPr>
        <p:sp>
          <p:nvSpPr>
            <p:cNvPr id="71" name="Rectangle 70">
              <a:extLst>
                <a:ext uri="{FF2B5EF4-FFF2-40B4-BE49-F238E27FC236}">
                  <a16:creationId xmlns:a16="http://schemas.microsoft.com/office/drawing/2014/main" id="{01678727-1442-45BE-AC91-0280206068AC}"/>
                </a:ext>
              </a:extLst>
            </p:cNvPr>
            <p:cNvSpPr/>
            <p:nvPr/>
          </p:nvSpPr>
          <p:spPr>
            <a:xfrm>
              <a:off x="3125012" y="3390297"/>
              <a:ext cx="54210" cy="7726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72" name="Straight Connector 71">
              <a:extLst>
                <a:ext uri="{FF2B5EF4-FFF2-40B4-BE49-F238E27FC236}">
                  <a16:creationId xmlns:a16="http://schemas.microsoft.com/office/drawing/2014/main" id="{F397366E-8550-4202-999C-D51C976C3AA1}"/>
                </a:ext>
              </a:extLst>
            </p:cNvPr>
            <p:cNvCxnSpPr/>
            <p:nvPr/>
          </p:nvCxnSpPr>
          <p:spPr>
            <a:xfrm>
              <a:off x="3125012" y="3390297"/>
              <a:ext cx="0" cy="771828"/>
            </a:xfrm>
            <a:prstGeom prst="line">
              <a:avLst/>
            </a:prstGeom>
            <a:ln w="12700">
              <a:solidFill>
                <a:schemeClr val="tx1"/>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3BB39AC-8913-4646-9EC6-CA200C39D4C7}"/>
                </a:ext>
              </a:extLst>
            </p:cNvPr>
            <p:cNvCxnSpPr>
              <a:cxnSpLocks/>
            </p:cNvCxnSpPr>
            <p:nvPr/>
          </p:nvCxnSpPr>
          <p:spPr>
            <a:xfrm>
              <a:off x="3137828" y="3390297"/>
              <a:ext cx="5435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B2109DA-FB65-4E02-91F8-6A27DD0BC9BE}"/>
                </a:ext>
              </a:extLst>
            </p:cNvPr>
            <p:cNvCxnSpPr>
              <a:cxnSpLocks/>
            </p:cNvCxnSpPr>
            <p:nvPr/>
          </p:nvCxnSpPr>
          <p:spPr>
            <a:xfrm>
              <a:off x="3128290" y="4162994"/>
              <a:ext cx="5531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2A30006E-B870-4F04-85CF-01EB7C47AC79}"/>
              </a:ext>
            </a:extLst>
          </p:cNvPr>
          <p:cNvGrpSpPr/>
          <p:nvPr/>
        </p:nvGrpSpPr>
        <p:grpSpPr>
          <a:xfrm>
            <a:off x="7446706" y="3912693"/>
            <a:ext cx="556399" cy="1176922"/>
            <a:chOff x="3125012" y="3390297"/>
            <a:chExt cx="556399" cy="772697"/>
          </a:xfrm>
        </p:grpSpPr>
        <p:sp>
          <p:nvSpPr>
            <p:cNvPr id="76" name="Rectangle 75">
              <a:extLst>
                <a:ext uri="{FF2B5EF4-FFF2-40B4-BE49-F238E27FC236}">
                  <a16:creationId xmlns:a16="http://schemas.microsoft.com/office/drawing/2014/main" id="{D32CC2C7-8C83-43A9-A7FC-3F46B1B0EDB1}"/>
                </a:ext>
              </a:extLst>
            </p:cNvPr>
            <p:cNvSpPr/>
            <p:nvPr/>
          </p:nvSpPr>
          <p:spPr>
            <a:xfrm>
              <a:off x="3125012" y="3390297"/>
              <a:ext cx="54210" cy="7726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77" name="Straight Connector 76">
              <a:extLst>
                <a:ext uri="{FF2B5EF4-FFF2-40B4-BE49-F238E27FC236}">
                  <a16:creationId xmlns:a16="http://schemas.microsoft.com/office/drawing/2014/main" id="{B4601B2F-2F15-4EE9-AB77-691BDA06A4EC}"/>
                </a:ext>
              </a:extLst>
            </p:cNvPr>
            <p:cNvCxnSpPr/>
            <p:nvPr/>
          </p:nvCxnSpPr>
          <p:spPr>
            <a:xfrm>
              <a:off x="3125012" y="3390297"/>
              <a:ext cx="0" cy="771828"/>
            </a:xfrm>
            <a:prstGeom prst="line">
              <a:avLst/>
            </a:prstGeom>
            <a:ln w="12700">
              <a:solidFill>
                <a:schemeClr val="tx1"/>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E4B686A-CD31-492C-AF9A-C6C5308AFB17}"/>
                </a:ext>
              </a:extLst>
            </p:cNvPr>
            <p:cNvCxnSpPr>
              <a:cxnSpLocks/>
            </p:cNvCxnSpPr>
            <p:nvPr/>
          </p:nvCxnSpPr>
          <p:spPr>
            <a:xfrm>
              <a:off x="3137828" y="3390297"/>
              <a:ext cx="5435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4DC1A3D-DB93-4D3C-92DB-ACE27CE586CC}"/>
                </a:ext>
              </a:extLst>
            </p:cNvPr>
            <p:cNvCxnSpPr>
              <a:cxnSpLocks/>
            </p:cNvCxnSpPr>
            <p:nvPr/>
          </p:nvCxnSpPr>
          <p:spPr>
            <a:xfrm>
              <a:off x="3128290" y="4162994"/>
              <a:ext cx="5460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F41A1F22-F6EF-471D-A776-C20E165791DE}"/>
              </a:ext>
            </a:extLst>
          </p:cNvPr>
          <p:cNvGrpSpPr/>
          <p:nvPr/>
        </p:nvGrpSpPr>
        <p:grpSpPr>
          <a:xfrm>
            <a:off x="7435149" y="1770159"/>
            <a:ext cx="556399" cy="1287991"/>
            <a:chOff x="3125012" y="5651231"/>
            <a:chExt cx="556399" cy="1287991"/>
          </a:xfrm>
        </p:grpSpPr>
        <p:sp>
          <p:nvSpPr>
            <p:cNvPr id="81" name="Rectangle 80">
              <a:extLst>
                <a:ext uri="{FF2B5EF4-FFF2-40B4-BE49-F238E27FC236}">
                  <a16:creationId xmlns:a16="http://schemas.microsoft.com/office/drawing/2014/main" id="{1238995E-B112-4222-ADCF-0B3BF18B1CCC}"/>
                </a:ext>
              </a:extLst>
            </p:cNvPr>
            <p:cNvSpPr/>
            <p:nvPr/>
          </p:nvSpPr>
          <p:spPr>
            <a:xfrm>
              <a:off x="3125012" y="5651231"/>
              <a:ext cx="54210" cy="12879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82" name="Straight Connector 81">
              <a:extLst>
                <a:ext uri="{FF2B5EF4-FFF2-40B4-BE49-F238E27FC236}">
                  <a16:creationId xmlns:a16="http://schemas.microsoft.com/office/drawing/2014/main" id="{53932C62-3CC2-41FA-BABF-B857219BDE9E}"/>
                </a:ext>
              </a:extLst>
            </p:cNvPr>
            <p:cNvCxnSpPr/>
            <p:nvPr/>
          </p:nvCxnSpPr>
          <p:spPr>
            <a:xfrm>
              <a:off x="3125012" y="5651231"/>
              <a:ext cx="0" cy="1286547"/>
            </a:xfrm>
            <a:prstGeom prst="line">
              <a:avLst/>
            </a:prstGeom>
            <a:ln w="12700">
              <a:solidFill>
                <a:schemeClr val="tx1"/>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DCC4D19-831A-49C5-85AE-C39153665B11}"/>
                </a:ext>
              </a:extLst>
            </p:cNvPr>
            <p:cNvCxnSpPr>
              <a:cxnSpLocks/>
            </p:cNvCxnSpPr>
            <p:nvPr/>
          </p:nvCxnSpPr>
          <p:spPr>
            <a:xfrm>
              <a:off x="3137828" y="5651231"/>
              <a:ext cx="5435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5" name="TextBox 84">
            <a:extLst>
              <a:ext uri="{FF2B5EF4-FFF2-40B4-BE49-F238E27FC236}">
                <a16:creationId xmlns:a16="http://schemas.microsoft.com/office/drawing/2014/main" id="{D007045A-9D13-49EF-BFD8-37756DAC98E3}"/>
              </a:ext>
            </a:extLst>
          </p:cNvPr>
          <p:cNvSpPr txBox="1"/>
          <p:nvPr/>
        </p:nvSpPr>
        <p:spPr>
          <a:xfrm>
            <a:off x="11285522" y="4434286"/>
            <a:ext cx="558206" cy="369332"/>
          </a:xfrm>
          <a:prstGeom prst="rect">
            <a:avLst/>
          </a:prstGeom>
          <a:solidFill>
            <a:schemeClr val="bg1"/>
          </a:solidFill>
        </p:spPr>
        <p:txBody>
          <a:bodyPr wrap="square" rtlCol="0">
            <a:spAutoFit/>
          </a:bodyPr>
          <a:lstStyle/>
          <a:p>
            <a:pPr algn="ctr"/>
            <a:r>
              <a:rPr lang="es-ES" sz="900" dirty="0">
                <a:latin typeface="Open Sans Light" panose="020B0306030504020204" pitchFamily="34" charset="0"/>
                <a:ea typeface="Open Sans Light" panose="020B0306030504020204" pitchFamily="34" charset="0"/>
                <a:cs typeface="Open Sans Light" panose="020B0306030504020204" pitchFamily="34" charset="0"/>
              </a:rPr>
              <a:t>Área B</a:t>
            </a:r>
          </a:p>
          <a:p>
            <a:pPr algn="ctr"/>
            <a:r>
              <a:rPr lang="es-ES" sz="900" dirty="0">
                <a:latin typeface="Open Sans bold" panose="020B0806030504020204" pitchFamily="34" charset="0"/>
                <a:ea typeface="Open Sans bold" panose="020B0806030504020204" pitchFamily="34" charset="0"/>
                <a:cs typeface="Open Sans bold" panose="020B0806030504020204" pitchFamily="34" charset="0"/>
              </a:rPr>
              <a:t>R-17.7</a:t>
            </a:r>
          </a:p>
        </p:txBody>
      </p:sp>
      <p:sp>
        <p:nvSpPr>
          <p:cNvPr id="86" name="TextBox 85">
            <a:extLst>
              <a:ext uri="{FF2B5EF4-FFF2-40B4-BE49-F238E27FC236}">
                <a16:creationId xmlns:a16="http://schemas.microsoft.com/office/drawing/2014/main" id="{6FF7FF02-2304-476B-85D4-002C5B03073C}"/>
              </a:ext>
            </a:extLst>
          </p:cNvPr>
          <p:cNvSpPr txBox="1"/>
          <p:nvPr/>
        </p:nvSpPr>
        <p:spPr>
          <a:xfrm>
            <a:off x="11266760" y="3320344"/>
            <a:ext cx="560351" cy="369332"/>
          </a:xfrm>
          <a:prstGeom prst="rect">
            <a:avLst/>
          </a:prstGeom>
          <a:noFill/>
        </p:spPr>
        <p:txBody>
          <a:bodyPr wrap="square" rtlCol="0">
            <a:spAutoFit/>
          </a:bodyPr>
          <a:lstStyle/>
          <a:p>
            <a:pPr algn="ctr"/>
            <a:r>
              <a:rPr lang="es-ES" sz="900" dirty="0">
                <a:latin typeface="Open Sans Light" panose="020B0306030504020204" pitchFamily="34" charset="0"/>
                <a:ea typeface="Open Sans Light" panose="020B0306030504020204" pitchFamily="34" charset="0"/>
                <a:cs typeface="Open Sans Light" panose="020B0306030504020204" pitchFamily="34" charset="0"/>
              </a:rPr>
              <a:t>Área D </a:t>
            </a:r>
          </a:p>
          <a:p>
            <a:pPr algn="ctr"/>
            <a:r>
              <a:rPr lang="es-ES" sz="900" dirty="0">
                <a:latin typeface="Open Sans bold" panose="020B0806030504020204" pitchFamily="34" charset="0"/>
                <a:ea typeface="Open Sans bold" panose="020B0806030504020204" pitchFamily="34" charset="0"/>
                <a:cs typeface="Open Sans bold" panose="020B0806030504020204" pitchFamily="34" charset="0"/>
              </a:rPr>
              <a:t>R-2.8</a:t>
            </a:r>
          </a:p>
        </p:txBody>
      </p:sp>
      <p:sp>
        <p:nvSpPr>
          <p:cNvPr id="87" name="TextBox 86">
            <a:extLst>
              <a:ext uri="{FF2B5EF4-FFF2-40B4-BE49-F238E27FC236}">
                <a16:creationId xmlns:a16="http://schemas.microsoft.com/office/drawing/2014/main" id="{270EF9FD-7B80-47CD-A055-3CD563BA16DC}"/>
              </a:ext>
            </a:extLst>
          </p:cNvPr>
          <p:cNvSpPr txBox="1"/>
          <p:nvPr/>
        </p:nvSpPr>
        <p:spPr>
          <a:xfrm>
            <a:off x="11195239" y="2234681"/>
            <a:ext cx="583094" cy="369332"/>
          </a:xfrm>
          <a:prstGeom prst="rect">
            <a:avLst/>
          </a:prstGeom>
          <a:solidFill>
            <a:schemeClr val="bg1"/>
          </a:solidFill>
        </p:spPr>
        <p:txBody>
          <a:bodyPr wrap="square" rtlCol="0">
            <a:spAutoFit/>
          </a:bodyPr>
          <a:lstStyle/>
          <a:p>
            <a:pPr algn="ctr"/>
            <a:r>
              <a:rPr lang="es-ES" sz="900" dirty="0">
                <a:latin typeface="Open Sans Light" panose="020B0306030504020204" pitchFamily="34" charset="0"/>
                <a:ea typeface="Open Sans Light" panose="020B0306030504020204" pitchFamily="34" charset="0"/>
                <a:cs typeface="Open Sans Light" panose="020B0306030504020204" pitchFamily="34" charset="0"/>
              </a:rPr>
              <a:t>Área C</a:t>
            </a:r>
          </a:p>
          <a:p>
            <a:pPr algn="ctr"/>
            <a:r>
              <a:rPr lang="es-ES" sz="900" dirty="0">
                <a:latin typeface="Open Sans bold" panose="020B0806030504020204" pitchFamily="34" charset="0"/>
                <a:ea typeface="Open Sans bold" panose="020B0806030504020204" pitchFamily="34" charset="0"/>
                <a:cs typeface="Open Sans bold" panose="020B0806030504020204" pitchFamily="34" charset="0"/>
              </a:rPr>
              <a:t>R-11.4</a:t>
            </a:r>
          </a:p>
        </p:txBody>
      </p:sp>
      <p:grpSp>
        <p:nvGrpSpPr>
          <p:cNvPr id="88" name="Group 87">
            <a:extLst>
              <a:ext uri="{FF2B5EF4-FFF2-40B4-BE49-F238E27FC236}">
                <a16:creationId xmlns:a16="http://schemas.microsoft.com/office/drawing/2014/main" id="{FF86F602-2BFE-4E52-86F7-708392222735}"/>
              </a:ext>
            </a:extLst>
          </p:cNvPr>
          <p:cNvGrpSpPr/>
          <p:nvPr/>
        </p:nvGrpSpPr>
        <p:grpSpPr>
          <a:xfrm>
            <a:off x="11256423" y="3105839"/>
            <a:ext cx="556399" cy="772697"/>
            <a:chOff x="3125012" y="3390297"/>
            <a:chExt cx="556399" cy="772697"/>
          </a:xfrm>
        </p:grpSpPr>
        <p:sp>
          <p:nvSpPr>
            <p:cNvPr id="89" name="Rectangle 88">
              <a:extLst>
                <a:ext uri="{FF2B5EF4-FFF2-40B4-BE49-F238E27FC236}">
                  <a16:creationId xmlns:a16="http://schemas.microsoft.com/office/drawing/2014/main" id="{539CC5F0-1AD0-4E49-B4CE-7F646143F58F}"/>
                </a:ext>
              </a:extLst>
            </p:cNvPr>
            <p:cNvSpPr/>
            <p:nvPr/>
          </p:nvSpPr>
          <p:spPr>
            <a:xfrm>
              <a:off x="3125012" y="3390297"/>
              <a:ext cx="54210" cy="7726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90" name="Straight Connector 89">
              <a:extLst>
                <a:ext uri="{FF2B5EF4-FFF2-40B4-BE49-F238E27FC236}">
                  <a16:creationId xmlns:a16="http://schemas.microsoft.com/office/drawing/2014/main" id="{F7634317-763E-49E4-82E1-98CF2B11E588}"/>
                </a:ext>
              </a:extLst>
            </p:cNvPr>
            <p:cNvCxnSpPr/>
            <p:nvPr/>
          </p:nvCxnSpPr>
          <p:spPr>
            <a:xfrm>
              <a:off x="3125012" y="3390297"/>
              <a:ext cx="0" cy="771828"/>
            </a:xfrm>
            <a:prstGeom prst="line">
              <a:avLst/>
            </a:prstGeom>
            <a:ln w="12700">
              <a:solidFill>
                <a:schemeClr val="tx1"/>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121DF63-A442-4BAE-BD82-A3A5F9B41015}"/>
                </a:ext>
              </a:extLst>
            </p:cNvPr>
            <p:cNvCxnSpPr>
              <a:cxnSpLocks/>
            </p:cNvCxnSpPr>
            <p:nvPr/>
          </p:nvCxnSpPr>
          <p:spPr>
            <a:xfrm>
              <a:off x="3137828" y="3390297"/>
              <a:ext cx="5435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460FE70-4F74-45B6-9485-1B613B318892}"/>
                </a:ext>
              </a:extLst>
            </p:cNvPr>
            <p:cNvCxnSpPr>
              <a:cxnSpLocks/>
            </p:cNvCxnSpPr>
            <p:nvPr/>
          </p:nvCxnSpPr>
          <p:spPr>
            <a:xfrm>
              <a:off x="3128290" y="4162994"/>
              <a:ext cx="5531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536AE50E-749E-489D-A605-FB302A76E7F7}"/>
              </a:ext>
            </a:extLst>
          </p:cNvPr>
          <p:cNvGrpSpPr/>
          <p:nvPr/>
        </p:nvGrpSpPr>
        <p:grpSpPr>
          <a:xfrm>
            <a:off x="11263482" y="3915480"/>
            <a:ext cx="556399" cy="1176922"/>
            <a:chOff x="3125012" y="3390297"/>
            <a:chExt cx="556399" cy="772697"/>
          </a:xfrm>
        </p:grpSpPr>
        <p:sp>
          <p:nvSpPr>
            <p:cNvPr id="94" name="Rectangle 93">
              <a:extLst>
                <a:ext uri="{FF2B5EF4-FFF2-40B4-BE49-F238E27FC236}">
                  <a16:creationId xmlns:a16="http://schemas.microsoft.com/office/drawing/2014/main" id="{CC881611-8579-4A71-8074-D1F79900CD6E}"/>
                </a:ext>
              </a:extLst>
            </p:cNvPr>
            <p:cNvSpPr/>
            <p:nvPr/>
          </p:nvSpPr>
          <p:spPr>
            <a:xfrm>
              <a:off x="3125012" y="3390297"/>
              <a:ext cx="54210" cy="7726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95" name="Straight Connector 94">
              <a:extLst>
                <a:ext uri="{FF2B5EF4-FFF2-40B4-BE49-F238E27FC236}">
                  <a16:creationId xmlns:a16="http://schemas.microsoft.com/office/drawing/2014/main" id="{B2E0E2E7-C540-426B-A7B3-CC5B4E2677F4}"/>
                </a:ext>
              </a:extLst>
            </p:cNvPr>
            <p:cNvCxnSpPr/>
            <p:nvPr/>
          </p:nvCxnSpPr>
          <p:spPr>
            <a:xfrm>
              <a:off x="3125012" y="3390297"/>
              <a:ext cx="0" cy="771828"/>
            </a:xfrm>
            <a:prstGeom prst="line">
              <a:avLst/>
            </a:prstGeom>
            <a:ln w="12700">
              <a:solidFill>
                <a:schemeClr val="tx1"/>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CBC4169-0730-478B-BB46-C69A2FD0EC52}"/>
                </a:ext>
              </a:extLst>
            </p:cNvPr>
            <p:cNvCxnSpPr>
              <a:cxnSpLocks/>
            </p:cNvCxnSpPr>
            <p:nvPr/>
          </p:nvCxnSpPr>
          <p:spPr>
            <a:xfrm>
              <a:off x="3137828" y="3390297"/>
              <a:ext cx="5435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7C6B0DB-9F3A-4867-81A2-C5BAF708A2DE}"/>
                </a:ext>
              </a:extLst>
            </p:cNvPr>
            <p:cNvCxnSpPr>
              <a:cxnSpLocks/>
            </p:cNvCxnSpPr>
            <p:nvPr/>
          </p:nvCxnSpPr>
          <p:spPr>
            <a:xfrm>
              <a:off x="3128290" y="4162994"/>
              <a:ext cx="5460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4411190A-58A1-4450-9D55-A60381DD15E7}"/>
              </a:ext>
            </a:extLst>
          </p:cNvPr>
          <p:cNvGrpSpPr/>
          <p:nvPr/>
        </p:nvGrpSpPr>
        <p:grpSpPr>
          <a:xfrm>
            <a:off x="11251925" y="1772946"/>
            <a:ext cx="556399" cy="1287991"/>
            <a:chOff x="3125012" y="5651231"/>
            <a:chExt cx="556399" cy="1287991"/>
          </a:xfrm>
        </p:grpSpPr>
        <p:sp>
          <p:nvSpPr>
            <p:cNvPr id="99" name="Rectangle 98">
              <a:extLst>
                <a:ext uri="{FF2B5EF4-FFF2-40B4-BE49-F238E27FC236}">
                  <a16:creationId xmlns:a16="http://schemas.microsoft.com/office/drawing/2014/main" id="{AC92FAC8-666A-4A7C-920E-568D13F5F5B6}"/>
                </a:ext>
              </a:extLst>
            </p:cNvPr>
            <p:cNvSpPr/>
            <p:nvPr/>
          </p:nvSpPr>
          <p:spPr>
            <a:xfrm>
              <a:off x="3125012" y="5651231"/>
              <a:ext cx="54210" cy="12879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00" name="Straight Connector 99">
              <a:extLst>
                <a:ext uri="{FF2B5EF4-FFF2-40B4-BE49-F238E27FC236}">
                  <a16:creationId xmlns:a16="http://schemas.microsoft.com/office/drawing/2014/main" id="{86E48C62-7790-4AEC-9132-1916A8449552}"/>
                </a:ext>
              </a:extLst>
            </p:cNvPr>
            <p:cNvCxnSpPr/>
            <p:nvPr/>
          </p:nvCxnSpPr>
          <p:spPr>
            <a:xfrm>
              <a:off x="3125012" y="5651231"/>
              <a:ext cx="0" cy="1286547"/>
            </a:xfrm>
            <a:prstGeom prst="line">
              <a:avLst/>
            </a:prstGeom>
            <a:ln w="12700">
              <a:solidFill>
                <a:schemeClr val="tx1"/>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7BA24F4-9AF2-4A72-B943-C351793913C2}"/>
                </a:ext>
              </a:extLst>
            </p:cNvPr>
            <p:cNvCxnSpPr>
              <a:cxnSpLocks/>
            </p:cNvCxnSpPr>
            <p:nvPr/>
          </p:nvCxnSpPr>
          <p:spPr>
            <a:xfrm>
              <a:off x="3137828" y="5651231"/>
              <a:ext cx="5435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 name="Oval 101">
            <a:extLst>
              <a:ext uri="{FF2B5EF4-FFF2-40B4-BE49-F238E27FC236}">
                <a16:creationId xmlns:a16="http://schemas.microsoft.com/office/drawing/2014/main" id="{BEE41BA2-4D15-4E4A-8728-1E19626F992A}"/>
              </a:ext>
            </a:extLst>
          </p:cNvPr>
          <p:cNvSpPr/>
          <p:nvPr/>
        </p:nvSpPr>
        <p:spPr>
          <a:xfrm>
            <a:off x="2775906" y="2974102"/>
            <a:ext cx="179648" cy="179648"/>
          </a:xfrm>
          <a:prstGeom prst="ellipse">
            <a:avLst/>
          </a:prstGeom>
          <a:noFill/>
          <a:ln>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3" name="TextBox 102">
            <a:extLst>
              <a:ext uri="{FF2B5EF4-FFF2-40B4-BE49-F238E27FC236}">
                <a16:creationId xmlns:a16="http://schemas.microsoft.com/office/drawing/2014/main" id="{4EE0A95B-3EF9-4F0C-B49C-004D62D29527}"/>
              </a:ext>
            </a:extLst>
          </p:cNvPr>
          <p:cNvSpPr txBox="1"/>
          <p:nvPr/>
        </p:nvSpPr>
        <p:spPr>
          <a:xfrm>
            <a:off x="592913" y="2551395"/>
            <a:ext cx="2141145" cy="630942"/>
          </a:xfrm>
          <a:prstGeom prst="rect">
            <a:avLst/>
          </a:prstGeom>
          <a:noFill/>
        </p:spPr>
        <p:txBody>
          <a:bodyPr wrap="square" rtlCol="0">
            <a:spAutoFit/>
          </a:bodyPr>
          <a:lstStyle/>
          <a:p>
            <a:pPr algn="ctr"/>
            <a:r>
              <a:rPr lang="es-ES" sz="700" dirty="0">
                <a:latin typeface="Open Sans Light" panose="020B0306030504020204" pitchFamily="34" charset="0"/>
                <a:ea typeface="Open Sans Light" panose="020B0306030504020204" pitchFamily="34" charset="0"/>
                <a:cs typeface="Open Sans Light" panose="020B0306030504020204" pitchFamily="34" charset="0"/>
              </a:rPr>
              <a:t>Condensación Potencial</a:t>
            </a:r>
          </a:p>
          <a:p>
            <a:pPr algn="ctr"/>
            <a:r>
              <a:rPr lang="es-ES" sz="700" dirty="0">
                <a:latin typeface="Open Sans Light" panose="020B0306030504020204" pitchFamily="34" charset="0"/>
                <a:ea typeface="Open Sans Light" panose="020B0306030504020204" pitchFamily="34" charset="0"/>
                <a:cs typeface="Open Sans Light" panose="020B0306030504020204" pitchFamily="34" charset="0"/>
              </a:rPr>
              <a:t>(Temperatura de la superficie cae por debajo de la temperatura de punto de rocío en las condiciones de diseño [-12 </a:t>
            </a:r>
            <a:r>
              <a:rPr lang="es-ES" sz="700" dirty="0" err="1">
                <a:latin typeface="Open Sans Light" panose="020B0306030504020204" pitchFamily="34" charset="0"/>
                <a:ea typeface="Open Sans Light" panose="020B0306030504020204" pitchFamily="34" charset="0"/>
                <a:cs typeface="Open Sans Light" panose="020B0306030504020204" pitchFamily="34" charset="0"/>
              </a:rPr>
              <a:t>ºC</a:t>
            </a:r>
            <a:r>
              <a:rPr lang="es-ES" sz="700" dirty="0">
                <a:latin typeface="Open Sans Light" panose="020B0306030504020204" pitchFamily="34" charset="0"/>
                <a:ea typeface="Open Sans Light" panose="020B0306030504020204" pitchFamily="34" charset="0"/>
                <a:cs typeface="Open Sans Light" panose="020B0306030504020204" pitchFamily="34" charset="0"/>
              </a:rPr>
              <a:t> exterior , 21ºC/60% </a:t>
            </a:r>
            <a:r>
              <a:rPr lang="es-ES" sz="700" dirty="0" err="1">
                <a:latin typeface="Open Sans Light" panose="020B0306030504020204" pitchFamily="34" charset="0"/>
                <a:ea typeface="Open Sans Light" panose="020B0306030504020204" pitchFamily="34" charset="0"/>
                <a:cs typeface="Open Sans Light" panose="020B0306030504020204" pitchFamily="34" charset="0"/>
              </a:rPr>
              <a:t>hr</a:t>
            </a:r>
            <a:r>
              <a:rPr lang="es-ES" sz="700" dirty="0">
                <a:latin typeface="Open Sans Light" panose="020B0306030504020204" pitchFamily="34" charset="0"/>
                <a:ea typeface="Open Sans Light" panose="020B0306030504020204" pitchFamily="34" charset="0"/>
                <a:cs typeface="Open Sans Light" panose="020B0306030504020204" pitchFamily="34" charset="0"/>
              </a:rPr>
              <a:t> interior]) </a:t>
            </a:r>
            <a:endParaRPr lang="es-ES" sz="700" dirty="0">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116" name="Freeform: Shape 115">
            <a:extLst>
              <a:ext uri="{FF2B5EF4-FFF2-40B4-BE49-F238E27FC236}">
                <a16:creationId xmlns:a16="http://schemas.microsoft.com/office/drawing/2014/main" id="{28D15111-A2A8-40EE-9A62-E1182690EC99}"/>
              </a:ext>
            </a:extLst>
          </p:cNvPr>
          <p:cNvSpPr/>
          <p:nvPr/>
        </p:nvSpPr>
        <p:spPr>
          <a:xfrm>
            <a:off x="2228850" y="2647950"/>
            <a:ext cx="584200" cy="311150"/>
          </a:xfrm>
          <a:custGeom>
            <a:avLst/>
            <a:gdLst>
              <a:gd name="connsiteX0" fmla="*/ 0 w 584200"/>
              <a:gd name="connsiteY0" fmla="*/ 0 h 311150"/>
              <a:gd name="connsiteX1" fmla="*/ 400050 w 584200"/>
              <a:gd name="connsiteY1" fmla="*/ 0 h 311150"/>
              <a:gd name="connsiteX2" fmla="*/ 584200 w 584200"/>
              <a:gd name="connsiteY2" fmla="*/ 311150 h 311150"/>
            </a:gdLst>
            <a:ahLst/>
            <a:cxnLst>
              <a:cxn ang="0">
                <a:pos x="connsiteX0" y="connsiteY0"/>
              </a:cxn>
              <a:cxn ang="0">
                <a:pos x="connsiteX1" y="connsiteY1"/>
              </a:cxn>
              <a:cxn ang="0">
                <a:pos x="connsiteX2" y="connsiteY2"/>
              </a:cxn>
            </a:cxnLst>
            <a:rect l="l" t="t" r="r" b="b"/>
            <a:pathLst>
              <a:path w="584200" h="311150">
                <a:moveTo>
                  <a:pt x="0" y="0"/>
                </a:moveTo>
                <a:lnTo>
                  <a:pt x="400050" y="0"/>
                </a:lnTo>
                <a:lnTo>
                  <a:pt x="584200" y="311150"/>
                </a:lnTo>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3" name="Oval 122">
            <a:extLst>
              <a:ext uri="{FF2B5EF4-FFF2-40B4-BE49-F238E27FC236}">
                <a16:creationId xmlns:a16="http://schemas.microsoft.com/office/drawing/2014/main" id="{617A8F92-C7FF-4330-AEC6-AEBA65997B0D}"/>
              </a:ext>
            </a:extLst>
          </p:cNvPr>
          <p:cNvSpPr/>
          <p:nvPr/>
        </p:nvSpPr>
        <p:spPr>
          <a:xfrm>
            <a:off x="6856206" y="2983731"/>
            <a:ext cx="179648" cy="179648"/>
          </a:xfrm>
          <a:prstGeom prst="ellipse">
            <a:avLst/>
          </a:prstGeom>
          <a:noFill/>
          <a:ln>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5" name="Freeform: Shape 124">
            <a:extLst>
              <a:ext uri="{FF2B5EF4-FFF2-40B4-BE49-F238E27FC236}">
                <a16:creationId xmlns:a16="http://schemas.microsoft.com/office/drawing/2014/main" id="{81942291-1D7D-4977-836D-325295AF77D9}"/>
              </a:ext>
            </a:extLst>
          </p:cNvPr>
          <p:cNvSpPr/>
          <p:nvPr/>
        </p:nvSpPr>
        <p:spPr>
          <a:xfrm>
            <a:off x="6309150" y="2657579"/>
            <a:ext cx="584200" cy="311150"/>
          </a:xfrm>
          <a:custGeom>
            <a:avLst/>
            <a:gdLst>
              <a:gd name="connsiteX0" fmla="*/ 0 w 584200"/>
              <a:gd name="connsiteY0" fmla="*/ 0 h 311150"/>
              <a:gd name="connsiteX1" fmla="*/ 400050 w 584200"/>
              <a:gd name="connsiteY1" fmla="*/ 0 h 311150"/>
              <a:gd name="connsiteX2" fmla="*/ 584200 w 584200"/>
              <a:gd name="connsiteY2" fmla="*/ 311150 h 311150"/>
            </a:gdLst>
            <a:ahLst/>
            <a:cxnLst>
              <a:cxn ang="0">
                <a:pos x="connsiteX0" y="connsiteY0"/>
              </a:cxn>
              <a:cxn ang="0">
                <a:pos x="connsiteX1" y="connsiteY1"/>
              </a:cxn>
              <a:cxn ang="0">
                <a:pos x="connsiteX2" y="connsiteY2"/>
              </a:cxn>
            </a:cxnLst>
            <a:rect l="l" t="t" r="r" b="b"/>
            <a:pathLst>
              <a:path w="584200" h="311150">
                <a:moveTo>
                  <a:pt x="0" y="0"/>
                </a:moveTo>
                <a:lnTo>
                  <a:pt x="400050" y="0"/>
                </a:lnTo>
                <a:lnTo>
                  <a:pt x="584200" y="311150"/>
                </a:lnTo>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6" name="TextBox 125">
            <a:extLst>
              <a:ext uri="{FF2B5EF4-FFF2-40B4-BE49-F238E27FC236}">
                <a16:creationId xmlns:a16="http://schemas.microsoft.com/office/drawing/2014/main" id="{808058E7-42C1-495B-A3FC-59DA070A22D9}"/>
              </a:ext>
            </a:extLst>
          </p:cNvPr>
          <p:cNvSpPr txBox="1"/>
          <p:nvPr/>
        </p:nvSpPr>
        <p:spPr>
          <a:xfrm>
            <a:off x="4675825" y="4346603"/>
            <a:ext cx="2141145" cy="415498"/>
          </a:xfrm>
          <a:prstGeom prst="rect">
            <a:avLst/>
          </a:prstGeom>
          <a:noFill/>
        </p:spPr>
        <p:txBody>
          <a:bodyPr wrap="square" rtlCol="0">
            <a:spAutoFit/>
          </a:bodyPr>
          <a:lstStyle/>
          <a:p>
            <a:pPr algn="ctr"/>
            <a:r>
              <a:rPr lang="es-ES" sz="700" dirty="0">
                <a:latin typeface="Open Sans Light" panose="020B0306030504020204" pitchFamily="34" charset="0"/>
                <a:ea typeface="Open Sans Light" panose="020B0306030504020204" pitchFamily="34" charset="0"/>
                <a:cs typeface="Open Sans Light" panose="020B0306030504020204" pitchFamily="34" charset="0"/>
              </a:rPr>
              <a:t>El aislamiento se extiende lo suficiente para evitar la potencial condensación en la parte inferior de la losa. </a:t>
            </a:r>
            <a:endParaRPr lang="es-ES" sz="700" dirty="0">
              <a:latin typeface="Open Sans bold" panose="020B0806030504020204" pitchFamily="34" charset="0"/>
              <a:ea typeface="Open Sans bold" panose="020B0806030504020204" pitchFamily="34" charset="0"/>
              <a:cs typeface="Open Sans bold" panose="020B0806030504020204" pitchFamily="34" charset="0"/>
            </a:endParaRPr>
          </a:p>
        </p:txBody>
      </p:sp>
      <p:grpSp>
        <p:nvGrpSpPr>
          <p:cNvPr id="131" name="Group 130">
            <a:extLst>
              <a:ext uri="{FF2B5EF4-FFF2-40B4-BE49-F238E27FC236}">
                <a16:creationId xmlns:a16="http://schemas.microsoft.com/office/drawing/2014/main" id="{2ECD0EDC-8A3E-4792-BA98-1D4D7059074F}"/>
              </a:ext>
            </a:extLst>
          </p:cNvPr>
          <p:cNvGrpSpPr/>
          <p:nvPr/>
        </p:nvGrpSpPr>
        <p:grpSpPr>
          <a:xfrm>
            <a:off x="6114043" y="4074943"/>
            <a:ext cx="760206" cy="106680"/>
            <a:chOff x="6054152" y="4055745"/>
            <a:chExt cx="760206" cy="106680"/>
          </a:xfrm>
        </p:grpSpPr>
        <p:cxnSp>
          <p:nvCxnSpPr>
            <p:cNvPr id="128" name="Straight Arrow Connector 127">
              <a:extLst>
                <a:ext uri="{FF2B5EF4-FFF2-40B4-BE49-F238E27FC236}">
                  <a16:creationId xmlns:a16="http://schemas.microsoft.com/office/drawing/2014/main" id="{D39BD5CB-3667-4415-AB63-A9A69BC5817D}"/>
                </a:ext>
              </a:extLst>
            </p:cNvPr>
            <p:cNvCxnSpPr/>
            <p:nvPr/>
          </p:nvCxnSpPr>
          <p:spPr>
            <a:xfrm flipH="1">
              <a:off x="6054152" y="4110898"/>
              <a:ext cx="76020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9F0D63A2-EA17-4051-AC1D-F9C337FA4AF5}"/>
                </a:ext>
              </a:extLst>
            </p:cNvPr>
            <p:cNvCxnSpPr/>
            <p:nvPr/>
          </p:nvCxnSpPr>
          <p:spPr>
            <a:xfrm>
              <a:off x="6814358" y="4055745"/>
              <a:ext cx="0" cy="10668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32" name="Freeform: Shape 131">
            <a:extLst>
              <a:ext uri="{FF2B5EF4-FFF2-40B4-BE49-F238E27FC236}">
                <a16:creationId xmlns:a16="http://schemas.microsoft.com/office/drawing/2014/main" id="{E1460932-F725-4063-ADA9-EFEF0EF08DC2}"/>
              </a:ext>
            </a:extLst>
          </p:cNvPr>
          <p:cNvSpPr/>
          <p:nvPr/>
        </p:nvSpPr>
        <p:spPr>
          <a:xfrm flipV="1">
            <a:off x="6612949" y="4130096"/>
            <a:ext cx="169812" cy="298787"/>
          </a:xfrm>
          <a:custGeom>
            <a:avLst/>
            <a:gdLst>
              <a:gd name="connsiteX0" fmla="*/ 0 w 584200"/>
              <a:gd name="connsiteY0" fmla="*/ 0 h 311150"/>
              <a:gd name="connsiteX1" fmla="*/ 400050 w 584200"/>
              <a:gd name="connsiteY1" fmla="*/ 0 h 311150"/>
              <a:gd name="connsiteX2" fmla="*/ 584200 w 584200"/>
              <a:gd name="connsiteY2" fmla="*/ 311150 h 311150"/>
            </a:gdLst>
            <a:ahLst/>
            <a:cxnLst>
              <a:cxn ang="0">
                <a:pos x="connsiteX0" y="connsiteY0"/>
              </a:cxn>
              <a:cxn ang="0">
                <a:pos x="connsiteX1" y="connsiteY1"/>
              </a:cxn>
              <a:cxn ang="0">
                <a:pos x="connsiteX2" y="connsiteY2"/>
              </a:cxn>
            </a:cxnLst>
            <a:rect l="l" t="t" r="r" b="b"/>
            <a:pathLst>
              <a:path w="584200" h="311150">
                <a:moveTo>
                  <a:pt x="0" y="0"/>
                </a:moveTo>
                <a:lnTo>
                  <a:pt x="400050" y="0"/>
                </a:lnTo>
                <a:lnTo>
                  <a:pt x="584200" y="311150"/>
                </a:lnTo>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0" name="Oval 139">
            <a:extLst>
              <a:ext uri="{FF2B5EF4-FFF2-40B4-BE49-F238E27FC236}">
                <a16:creationId xmlns:a16="http://schemas.microsoft.com/office/drawing/2014/main" id="{9F4924FC-163B-4FCC-A708-94C75D934C1A}"/>
              </a:ext>
            </a:extLst>
          </p:cNvPr>
          <p:cNvSpPr/>
          <p:nvPr/>
        </p:nvSpPr>
        <p:spPr>
          <a:xfrm>
            <a:off x="10689275" y="2971262"/>
            <a:ext cx="179648" cy="179648"/>
          </a:xfrm>
          <a:prstGeom prst="ellipse">
            <a:avLst/>
          </a:prstGeom>
          <a:noFill/>
          <a:ln>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2" name="Freeform: Shape 141">
            <a:extLst>
              <a:ext uri="{FF2B5EF4-FFF2-40B4-BE49-F238E27FC236}">
                <a16:creationId xmlns:a16="http://schemas.microsoft.com/office/drawing/2014/main" id="{A205FF39-ADBB-4D48-A6B6-B9B05E1B4D70}"/>
              </a:ext>
            </a:extLst>
          </p:cNvPr>
          <p:cNvSpPr/>
          <p:nvPr/>
        </p:nvSpPr>
        <p:spPr>
          <a:xfrm>
            <a:off x="10142219" y="2645110"/>
            <a:ext cx="584200" cy="311150"/>
          </a:xfrm>
          <a:custGeom>
            <a:avLst/>
            <a:gdLst>
              <a:gd name="connsiteX0" fmla="*/ 0 w 584200"/>
              <a:gd name="connsiteY0" fmla="*/ 0 h 311150"/>
              <a:gd name="connsiteX1" fmla="*/ 400050 w 584200"/>
              <a:gd name="connsiteY1" fmla="*/ 0 h 311150"/>
              <a:gd name="connsiteX2" fmla="*/ 584200 w 584200"/>
              <a:gd name="connsiteY2" fmla="*/ 311150 h 311150"/>
            </a:gdLst>
            <a:ahLst/>
            <a:cxnLst>
              <a:cxn ang="0">
                <a:pos x="connsiteX0" y="connsiteY0"/>
              </a:cxn>
              <a:cxn ang="0">
                <a:pos x="connsiteX1" y="connsiteY1"/>
              </a:cxn>
              <a:cxn ang="0">
                <a:pos x="connsiteX2" y="connsiteY2"/>
              </a:cxn>
            </a:cxnLst>
            <a:rect l="l" t="t" r="r" b="b"/>
            <a:pathLst>
              <a:path w="584200" h="311150">
                <a:moveTo>
                  <a:pt x="0" y="0"/>
                </a:moveTo>
                <a:lnTo>
                  <a:pt x="400050" y="0"/>
                </a:lnTo>
                <a:lnTo>
                  <a:pt x="584200" y="311150"/>
                </a:lnTo>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3" name="Oval 142">
            <a:extLst>
              <a:ext uri="{FF2B5EF4-FFF2-40B4-BE49-F238E27FC236}">
                <a16:creationId xmlns:a16="http://schemas.microsoft.com/office/drawing/2014/main" id="{3F86BEFE-E053-437A-B7B1-FFDA76E02402}"/>
              </a:ext>
            </a:extLst>
          </p:cNvPr>
          <p:cNvSpPr/>
          <p:nvPr/>
        </p:nvSpPr>
        <p:spPr>
          <a:xfrm>
            <a:off x="10622111" y="3782145"/>
            <a:ext cx="179648" cy="179648"/>
          </a:xfrm>
          <a:prstGeom prst="ellipse">
            <a:avLst/>
          </a:prstGeom>
          <a:noFill/>
          <a:ln>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4" name="Freeform: Shape 143">
            <a:extLst>
              <a:ext uri="{FF2B5EF4-FFF2-40B4-BE49-F238E27FC236}">
                <a16:creationId xmlns:a16="http://schemas.microsoft.com/office/drawing/2014/main" id="{F17FE1D6-72D7-49DA-A328-A854A92A5182}"/>
              </a:ext>
            </a:extLst>
          </p:cNvPr>
          <p:cNvSpPr/>
          <p:nvPr/>
        </p:nvSpPr>
        <p:spPr>
          <a:xfrm>
            <a:off x="10037910" y="2645110"/>
            <a:ext cx="584200" cy="1138013"/>
          </a:xfrm>
          <a:custGeom>
            <a:avLst/>
            <a:gdLst>
              <a:gd name="connsiteX0" fmla="*/ 0 w 584200"/>
              <a:gd name="connsiteY0" fmla="*/ 0 h 311150"/>
              <a:gd name="connsiteX1" fmla="*/ 400050 w 584200"/>
              <a:gd name="connsiteY1" fmla="*/ 0 h 311150"/>
              <a:gd name="connsiteX2" fmla="*/ 584200 w 584200"/>
              <a:gd name="connsiteY2" fmla="*/ 311150 h 311150"/>
            </a:gdLst>
            <a:ahLst/>
            <a:cxnLst>
              <a:cxn ang="0">
                <a:pos x="connsiteX0" y="connsiteY0"/>
              </a:cxn>
              <a:cxn ang="0">
                <a:pos x="connsiteX1" y="connsiteY1"/>
              </a:cxn>
              <a:cxn ang="0">
                <a:pos x="connsiteX2" y="connsiteY2"/>
              </a:cxn>
            </a:cxnLst>
            <a:rect l="l" t="t" r="r" b="b"/>
            <a:pathLst>
              <a:path w="584200" h="311150">
                <a:moveTo>
                  <a:pt x="0" y="0"/>
                </a:moveTo>
                <a:lnTo>
                  <a:pt x="400050" y="0"/>
                </a:lnTo>
                <a:lnTo>
                  <a:pt x="584200" y="311150"/>
                </a:lnTo>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5" name="Group 117">
            <a:extLst>
              <a:ext uri="{FF2B5EF4-FFF2-40B4-BE49-F238E27FC236}">
                <a16:creationId xmlns:a16="http://schemas.microsoft.com/office/drawing/2014/main" id="{DA4D8BD2-4784-45B8-BEB8-4DF68B1704C7}"/>
              </a:ext>
            </a:extLst>
          </p:cNvPr>
          <p:cNvGrpSpPr/>
          <p:nvPr/>
        </p:nvGrpSpPr>
        <p:grpSpPr>
          <a:xfrm>
            <a:off x="432792" y="6022621"/>
            <a:ext cx="3891037" cy="693481"/>
            <a:chOff x="400426" y="5649076"/>
            <a:chExt cx="3891037" cy="693481"/>
          </a:xfrm>
        </p:grpSpPr>
        <p:grpSp>
          <p:nvGrpSpPr>
            <p:cNvPr id="106" name="Group 108">
              <a:extLst>
                <a:ext uri="{FF2B5EF4-FFF2-40B4-BE49-F238E27FC236}">
                  <a16:creationId xmlns:a16="http://schemas.microsoft.com/office/drawing/2014/main" id="{3A656B5A-2408-40B4-B570-9F81C99A2727}"/>
                </a:ext>
              </a:extLst>
            </p:cNvPr>
            <p:cNvGrpSpPr/>
            <p:nvPr/>
          </p:nvGrpSpPr>
          <p:grpSpPr>
            <a:xfrm>
              <a:off x="400426" y="5649076"/>
              <a:ext cx="3891037" cy="693481"/>
              <a:chOff x="400426" y="5649076"/>
              <a:chExt cx="3891037" cy="693481"/>
            </a:xfrm>
          </p:grpSpPr>
          <p:grpSp>
            <p:nvGrpSpPr>
              <p:cNvPr id="111" name="Group 5">
                <a:extLst>
                  <a:ext uri="{FF2B5EF4-FFF2-40B4-BE49-F238E27FC236}">
                    <a16:creationId xmlns:a16="http://schemas.microsoft.com/office/drawing/2014/main" id="{1AC33119-3B7F-4934-8907-B7AC4C87BE63}"/>
                  </a:ext>
                </a:extLst>
              </p:cNvPr>
              <p:cNvGrpSpPr/>
              <p:nvPr/>
            </p:nvGrpSpPr>
            <p:grpSpPr>
              <a:xfrm>
                <a:off x="400426" y="5649076"/>
                <a:ext cx="1454372" cy="632095"/>
                <a:chOff x="324744" y="4135372"/>
                <a:chExt cx="1454372" cy="632095"/>
              </a:xfrm>
            </p:grpSpPr>
            <p:sp>
              <p:nvSpPr>
                <p:cNvPr id="151" name="TextBox 7">
                  <a:extLst>
                    <a:ext uri="{FF2B5EF4-FFF2-40B4-BE49-F238E27FC236}">
                      <a16:creationId xmlns:a16="http://schemas.microsoft.com/office/drawing/2014/main" id="{5B94D796-8394-49DB-B212-8C8CF958CED8}"/>
                    </a:ext>
                  </a:extLst>
                </p:cNvPr>
                <p:cNvSpPr txBox="1"/>
                <p:nvPr/>
              </p:nvSpPr>
              <p:spPr>
                <a:xfrm>
                  <a:off x="324744" y="4135372"/>
                  <a:ext cx="1454372" cy="200055"/>
                </a:xfrm>
                <a:prstGeom prst="rect">
                  <a:avLst/>
                </a:prstGeom>
                <a:noFill/>
              </p:spPr>
              <p:txBody>
                <a:bodyPr wrap="square" rtlCol="0">
                  <a:spAutoFit/>
                </a:bodyPr>
                <a:lstStyle/>
                <a:p>
                  <a:r>
                    <a:rPr lang="es-ES" sz="700" dirty="0">
                      <a:latin typeface="Open Sans" panose="020B0606030504020204" pitchFamily="34" charset="0"/>
                      <a:ea typeface="Open Sans" panose="020B0606030504020204" pitchFamily="34" charset="0"/>
                      <a:cs typeface="Open Sans" panose="020B0606030504020204" pitchFamily="34" charset="0"/>
                    </a:rPr>
                    <a:t>TEMPERATURA (</a:t>
                  </a:r>
                  <a:r>
                    <a:rPr lang="es-ES" sz="700" dirty="0" err="1">
                      <a:latin typeface="Open Sans" panose="020B0606030504020204" pitchFamily="34" charset="0"/>
                      <a:ea typeface="Open Sans" panose="020B0606030504020204" pitchFamily="34" charset="0"/>
                      <a:cs typeface="Open Sans" panose="020B0606030504020204" pitchFamily="34" charset="0"/>
                    </a:rPr>
                    <a:t>ºF</a:t>
                  </a:r>
                  <a:r>
                    <a:rPr lang="es-ES" sz="700" dirty="0">
                      <a:latin typeface="Open Sans" panose="020B0606030504020204" pitchFamily="34" charset="0"/>
                      <a:ea typeface="Open Sans" panose="020B0606030504020204" pitchFamily="34" charset="0"/>
                      <a:cs typeface="Open Sans" panose="020B0606030504020204" pitchFamily="34" charset="0"/>
                    </a:rPr>
                    <a:t>)</a:t>
                  </a:r>
                </a:p>
              </p:txBody>
            </p:sp>
            <p:sp>
              <p:nvSpPr>
                <p:cNvPr id="152" name="TextBox 10">
                  <a:extLst>
                    <a:ext uri="{FF2B5EF4-FFF2-40B4-BE49-F238E27FC236}">
                      <a16:creationId xmlns:a16="http://schemas.microsoft.com/office/drawing/2014/main" id="{B73E84DD-64C5-4212-8443-732D9CB010BE}"/>
                    </a:ext>
                  </a:extLst>
                </p:cNvPr>
                <p:cNvSpPr txBox="1"/>
                <p:nvPr/>
              </p:nvSpPr>
              <p:spPr>
                <a:xfrm>
                  <a:off x="772657" y="4275024"/>
                  <a:ext cx="898675" cy="492443"/>
                </a:xfrm>
                <a:prstGeom prst="rect">
                  <a:avLst/>
                </a:prstGeom>
                <a:noFill/>
              </p:spPr>
              <p:txBody>
                <a:bodyPr wrap="square" rtlCol="0">
                  <a:spAutoFit/>
                </a:bodyPr>
                <a:lstStyle/>
                <a:p>
                  <a:pPr algn="ctr"/>
                  <a:r>
                    <a:rPr lang="es-ES" sz="800" dirty="0">
                      <a:latin typeface="Open Sans "/>
                      <a:ea typeface="Open Sans Light" panose="020B0306030504020204" pitchFamily="34" charset="0"/>
                      <a:cs typeface="Open Sans Light" panose="020B0306030504020204" pitchFamily="34" charset="0"/>
                    </a:rPr>
                    <a:t>10</a:t>
                  </a:r>
                </a:p>
                <a:p>
                  <a:pPr algn="ctr"/>
                  <a:r>
                    <a:rPr lang="es-ES" sz="600" dirty="0">
                      <a:latin typeface="Open Sans Light" panose="020B0306030504020204" pitchFamily="34" charset="0"/>
                      <a:ea typeface="Open Sans Light" panose="020B0306030504020204" pitchFamily="34" charset="0"/>
                      <a:cs typeface="Open Sans Light" panose="020B0306030504020204" pitchFamily="34" charset="0"/>
                    </a:rPr>
                    <a:t>(Temperatura exterior de diseño en invierno</a:t>
                  </a:r>
                  <a:r>
                    <a:rPr lang="es-ES" sz="600" dirty="0">
                      <a:latin typeface="Open Sans "/>
                      <a:ea typeface="Open Sans Light" panose="020B0306030504020204" pitchFamily="34" charset="0"/>
                      <a:cs typeface="Open Sans Light" panose="020B0306030504020204" pitchFamily="34" charset="0"/>
                    </a:rPr>
                    <a:t>)</a:t>
                  </a:r>
                </a:p>
              </p:txBody>
            </p:sp>
          </p:grpSp>
          <p:pic>
            <p:nvPicPr>
              <p:cNvPr id="115" name="Picture 12">
                <a:extLst>
                  <a:ext uri="{FF2B5EF4-FFF2-40B4-BE49-F238E27FC236}">
                    <a16:creationId xmlns:a16="http://schemas.microsoft.com/office/drawing/2014/main" id="{E8C9DB03-B9C5-4BB3-A5F9-9DE4FB30F63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84956" y="5699960"/>
                <a:ext cx="2589764" cy="101203"/>
              </a:xfrm>
              <a:prstGeom prst="rect">
                <a:avLst/>
              </a:prstGeom>
            </p:spPr>
          </p:pic>
          <p:sp>
            <p:nvSpPr>
              <p:cNvPr id="117" name="TextBox 104">
                <a:extLst>
                  <a:ext uri="{FF2B5EF4-FFF2-40B4-BE49-F238E27FC236}">
                    <a16:creationId xmlns:a16="http://schemas.microsoft.com/office/drawing/2014/main" id="{4FBF5BF0-5B00-4ED0-A3AE-674D06DA1306}"/>
                  </a:ext>
                </a:extLst>
              </p:cNvPr>
              <p:cNvSpPr txBox="1"/>
              <p:nvPr/>
            </p:nvSpPr>
            <p:spPr>
              <a:xfrm>
                <a:off x="3392788" y="5757782"/>
                <a:ext cx="898675" cy="584775"/>
              </a:xfrm>
              <a:prstGeom prst="rect">
                <a:avLst/>
              </a:prstGeom>
              <a:noFill/>
            </p:spPr>
            <p:txBody>
              <a:bodyPr wrap="square" rtlCol="0">
                <a:spAutoFit/>
              </a:bodyPr>
              <a:lstStyle/>
              <a:p>
                <a:pPr algn="ctr"/>
                <a:r>
                  <a:rPr lang="es-ES" sz="800" dirty="0">
                    <a:latin typeface="Open Sans "/>
                    <a:ea typeface="Open Sans Light" panose="020B0306030504020204" pitchFamily="34" charset="0"/>
                    <a:cs typeface="Open Sans Light" panose="020B0306030504020204" pitchFamily="34" charset="0"/>
                  </a:rPr>
                  <a:t>70</a:t>
                </a:r>
              </a:p>
              <a:p>
                <a:pPr algn="ctr"/>
                <a:r>
                  <a:rPr lang="es-ES" sz="600" dirty="0">
                    <a:latin typeface="Open Sans Light" panose="020B0306030504020204" pitchFamily="34" charset="0"/>
                    <a:ea typeface="Open Sans Light" panose="020B0306030504020204" pitchFamily="34" charset="0"/>
                    <a:cs typeface="Open Sans Light" panose="020B0306030504020204" pitchFamily="34" charset="0"/>
                  </a:rPr>
                  <a:t>(Temperatura </a:t>
                </a:r>
              </a:p>
              <a:p>
                <a:pPr algn="ctr"/>
                <a:r>
                  <a:rPr lang="es-ES" sz="600" dirty="0">
                    <a:latin typeface="Open Sans Light" panose="020B0306030504020204" pitchFamily="34" charset="0"/>
                    <a:ea typeface="Open Sans Light" panose="020B0306030504020204" pitchFamily="34" charset="0"/>
                    <a:cs typeface="Open Sans Light" panose="020B0306030504020204" pitchFamily="34" charset="0"/>
                  </a:rPr>
                  <a:t>Exterior</a:t>
                </a:r>
              </a:p>
              <a:p>
                <a:pPr algn="ctr"/>
                <a:r>
                  <a:rPr lang="es-ES" sz="600" dirty="0">
                    <a:latin typeface="Open Sans Light" panose="020B0306030504020204" pitchFamily="34" charset="0"/>
                    <a:ea typeface="Open Sans Light" panose="020B0306030504020204" pitchFamily="34" charset="0"/>
                    <a:cs typeface="Open Sans Light" panose="020B0306030504020204" pitchFamily="34" charset="0"/>
                  </a:rPr>
                  <a:t> de diseño en invierno</a:t>
                </a:r>
                <a:r>
                  <a:rPr lang="es-ES" sz="600" dirty="0">
                    <a:latin typeface="Open Sans "/>
                    <a:ea typeface="Open Sans Light" panose="020B0306030504020204" pitchFamily="34" charset="0"/>
                    <a:cs typeface="Open Sans Light" panose="020B0306030504020204" pitchFamily="34" charset="0"/>
                  </a:rPr>
                  <a:t>)</a:t>
                </a:r>
              </a:p>
            </p:txBody>
          </p:sp>
          <p:sp>
            <p:nvSpPr>
              <p:cNvPr id="118" name="TextBox 105">
                <a:extLst>
                  <a:ext uri="{FF2B5EF4-FFF2-40B4-BE49-F238E27FC236}">
                    <a16:creationId xmlns:a16="http://schemas.microsoft.com/office/drawing/2014/main" id="{CBEEF666-313A-4799-B3DA-026A3D5B7B96}"/>
                  </a:ext>
                </a:extLst>
              </p:cNvPr>
              <p:cNvSpPr txBox="1"/>
              <p:nvPr/>
            </p:nvSpPr>
            <p:spPr>
              <a:xfrm>
                <a:off x="2768877" y="5765120"/>
                <a:ext cx="898675" cy="492443"/>
              </a:xfrm>
              <a:prstGeom prst="rect">
                <a:avLst/>
              </a:prstGeom>
              <a:noFill/>
            </p:spPr>
            <p:txBody>
              <a:bodyPr wrap="square" rtlCol="0">
                <a:spAutoFit/>
              </a:bodyPr>
              <a:lstStyle/>
              <a:p>
                <a:pPr algn="ctr"/>
                <a:r>
                  <a:rPr lang="es-ES" sz="800" dirty="0">
                    <a:latin typeface="Open Sans "/>
                    <a:ea typeface="Open Sans Light" panose="020B0306030504020204" pitchFamily="34" charset="0"/>
                    <a:cs typeface="Open Sans Light" panose="020B0306030504020204" pitchFamily="34" charset="0"/>
                  </a:rPr>
                  <a:t>55</a:t>
                </a:r>
              </a:p>
              <a:p>
                <a:pPr algn="ctr"/>
                <a:r>
                  <a:rPr lang="es-ES" sz="600" dirty="0">
                    <a:latin typeface="Open Sans "/>
                    <a:ea typeface="Open Sans Light" panose="020B0306030504020204" pitchFamily="34" charset="0"/>
                    <a:cs typeface="Open Sans Light" panose="020B0306030504020204" pitchFamily="34" charset="0"/>
                  </a:rPr>
                  <a:t>(Temperatura punto de rocío a </a:t>
                </a:r>
              </a:p>
              <a:p>
                <a:pPr algn="ctr"/>
                <a:r>
                  <a:rPr lang="es-ES" sz="600" dirty="0">
                    <a:latin typeface="Open Sans "/>
                    <a:ea typeface="Open Sans Light" panose="020B0306030504020204" pitchFamily="34" charset="0"/>
                    <a:cs typeface="Open Sans Light" panose="020B0306030504020204" pitchFamily="34" charset="0"/>
                  </a:rPr>
                  <a:t>60% de </a:t>
                </a:r>
                <a:r>
                  <a:rPr lang="es-ES" sz="600" dirty="0" err="1">
                    <a:latin typeface="Open Sans "/>
                    <a:ea typeface="Open Sans Light" panose="020B0306030504020204" pitchFamily="34" charset="0"/>
                    <a:cs typeface="Open Sans Light" panose="020B0306030504020204" pitchFamily="34" charset="0"/>
                  </a:rPr>
                  <a:t>hr</a:t>
                </a:r>
                <a:r>
                  <a:rPr lang="es-ES" sz="600" dirty="0">
                    <a:latin typeface="Open Sans "/>
                    <a:ea typeface="Open Sans Light" panose="020B0306030504020204" pitchFamily="34" charset="0"/>
                    <a:cs typeface="Open Sans Light" panose="020B0306030504020204" pitchFamily="34" charset="0"/>
                  </a:rPr>
                  <a:t>)</a:t>
                </a:r>
              </a:p>
            </p:txBody>
          </p:sp>
          <p:sp>
            <p:nvSpPr>
              <p:cNvPr id="149" name="TextBox 106">
                <a:extLst>
                  <a:ext uri="{FF2B5EF4-FFF2-40B4-BE49-F238E27FC236}">
                    <a16:creationId xmlns:a16="http://schemas.microsoft.com/office/drawing/2014/main" id="{2110EE04-2A73-452A-B529-C37B91F8CFC4}"/>
                  </a:ext>
                </a:extLst>
              </p:cNvPr>
              <p:cNvSpPr txBox="1"/>
              <p:nvPr/>
            </p:nvSpPr>
            <p:spPr>
              <a:xfrm>
                <a:off x="2118418" y="5763257"/>
                <a:ext cx="898675" cy="215444"/>
              </a:xfrm>
              <a:prstGeom prst="rect">
                <a:avLst/>
              </a:prstGeom>
              <a:noFill/>
            </p:spPr>
            <p:txBody>
              <a:bodyPr wrap="square" rtlCol="0">
                <a:spAutoFit/>
              </a:bodyPr>
              <a:lstStyle/>
              <a:p>
                <a:pPr algn="ctr"/>
                <a:r>
                  <a:rPr lang="es-ES" sz="800" dirty="0">
                    <a:latin typeface="Open Sans "/>
                    <a:ea typeface="Open Sans Light" panose="020B0306030504020204" pitchFamily="34" charset="0"/>
                    <a:cs typeface="Open Sans Light" panose="020B0306030504020204" pitchFamily="34" charset="0"/>
                  </a:rPr>
                  <a:t>40</a:t>
                </a:r>
                <a:endParaRPr lang="es-ES" sz="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0" name="TextBox 107">
                <a:extLst>
                  <a:ext uri="{FF2B5EF4-FFF2-40B4-BE49-F238E27FC236}">
                    <a16:creationId xmlns:a16="http://schemas.microsoft.com/office/drawing/2014/main" id="{DC50A58E-A32E-4693-991F-96843816C1B0}"/>
                  </a:ext>
                </a:extLst>
              </p:cNvPr>
              <p:cNvSpPr txBox="1"/>
              <p:nvPr/>
            </p:nvSpPr>
            <p:spPr>
              <a:xfrm>
                <a:off x="1492472" y="5763257"/>
                <a:ext cx="898675" cy="215444"/>
              </a:xfrm>
              <a:prstGeom prst="rect">
                <a:avLst/>
              </a:prstGeom>
              <a:noFill/>
            </p:spPr>
            <p:txBody>
              <a:bodyPr wrap="square" rtlCol="0">
                <a:spAutoFit/>
              </a:bodyPr>
              <a:lstStyle/>
              <a:p>
                <a:pPr algn="ctr"/>
                <a:r>
                  <a:rPr lang="es-ES" sz="800" dirty="0">
                    <a:latin typeface="Open Sans "/>
                    <a:ea typeface="Open Sans Light" panose="020B0306030504020204" pitchFamily="34" charset="0"/>
                    <a:cs typeface="Open Sans Light" panose="020B0306030504020204" pitchFamily="34" charset="0"/>
                  </a:rPr>
                  <a:t>25</a:t>
                </a:r>
                <a:endParaRPr lang="es-ES" sz="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cxnSp>
          <p:nvCxnSpPr>
            <p:cNvPr id="107" name="Straight Connector 110">
              <a:extLst>
                <a:ext uri="{FF2B5EF4-FFF2-40B4-BE49-F238E27FC236}">
                  <a16:creationId xmlns:a16="http://schemas.microsoft.com/office/drawing/2014/main" id="{A43F3E9E-A2E1-444B-8C99-A488B6BCB551}"/>
                </a:ext>
              </a:extLst>
            </p:cNvPr>
            <p:cNvCxnSpPr>
              <a:cxnSpLocks/>
            </p:cNvCxnSpPr>
            <p:nvPr/>
          </p:nvCxnSpPr>
          <p:spPr>
            <a:xfrm>
              <a:off x="3874720" y="5664951"/>
              <a:ext cx="0" cy="1520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14">
              <a:extLst>
                <a:ext uri="{FF2B5EF4-FFF2-40B4-BE49-F238E27FC236}">
                  <a16:creationId xmlns:a16="http://schemas.microsoft.com/office/drawing/2014/main" id="{7E9C273E-2546-48D7-87D8-8A70B35950A2}"/>
                </a:ext>
              </a:extLst>
            </p:cNvPr>
            <p:cNvCxnSpPr>
              <a:cxnSpLocks/>
            </p:cNvCxnSpPr>
            <p:nvPr/>
          </p:nvCxnSpPr>
          <p:spPr>
            <a:xfrm>
              <a:off x="3205435" y="5655426"/>
              <a:ext cx="0" cy="152087"/>
            </a:xfrm>
            <a:prstGeom prst="line">
              <a:avLst/>
            </a:prstGeom>
            <a:ln w="19050">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16">
              <a:extLst>
                <a:ext uri="{FF2B5EF4-FFF2-40B4-BE49-F238E27FC236}">
                  <a16:creationId xmlns:a16="http://schemas.microsoft.com/office/drawing/2014/main" id="{283DF86C-6F00-453A-881C-1FC61CBF12B6}"/>
                </a:ext>
              </a:extLst>
            </p:cNvPr>
            <p:cNvCxnSpPr>
              <a:cxnSpLocks/>
            </p:cNvCxnSpPr>
            <p:nvPr/>
          </p:nvCxnSpPr>
          <p:spPr>
            <a:xfrm>
              <a:off x="1302071" y="5676234"/>
              <a:ext cx="0" cy="1520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04" name="TextBox 36">
            <a:extLst>
              <a:ext uri="{FF2B5EF4-FFF2-40B4-BE49-F238E27FC236}">
                <a16:creationId xmlns:a16="http://schemas.microsoft.com/office/drawing/2014/main" id="{9EC46950-7D17-4F87-865D-6EB3BB8288DF}"/>
              </a:ext>
            </a:extLst>
          </p:cNvPr>
          <p:cNvSpPr txBox="1"/>
          <p:nvPr/>
        </p:nvSpPr>
        <p:spPr>
          <a:xfrm>
            <a:off x="530146" y="1119986"/>
            <a:ext cx="3182171" cy="276999"/>
          </a:xfrm>
          <a:prstGeom prst="rect">
            <a:avLst/>
          </a:prstGeom>
          <a:noFill/>
        </p:spPr>
        <p:txBody>
          <a:bodyPr wrap="square" rtlCol="0">
            <a:spAutoFit/>
          </a:bodyPr>
          <a:lstStyle/>
          <a:p>
            <a:pPr>
              <a:spcAft>
                <a:spcPts val="1200"/>
              </a:spcAft>
            </a:pPr>
            <a:r>
              <a:rPr lang="es-ES" sz="1200" b="1" dirty="0">
                <a:latin typeface="Open Sans" panose="020B0606030504020204" pitchFamily="34" charset="0"/>
                <a:ea typeface="Open Sans" panose="020B0606030504020204" pitchFamily="34" charset="0"/>
                <a:cs typeface="Open Sans" panose="020B0606030504020204" pitchFamily="34" charset="0"/>
              </a:rPr>
              <a:t>Opción 1: </a:t>
            </a:r>
            <a:r>
              <a:rPr lang="es-ES" sz="1200" dirty="0">
                <a:latin typeface="Open Sans" panose="020B0606030504020204" pitchFamily="34" charset="0"/>
                <a:ea typeface="Open Sans" panose="020B0606030504020204" pitchFamily="34" charset="0"/>
                <a:cs typeface="Open Sans" panose="020B0606030504020204" pitchFamily="34" charset="0"/>
              </a:rPr>
              <a:t>Losa aislada propuesta</a:t>
            </a:r>
          </a:p>
        </p:txBody>
      </p:sp>
      <p:sp>
        <p:nvSpPr>
          <p:cNvPr id="110" name="TextBox 37">
            <a:extLst>
              <a:ext uri="{FF2B5EF4-FFF2-40B4-BE49-F238E27FC236}">
                <a16:creationId xmlns:a16="http://schemas.microsoft.com/office/drawing/2014/main" id="{37F675EC-63C3-44E3-9602-DF9B40A24B72}"/>
              </a:ext>
            </a:extLst>
          </p:cNvPr>
          <p:cNvSpPr txBox="1"/>
          <p:nvPr/>
        </p:nvSpPr>
        <p:spPr>
          <a:xfrm>
            <a:off x="4347065" y="1106999"/>
            <a:ext cx="3627733" cy="461665"/>
          </a:xfrm>
          <a:prstGeom prst="rect">
            <a:avLst/>
          </a:prstGeom>
          <a:noFill/>
        </p:spPr>
        <p:txBody>
          <a:bodyPr wrap="square" rtlCol="0">
            <a:spAutoFit/>
          </a:bodyPr>
          <a:lstStyle/>
          <a:p>
            <a:pPr>
              <a:spcAft>
                <a:spcPts val="1200"/>
              </a:spcAft>
            </a:pPr>
            <a:r>
              <a:rPr lang="es-ES" sz="1200" b="1" dirty="0">
                <a:latin typeface="Open Sans" panose="020B0606030504020204" pitchFamily="34" charset="0"/>
                <a:ea typeface="Open Sans" panose="020B0606030504020204" pitchFamily="34" charset="0"/>
                <a:cs typeface="Open Sans" panose="020B0606030504020204" pitchFamily="34" charset="0"/>
              </a:rPr>
              <a:t>Opción 2: </a:t>
            </a:r>
            <a:r>
              <a:rPr lang="es-ES" sz="1200" dirty="0">
                <a:latin typeface="Open Sans" panose="020B0606030504020204" pitchFamily="34" charset="0"/>
                <a:ea typeface="Open Sans" panose="020B0606030504020204" pitchFamily="34" charset="0"/>
                <a:cs typeface="Open Sans" panose="020B0606030504020204" pitchFamily="34" charset="0"/>
              </a:rPr>
              <a:t>Parte inferior de la losa parcialmente aislada</a:t>
            </a:r>
          </a:p>
        </p:txBody>
      </p:sp>
      <p:sp>
        <p:nvSpPr>
          <p:cNvPr id="112" name="TextBox 123">
            <a:extLst>
              <a:ext uri="{FF2B5EF4-FFF2-40B4-BE49-F238E27FC236}">
                <a16:creationId xmlns:a16="http://schemas.microsoft.com/office/drawing/2014/main" id="{C42E23F3-177D-4BF7-A84D-17A3F631DC09}"/>
              </a:ext>
            </a:extLst>
          </p:cNvPr>
          <p:cNvSpPr txBox="1"/>
          <p:nvPr/>
        </p:nvSpPr>
        <p:spPr>
          <a:xfrm>
            <a:off x="4637105" y="2521641"/>
            <a:ext cx="2141145" cy="307777"/>
          </a:xfrm>
          <a:prstGeom prst="rect">
            <a:avLst/>
          </a:prstGeom>
          <a:noFill/>
        </p:spPr>
        <p:txBody>
          <a:bodyPr wrap="square" rtlCol="0">
            <a:spAutoFit/>
          </a:bodyPr>
          <a:lstStyle/>
          <a:p>
            <a:pPr algn="ctr"/>
            <a:r>
              <a:rPr lang="es-ES" sz="700" dirty="0">
                <a:latin typeface="Open Sans Light" panose="020B0306030504020204" pitchFamily="34" charset="0"/>
                <a:ea typeface="Open Sans Light" panose="020B0306030504020204" pitchFamily="34" charset="0"/>
                <a:cs typeface="Open Sans Light" panose="020B0306030504020204" pitchFamily="34" charset="0"/>
              </a:rPr>
              <a:t>Condensación Potencial </a:t>
            </a:r>
          </a:p>
          <a:p>
            <a:pPr algn="ctr"/>
            <a:r>
              <a:rPr lang="es-ES" sz="700" dirty="0">
                <a:latin typeface="Open Sans Light" panose="020B0306030504020204" pitchFamily="34" charset="0"/>
                <a:ea typeface="Open Sans Light" panose="020B0306030504020204" pitchFamily="34" charset="0"/>
                <a:cs typeface="Open Sans Light" panose="020B0306030504020204" pitchFamily="34" charset="0"/>
              </a:rPr>
              <a:t>(en las condiciones de diseño)</a:t>
            </a:r>
            <a:endParaRPr lang="es-ES" sz="700" dirty="0">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113" name="TextBox 123">
            <a:extLst>
              <a:ext uri="{FF2B5EF4-FFF2-40B4-BE49-F238E27FC236}">
                <a16:creationId xmlns:a16="http://schemas.microsoft.com/office/drawing/2014/main" id="{C42E23F3-177D-4BF7-A84D-17A3F631DC09}"/>
              </a:ext>
            </a:extLst>
          </p:cNvPr>
          <p:cNvSpPr txBox="1"/>
          <p:nvPr/>
        </p:nvSpPr>
        <p:spPr>
          <a:xfrm>
            <a:off x="8296389" y="2537880"/>
            <a:ext cx="2141145" cy="307777"/>
          </a:xfrm>
          <a:prstGeom prst="rect">
            <a:avLst/>
          </a:prstGeom>
          <a:noFill/>
        </p:spPr>
        <p:txBody>
          <a:bodyPr wrap="square" rtlCol="0">
            <a:spAutoFit/>
          </a:bodyPr>
          <a:lstStyle/>
          <a:p>
            <a:pPr algn="ctr"/>
            <a:r>
              <a:rPr lang="es-ES" sz="700" dirty="0">
                <a:latin typeface="Open Sans Light" panose="020B0306030504020204" pitchFamily="34" charset="0"/>
                <a:ea typeface="Open Sans Light" panose="020B0306030504020204" pitchFamily="34" charset="0"/>
                <a:cs typeface="Open Sans Light" panose="020B0306030504020204" pitchFamily="34" charset="0"/>
              </a:rPr>
              <a:t>Condensación Potencial </a:t>
            </a:r>
          </a:p>
          <a:p>
            <a:pPr algn="ctr"/>
            <a:r>
              <a:rPr lang="es-ES" sz="700" dirty="0">
                <a:latin typeface="Open Sans Light" panose="020B0306030504020204" pitchFamily="34" charset="0"/>
                <a:ea typeface="Open Sans Light" panose="020B0306030504020204" pitchFamily="34" charset="0"/>
                <a:cs typeface="Open Sans Light" panose="020B0306030504020204" pitchFamily="34" charset="0"/>
              </a:rPr>
              <a:t>(en las condiciones de diseño)</a:t>
            </a:r>
            <a:endParaRPr lang="es-ES" sz="700" dirty="0">
              <a:latin typeface="Open Sans bold" panose="020B0806030504020204" pitchFamily="34" charset="0"/>
              <a:ea typeface="Open Sans bold" panose="020B0806030504020204" pitchFamily="34" charset="0"/>
              <a:cs typeface="Open Sans bold" panose="020B0806030504020204" pitchFamily="34" charset="0"/>
            </a:endParaRPr>
          </a:p>
        </p:txBody>
      </p:sp>
    </p:spTree>
    <p:extLst>
      <p:ext uri="{BB962C8B-B14F-4D97-AF65-F5344CB8AC3E}">
        <p14:creationId xmlns:p14="http://schemas.microsoft.com/office/powerpoint/2010/main" val="17361180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33EC88D-EDDC-4584-832C-6C185346AE3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770329" y="1378376"/>
            <a:ext cx="2812405" cy="3840076"/>
          </a:xfrm>
          <a:prstGeom prst="rect">
            <a:avLst/>
          </a:prstGeom>
        </p:spPr>
      </p:pic>
      <p:pic>
        <p:nvPicPr>
          <p:cNvPr id="225" name="Picture 224">
            <a:extLst>
              <a:ext uri="{FF2B5EF4-FFF2-40B4-BE49-F238E27FC236}">
                <a16:creationId xmlns:a16="http://schemas.microsoft.com/office/drawing/2014/main" id="{90FDC616-8AFD-4901-AE53-ACFCC38A1D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33640" y="4004999"/>
            <a:ext cx="1487156" cy="1571335"/>
          </a:xfrm>
          <a:prstGeom prst="rect">
            <a:avLst/>
          </a:prstGeom>
        </p:spPr>
      </p:pic>
      <p:pic>
        <p:nvPicPr>
          <p:cNvPr id="272" name="Picture 271">
            <a:extLst>
              <a:ext uri="{FF2B5EF4-FFF2-40B4-BE49-F238E27FC236}">
                <a16:creationId xmlns:a16="http://schemas.microsoft.com/office/drawing/2014/main" id="{28A6C340-46A1-4944-AC9A-DD975957EF2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0800000" flipH="1">
            <a:off x="7944272" y="3902147"/>
            <a:ext cx="180882" cy="122964"/>
          </a:xfrm>
          <a:prstGeom prst="rect">
            <a:avLst/>
          </a:prstGeom>
        </p:spPr>
      </p:pic>
      <p:pic>
        <p:nvPicPr>
          <p:cNvPr id="15" name="Picture 14">
            <a:extLst>
              <a:ext uri="{FF2B5EF4-FFF2-40B4-BE49-F238E27FC236}">
                <a16:creationId xmlns:a16="http://schemas.microsoft.com/office/drawing/2014/main" id="{830B8278-CA14-40FF-82E3-26D67EB459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55646" y="1456557"/>
            <a:ext cx="1693355" cy="1955705"/>
          </a:xfrm>
          <a:prstGeom prst="rect">
            <a:avLst/>
          </a:prstGeom>
        </p:spPr>
      </p:pic>
      <p:sp>
        <p:nvSpPr>
          <p:cNvPr id="10" name="TextBox 9">
            <a:extLst>
              <a:ext uri="{FF2B5EF4-FFF2-40B4-BE49-F238E27FC236}">
                <a16:creationId xmlns:a16="http://schemas.microsoft.com/office/drawing/2014/main" id="{9071D770-4DB0-4E91-94F1-5FB315E11BFF}"/>
              </a:ext>
            </a:extLst>
          </p:cNvPr>
          <p:cNvSpPr txBox="1"/>
          <p:nvPr/>
        </p:nvSpPr>
        <p:spPr>
          <a:xfrm>
            <a:off x="400426" y="209090"/>
            <a:ext cx="5581352" cy="523220"/>
          </a:xfrm>
          <a:prstGeom prst="rect">
            <a:avLst/>
          </a:prstGeom>
          <a:noFill/>
        </p:spPr>
        <p:txBody>
          <a:bodyPr wrap="square" rtlCol="0">
            <a:spAutoFit/>
          </a:bodyPr>
          <a:lstStyle/>
          <a:p>
            <a:r>
              <a:rPr lang="es-ES" dirty="0">
                <a:solidFill>
                  <a:schemeClr val="bg1"/>
                </a:solidFill>
                <a:latin typeface="Open Sans" panose="020B0606030504020204" pitchFamily="34" charset="0"/>
                <a:ea typeface="Open Sans" panose="020B0606030504020204" pitchFamily="34" charset="0"/>
                <a:cs typeface="Open Sans" panose="020B0606030504020204" pitchFamily="34" charset="0"/>
              </a:rPr>
              <a:t>Análisis Térmico: </a:t>
            </a:r>
            <a:r>
              <a:rPr lang="es-ES" b="1" dirty="0">
                <a:solidFill>
                  <a:schemeClr val="bg1"/>
                </a:solidFill>
                <a:latin typeface="Open Sans" panose="020B0606030504020204" pitchFamily="34" charset="0"/>
                <a:ea typeface="Open Sans" panose="020B0606030504020204" pitchFamily="34" charset="0"/>
                <a:cs typeface="Open Sans" panose="020B0606030504020204" pitchFamily="34" charset="0"/>
              </a:rPr>
              <a:t>Valor-R Muros</a:t>
            </a:r>
          </a:p>
          <a:p>
            <a:endParaRPr lang="es-ES" sz="1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8">
            <a:extLst>
              <a:ext uri="{FF2B5EF4-FFF2-40B4-BE49-F238E27FC236}">
                <a16:creationId xmlns:a16="http://schemas.microsoft.com/office/drawing/2014/main" id="{9C4D45D4-2773-4A7C-B17A-840F127E5AFD}"/>
              </a:ext>
            </a:extLst>
          </p:cNvPr>
          <p:cNvGrpSpPr/>
          <p:nvPr/>
        </p:nvGrpSpPr>
        <p:grpSpPr>
          <a:xfrm>
            <a:off x="436746" y="1466520"/>
            <a:ext cx="2177998" cy="4705680"/>
            <a:chOff x="5445208" y="229268"/>
            <a:chExt cx="2773942" cy="5993249"/>
          </a:xfrm>
        </p:grpSpPr>
        <p:grpSp>
          <p:nvGrpSpPr>
            <p:cNvPr id="4" name="Group 3">
              <a:extLst>
                <a:ext uri="{FF2B5EF4-FFF2-40B4-BE49-F238E27FC236}">
                  <a16:creationId xmlns:a16="http://schemas.microsoft.com/office/drawing/2014/main" id="{4FC8524F-4245-46F1-8236-D68F6AC207B3}"/>
                </a:ext>
              </a:extLst>
            </p:cNvPr>
            <p:cNvGrpSpPr/>
            <p:nvPr/>
          </p:nvGrpSpPr>
          <p:grpSpPr>
            <a:xfrm>
              <a:off x="5445208" y="229268"/>
              <a:ext cx="2773942" cy="3018755"/>
              <a:chOff x="9271742" y="-218646"/>
              <a:chExt cx="3935803" cy="4283154"/>
            </a:xfrm>
          </p:grpSpPr>
          <p:pic>
            <p:nvPicPr>
              <p:cNvPr id="110" name="Picture 109">
                <a:extLst>
                  <a:ext uri="{FF2B5EF4-FFF2-40B4-BE49-F238E27FC236}">
                    <a16:creationId xmlns:a16="http://schemas.microsoft.com/office/drawing/2014/main" id="{DAFE88BD-89B9-4911-B0E5-4D557057F57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271742" y="-218646"/>
                <a:ext cx="2920258" cy="4283154"/>
              </a:xfrm>
              <a:prstGeom prst="rect">
                <a:avLst/>
              </a:prstGeom>
            </p:spPr>
          </p:pic>
          <p:sp>
            <p:nvSpPr>
              <p:cNvPr id="114" name="TextBox 113">
                <a:extLst>
                  <a:ext uri="{FF2B5EF4-FFF2-40B4-BE49-F238E27FC236}">
                    <a16:creationId xmlns:a16="http://schemas.microsoft.com/office/drawing/2014/main" id="{8E5D9263-8B1F-42EC-9E62-A27F90BB5B34}"/>
                  </a:ext>
                </a:extLst>
              </p:cNvPr>
              <p:cNvSpPr txBox="1"/>
              <p:nvPr/>
            </p:nvSpPr>
            <p:spPr>
              <a:xfrm>
                <a:off x="12235797" y="3004734"/>
                <a:ext cx="971748" cy="667410"/>
              </a:xfrm>
              <a:prstGeom prst="rect">
                <a:avLst/>
              </a:prstGeom>
              <a:noFill/>
              <a:ln>
                <a:noFill/>
              </a:ln>
            </p:spPr>
            <p:txBody>
              <a:bodyPr wrap="square" rtlCol="0">
                <a:spAutoFit/>
              </a:bodyPr>
              <a:lstStyle/>
              <a:p>
                <a:pPr algn="ctr"/>
                <a:r>
                  <a:rPr lang="es-ES" sz="900" dirty="0">
                    <a:latin typeface="Open Sans Light" panose="020B0306030504020204" pitchFamily="34" charset="0"/>
                    <a:ea typeface="Open Sans Light" panose="020B0306030504020204" pitchFamily="34" charset="0"/>
                    <a:cs typeface="Open Sans Light" panose="020B0306030504020204" pitchFamily="34" charset="0"/>
                  </a:rPr>
                  <a:t>Área B</a:t>
                </a:r>
              </a:p>
              <a:p>
                <a:pPr algn="ctr"/>
                <a:r>
                  <a:rPr lang="es-ES" sz="900" dirty="0">
                    <a:latin typeface="Open Sans bold" panose="020B0806030504020204" pitchFamily="34" charset="0"/>
                    <a:ea typeface="Open Sans bold" panose="020B0806030504020204" pitchFamily="34" charset="0"/>
                    <a:cs typeface="Open Sans bold" panose="020B0806030504020204" pitchFamily="34" charset="0"/>
                  </a:rPr>
                  <a:t>R-17.7</a:t>
                </a:r>
              </a:p>
            </p:txBody>
          </p:sp>
          <p:sp>
            <p:nvSpPr>
              <p:cNvPr id="122" name="TextBox 121">
                <a:extLst>
                  <a:ext uri="{FF2B5EF4-FFF2-40B4-BE49-F238E27FC236}">
                    <a16:creationId xmlns:a16="http://schemas.microsoft.com/office/drawing/2014/main" id="{DC72235A-14AE-4D06-8961-D433C3D9F085}"/>
                  </a:ext>
                </a:extLst>
              </p:cNvPr>
              <p:cNvSpPr txBox="1"/>
              <p:nvPr/>
            </p:nvSpPr>
            <p:spPr>
              <a:xfrm>
                <a:off x="12192000" y="1913603"/>
                <a:ext cx="959057" cy="917688"/>
              </a:xfrm>
              <a:prstGeom prst="rect">
                <a:avLst/>
              </a:prstGeom>
              <a:noFill/>
            </p:spPr>
            <p:txBody>
              <a:bodyPr wrap="square" rtlCol="0">
                <a:spAutoFit/>
              </a:bodyPr>
              <a:lstStyle/>
              <a:p>
                <a:pPr algn="ctr"/>
                <a:r>
                  <a:rPr lang="es-ES" sz="900" dirty="0">
                    <a:latin typeface="Open Sans Light" panose="020B0306030504020204" pitchFamily="34" charset="0"/>
                    <a:ea typeface="Open Sans Light" panose="020B0306030504020204" pitchFamily="34" charset="0"/>
                    <a:cs typeface="Open Sans Light" panose="020B0306030504020204" pitchFamily="34" charset="0"/>
                  </a:rPr>
                  <a:t>Área A </a:t>
                </a:r>
              </a:p>
              <a:p>
                <a:pPr algn="ctr"/>
                <a:r>
                  <a:rPr lang="es-ES" sz="900" dirty="0">
                    <a:latin typeface="Open Sans bold" panose="020B0806030504020204" pitchFamily="34" charset="0"/>
                    <a:ea typeface="Open Sans bold" panose="020B0806030504020204" pitchFamily="34" charset="0"/>
                    <a:cs typeface="Open Sans bold" panose="020B0806030504020204" pitchFamily="34" charset="0"/>
                  </a:rPr>
                  <a:t>R-10.1</a:t>
                </a:r>
              </a:p>
            </p:txBody>
          </p:sp>
          <p:grpSp>
            <p:nvGrpSpPr>
              <p:cNvPr id="129" name="Group 128">
                <a:extLst>
                  <a:ext uri="{FF2B5EF4-FFF2-40B4-BE49-F238E27FC236}">
                    <a16:creationId xmlns:a16="http://schemas.microsoft.com/office/drawing/2014/main" id="{279385D6-CCF4-493B-B886-D998E25B0BCC}"/>
                  </a:ext>
                </a:extLst>
              </p:cNvPr>
              <p:cNvGrpSpPr/>
              <p:nvPr/>
            </p:nvGrpSpPr>
            <p:grpSpPr>
              <a:xfrm>
                <a:off x="12273855" y="1758673"/>
                <a:ext cx="556399" cy="789863"/>
                <a:chOff x="3125012" y="3390297"/>
                <a:chExt cx="556399" cy="772697"/>
              </a:xfrm>
            </p:grpSpPr>
            <p:sp>
              <p:nvSpPr>
                <p:cNvPr id="135" name="Rectangle 134">
                  <a:extLst>
                    <a:ext uri="{FF2B5EF4-FFF2-40B4-BE49-F238E27FC236}">
                      <a16:creationId xmlns:a16="http://schemas.microsoft.com/office/drawing/2014/main" id="{5AE13D50-2455-486F-AAB9-011B5163F237}"/>
                    </a:ext>
                  </a:extLst>
                </p:cNvPr>
                <p:cNvSpPr/>
                <p:nvPr/>
              </p:nvSpPr>
              <p:spPr>
                <a:xfrm>
                  <a:off x="3125012" y="3390297"/>
                  <a:ext cx="54210" cy="7726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45" name="Straight Connector 144">
                  <a:extLst>
                    <a:ext uri="{FF2B5EF4-FFF2-40B4-BE49-F238E27FC236}">
                      <a16:creationId xmlns:a16="http://schemas.microsoft.com/office/drawing/2014/main" id="{73F69A7A-8229-4077-AF96-A57F45F899CB}"/>
                    </a:ext>
                  </a:extLst>
                </p:cNvPr>
                <p:cNvCxnSpPr/>
                <p:nvPr/>
              </p:nvCxnSpPr>
              <p:spPr>
                <a:xfrm>
                  <a:off x="3125012" y="3390297"/>
                  <a:ext cx="0" cy="771828"/>
                </a:xfrm>
                <a:prstGeom prst="line">
                  <a:avLst/>
                </a:prstGeom>
                <a:ln w="12700">
                  <a:solidFill>
                    <a:schemeClr val="tx1"/>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26E46D91-4DF1-483A-B8ED-02D1EAF4E1B2}"/>
                    </a:ext>
                  </a:extLst>
                </p:cNvPr>
                <p:cNvCxnSpPr>
                  <a:cxnSpLocks/>
                </p:cNvCxnSpPr>
                <p:nvPr/>
              </p:nvCxnSpPr>
              <p:spPr>
                <a:xfrm>
                  <a:off x="3137828" y="3390297"/>
                  <a:ext cx="5435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E341AD61-C766-4317-A9CB-6D7BFE5F49AE}"/>
                    </a:ext>
                  </a:extLst>
                </p:cNvPr>
                <p:cNvCxnSpPr>
                  <a:cxnSpLocks/>
                </p:cNvCxnSpPr>
                <p:nvPr/>
              </p:nvCxnSpPr>
              <p:spPr>
                <a:xfrm>
                  <a:off x="3128290" y="4162994"/>
                  <a:ext cx="5531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8" name="Group 147">
                <a:extLst>
                  <a:ext uri="{FF2B5EF4-FFF2-40B4-BE49-F238E27FC236}">
                    <a16:creationId xmlns:a16="http://schemas.microsoft.com/office/drawing/2014/main" id="{F34DA4A6-2D7B-4B94-8721-35C98C212D16}"/>
                  </a:ext>
                </a:extLst>
              </p:cNvPr>
              <p:cNvGrpSpPr/>
              <p:nvPr/>
            </p:nvGrpSpPr>
            <p:grpSpPr>
              <a:xfrm>
                <a:off x="12280914" y="2612499"/>
                <a:ext cx="556399" cy="1138331"/>
                <a:chOff x="3125012" y="3390297"/>
                <a:chExt cx="556399" cy="772697"/>
              </a:xfrm>
            </p:grpSpPr>
            <p:sp>
              <p:nvSpPr>
                <p:cNvPr id="149" name="Rectangle 148">
                  <a:extLst>
                    <a:ext uri="{FF2B5EF4-FFF2-40B4-BE49-F238E27FC236}">
                      <a16:creationId xmlns:a16="http://schemas.microsoft.com/office/drawing/2014/main" id="{7756E2A5-F682-4032-8CE4-726B0967AF8E}"/>
                    </a:ext>
                  </a:extLst>
                </p:cNvPr>
                <p:cNvSpPr/>
                <p:nvPr/>
              </p:nvSpPr>
              <p:spPr>
                <a:xfrm>
                  <a:off x="3125012" y="3390297"/>
                  <a:ext cx="54210" cy="7726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50" name="Straight Connector 149">
                  <a:extLst>
                    <a:ext uri="{FF2B5EF4-FFF2-40B4-BE49-F238E27FC236}">
                      <a16:creationId xmlns:a16="http://schemas.microsoft.com/office/drawing/2014/main" id="{7E20F4F8-3488-48EF-9945-33C3937E60AF}"/>
                    </a:ext>
                  </a:extLst>
                </p:cNvPr>
                <p:cNvCxnSpPr/>
                <p:nvPr/>
              </p:nvCxnSpPr>
              <p:spPr>
                <a:xfrm>
                  <a:off x="3125012" y="3390297"/>
                  <a:ext cx="0" cy="771828"/>
                </a:xfrm>
                <a:prstGeom prst="line">
                  <a:avLst/>
                </a:prstGeom>
                <a:ln w="12700">
                  <a:solidFill>
                    <a:schemeClr val="tx1"/>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9CA22C81-0E0A-4F69-ABE1-E096E1B27448}"/>
                    </a:ext>
                  </a:extLst>
                </p:cNvPr>
                <p:cNvCxnSpPr>
                  <a:cxnSpLocks/>
                </p:cNvCxnSpPr>
                <p:nvPr/>
              </p:nvCxnSpPr>
              <p:spPr>
                <a:xfrm>
                  <a:off x="3137828" y="3390297"/>
                  <a:ext cx="5435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169D3485-E797-4A89-9540-3B7A2CA810D9}"/>
                    </a:ext>
                  </a:extLst>
                </p:cNvPr>
                <p:cNvCxnSpPr>
                  <a:cxnSpLocks/>
                </p:cNvCxnSpPr>
                <p:nvPr/>
              </p:nvCxnSpPr>
              <p:spPr>
                <a:xfrm>
                  <a:off x="3128290" y="4162994"/>
                  <a:ext cx="5460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 name="Group 4">
              <a:extLst>
                <a:ext uri="{FF2B5EF4-FFF2-40B4-BE49-F238E27FC236}">
                  <a16:creationId xmlns:a16="http://schemas.microsoft.com/office/drawing/2014/main" id="{5533A596-E8B6-41C0-9008-C165AD070C62}"/>
                </a:ext>
              </a:extLst>
            </p:cNvPr>
            <p:cNvGrpSpPr/>
            <p:nvPr/>
          </p:nvGrpSpPr>
          <p:grpSpPr>
            <a:xfrm>
              <a:off x="5453729" y="3299176"/>
              <a:ext cx="2760340" cy="2921395"/>
              <a:chOff x="5453729" y="3299176"/>
              <a:chExt cx="2760340" cy="2921395"/>
            </a:xfrm>
          </p:grpSpPr>
          <p:grpSp>
            <p:nvGrpSpPr>
              <p:cNvPr id="2" name="Group 1">
                <a:extLst>
                  <a:ext uri="{FF2B5EF4-FFF2-40B4-BE49-F238E27FC236}">
                    <a16:creationId xmlns:a16="http://schemas.microsoft.com/office/drawing/2014/main" id="{19D779FE-CE2B-4074-8631-D934D5BC7C42}"/>
                  </a:ext>
                </a:extLst>
              </p:cNvPr>
              <p:cNvGrpSpPr/>
              <p:nvPr/>
            </p:nvGrpSpPr>
            <p:grpSpPr>
              <a:xfrm>
                <a:off x="5453729" y="3429000"/>
                <a:ext cx="2760340" cy="2791571"/>
                <a:chOff x="4478815" y="2337134"/>
                <a:chExt cx="3839990" cy="3883437"/>
              </a:xfrm>
            </p:grpSpPr>
            <p:pic>
              <p:nvPicPr>
                <p:cNvPr id="3" name="Picture 2">
                  <a:extLst>
                    <a:ext uri="{FF2B5EF4-FFF2-40B4-BE49-F238E27FC236}">
                      <a16:creationId xmlns:a16="http://schemas.microsoft.com/office/drawing/2014/main" id="{79355ED9-5FA2-4FE2-A356-A9FAD6AD6F4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478815" y="2337134"/>
                  <a:ext cx="2818982" cy="3883437"/>
                </a:xfrm>
                <a:prstGeom prst="rect">
                  <a:avLst/>
                </a:prstGeom>
              </p:spPr>
            </p:pic>
            <p:sp>
              <p:nvSpPr>
                <p:cNvPr id="33" name="TextBox 32">
                  <a:extLst>
                    <a:ext uri="{FF2B5EF4-FFF2-40B4-BE49-F238E27FC236}">
                      <a16:creationId xmlns:a16="http://schemas.microsoft.com/office/drawing/2014/main" id="{A0FBD783-973B-43E5-9910-7E02DA088EFA}"/>
                    </a:ext>
                  </a:extLst>
                </p:cNvPr>
                <p:cNvSpPr txBox="1"/>
                <p:nvPr/>
              </p:nvSpPr>
              <p:spPr>
                <a:xfrm>
                  <a:off x="7285016" y="4949538"/>
                  <a:ext cx="1010496" cy="654371"/>
                </a:xfrm>
                <a:prstGeom prst="rect">
                  <a:avLst/>
                </a:prstGeom>
                <a:solidFill>
                  <a:schemeClr val="bg1"/>
                </a:solidFill>
              </p:spPr>
              <p:txBody>
                <a:bodyPr wrap="square" rtlCol="0">
                  <a:spAutoFit/>
                </a:bodyPr>
                <a:lstStyle/>
                <a:p>
                  <a:pPr algn="ctr"/>
                  <a:r>
                    <a:rPr lang="es-ES" sz="900" dirty="0">
                      <a:latin typeface="Open Sans Light" panose="020B0306030504020204" pitchFamily="34" charset="0"/>
                      <a:ea typeface="Open Sans Light" panose="020B0306030504020204" pitchFamily="34" charset="0"/>
                      <a:cs typeface="Open Sans Light" panose="020B0306030504020204" pitchFamily="34" charset="0"/>
                    </a:rPr>
                    <a:t>Área B</a:t>
                  </a:r>
                </a:p>
                <a:p>
                  <a:pPr algn="ctr"/>
                  <a:r>
                    <a:rPr lang="es-ES" sz="900" dirty="0">
                      <a:latin typeface="Open Sans bold" panose="020B0806030504020204" pitchFamily="34" charset="0"/>
                      <a:ea typeface="Open Sans bold" panose="020B0806030504020204" pitchFamily="34" charset="0"/>
                      <a:cs typeface="Open Sans bold" panose="020B0806030504020204" pitchFamily="34" charset="0"/>
                    </a:rPr>
                    <a:t>R-17.7</a:t>
                  </a:r>
                </a:p>
              </p:txBody>
            </p:sp>
            <p:sp>
              <p:nvSpPr>
                <p:cNvPr id="35" name="TextBox 34">
                  <a:extLst>
                    <a:ext uri="{FF2B5EF4-FFF2-40B4-BE49-F238E27FC236}">
                      <a16:creationId xmlns:a16="http://schemas.microsoft.com/office/drawing/2014/main" id="{16D91B48-5407-4E49-A741-E5CA48363346}"/>
                    </a:ext>
                  </a:extLst>
                </p:cNvPr>
                <p:cNvSpPr txBox="1"/>
                <p:nvPr/>
              </p:nvSpPr>
              <p:spPr>
                <a:xfrm>
                  <a:off x="7281829" y="3974661"/>
                  <a:ext cx="1010496" cy="654371"/>
                </a:xfrm>
                <a:prstGeom prst="rect">
                  <a:avLst/>
                </a:prstGeom>
                <a:noFill/>
              </p:spPr>
              <p:txBody>
                <a:bodyPr wrap="square" rtlCol="0">
                  <a:spAutoFit/>
                </a:bodyPr>
                <a:lstStyle/>
                <a:p>
                  <a:pPr algn="ctr"/>
                  <a:r>
                    <a:rPr lang="es-ES" sz="900" dirty="0">
                      <a:latin typeface="Open Sans Light" panose="020B0306030504020204" pitchFamily="34" charset="0"/>
                      <a:ea typeface="Open Sans Light" panose="020B0306030504020204" pitchFamily="34" charset="0"/>
                      <a:cs typeface="Open Sans Light" panose="020B0306030504020204" pitchFamily="34" charset="0"/>
                    </a:rPr>
                    <a:t>Área D </a:t>
                  </a:r>
                </a:p>
                <a:p>
                  <a:pPr algn="ctr"/>
                  <a:r>
                    <a:rPr lang="es-ES" sz="900" dirty="0">
                      <a:latin typeface="Open Sans bold" panose="020B0806030504020204" pitchFamily="34" charset="0"/>
                      <a:ea typeface="Open Sans bold" panose="020B0806030504020204" pitchFamily="34" charset="0"/>
                      <a:cs typeface="Open Sans bold" panose="020B0806030504020204" pitchFamily="34" charset="0"/>
                    </a:rPr>
                    <a:t>R-3.9</a:t>
                  </a:r>
                </a:p>
              </p:txBody>
            </p:sp>
            <p:sp>
              <p:nvSpPr>
                <p:cNvPr id="34" name="TextBox 33">
                  <a:extLst>
                    <a:ext uri="{FF2B5EF4-FFF2-40B4-BE49-F238E27FC236}">
                      <a16:creationId xmlns:a16="http://schemas.microsoft.com/office/drawing/2014/main" id="{604B63EA-C384-4C28-99D0-F9E66E551AEB}"/>
                    </a:ext>
                  </a:extLst>
                </p:cNvPr>
                <p:cNvSpPr txBox="1"/>
                <p:nvPr/>
              </p:nvSpPr>
              <p:spPr>
                <a:xfrm>
                  <a:off x="7366041" y="2962539"/>
                  <a:ext cx="952764" cy="899760"/>
                </a:xfrm>
                <a:prstGeom prst="rect">
                  <a:avLst/>
                </a:prstGeom>
                <a:solidFill>
                  <a:schemeClr val="bg1"/>
                </a:solidFill>
              </p:spPr>
              <p:txBody>
                <a:bodyPr wrap="square" rtlCol="0">
                  <a:spAutoFit/>
                </a:bodyPr>
                <a:lstStyle/>
                <a:p>
                  <a:pPr algn="ctr"/>
                  <a:r>
                    <a:rPr lang="es-ES" sz="900" dirty="0">
                      <a:latin typeface="Open Sans Light" panose="020B0306030504020204" pitchFamily="34" charset="0"/>
                      <a:ea typeface="Open Sans Light" panose="020B0306030504020204" pitchFamily="34" charset="0"/>
                      <a:cs typeface="Open Sans Light" panose="020B0306030504020204" pitchFamily="34" charset="0"/>
                    </a:rPr>
                    <a:t>Área C</a:t>
                  </a:r>
                </a:p>
                <a:p>
                  <a:pPr algn="ctr"/>
                  <a:r>
                    <a:rPr lang="es-ES" sz="900" dirty="0">
                      <a:latin typeface="Open Sans bold" panose="020B0806030504020204" pitchFamily="34" charset="0"/>
                      <a:ea typeface="Open Sans bold" panose="020B0806030504020204" pitchFamily="34" charset="0"/>
                      <a:cs typeface="Open Sans bold" panose="020B0806030504020204" pitchFamily="34" charset="0"/>
                    </a:rPr>
                    <a:t>R-11.4</a:t>
                  </a:r>
                </a:p>
              </p:txBody>
            </p:sp>
            <p:grpSp>
              <p:nvGrpSpPr>
                <p:cNvPr id="47" name="Group 46">
                  <a:extLst>
                    <a:ext uri="{FF2B5EF4-FFF2-40B4-BE49-F238E27FC236}">
                      <a16:creationId xmlns:a16="http://schemas.microsoft.com/office/drawing/2014/main" id="{004A9148-55BC-4F96-B1A3-419149D564F6}"/>
                    </a:ext>
                  </a:extLst>
                </p:cNvPr>
                <p:cNvGrpSpPr/>
                <p:nvPr/>
              </p:nvGrpSpPr>
              <p:grpSpPr>
                <a:xfrm>
                  <a:off x="7358981" y="3831520"/>
                  <a:ext cx="556399" cy="772697"/>
                  <a:chOff x="3125012" y="3390297"/>
                  <a:chExt cx="556399" cy="772697"/>
                </a:xfrm>
              </p:grpSpPr>
              <p:sp>
                <p:nvSpPr>
                  <p:cNvPr id="32" name="Rectangle 31">
                    <a:extLst>
                      <a:ext uri="{FF2B5EF4-FFF2-40B4-BE49-F238E27FC236}">
                        <a16:creationId xmlns:a16="http://schemas.microsoft.com/office/drawing/2014/main" id="{A1694F4A-3FD3-4091-9BFD-15A7F7C930C7}"/>
                      </a:ext>
                    </a:extLst>
                  </p:cNvPr>
                  <p:cNvSpPr/>
                  <p:nvPr/>
                </p:nvSpPr>
                <p:spPr>
                  <a:xfrm>
                    <a:off x="3125012" y="3390297"/>
                    <a:ext cx="54210" cy="77269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23" name="Straight Connector 22">
                    <a:extLst>
                      <a:ext uri="{FF2B5EF4-FFF2-40B4-BE49-F238E27FC236}">
                        <a16:creationId xmlns:a16="http://schemas.microsoft.com/office/drawing/2014/main" id="{CB4EA9FB-FA18-41D7-A5E5-C297AFA27725}"/>
                      </a:ext>
                    </a:extLst>
                  </p:cNvPr>
                  <p:cNvCxnSpPr/>
                  <p:nvPr/>
                </p:nvCxnSpPr>
                <p:spPr>
                  <a:xfrm>
                    <a:off x="3125012" y="3390297"/>
                    <a:ext cx="0" cy="771828"/>
                  </a:xfrm>
                  <a:prstGeom prst="line">
                    <a:avLst/>
                  </a:prstGeom>
                  <a:ln w="12700">
                    <a:solidFill>
                      <a:schemeClr val="tx1"/>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E21352-07EF-47B7-ADB8-7205704B7B84}"/>
                      </a:ext>
                    </a:extLst>
                  </p:cNvPr>
                  <p:cNvCxnSpPr>
                    <a:cxnSpLocks/>
                  </p:cNvCxnSpPr>
                  <p:nvPr/>
                </p:nvCxnSpPr>
                <p:spPr>
                  <a:xfrm>
                    <a:off x="3137828" y="3390297"/>
                    <a:ext cx="5435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FAD15EE-7D9C-431E-AC04-BA0DAC19D936}"/>
                      </a:ext>
                    </a:extLst>
                  </p:cNvPr>
                  <p:cNvCxnSpPr>
                    <a:cxnSpLocks/>
                  </p:cNvCxnSpPr>
                  <p:nvPr/>
                </p:nvCxnSpPr>
                <p:spPr>
                  <a:xfrm>
                    <a:off x="3128290" y="4162994"/>
                    <a:ext cx="5531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94461A81-616E-464B-A7A1-9E3701563812}"/>
                    </a:ext>
                  </a:extLst>
                </p:cNvPr>
                <p:cNvGrpSpPr/>
                <p:nvPr/>
              </p:nvGrpSpPr>
              <p:grpSpPr>
                <a:xfrm>
                  <a:off x="7366040" y="4641161"/>
                  <a:ext cx="556399" cy="1176922"/>
                  <a:chOff x="3125012" y="3390297"/>
                  <a:chExt cx="556399" cy="772697"/>
                </a:xfrm>
              </p:grpSpPr>
              <p:sp>
                <p:nvSpPr>
                  <p:cNvPr id="50" name="Rectangle 49">
                    <a:extLst>
                      <a:ext uri="{FF2B5EF4-FFF2-40B4-BE49-F238E27FC236}">
                        <a16:creationId xmlns:a16="http://schemas.microsoft.com/office/drawing/2014/main" id="{17A3E710-E186-486E-AF23-277BB9514152}"/>
                      </a:ext>
                    </a:extLst>
                  </p:cNvPr>
                  <p:cNvSpPr/>
                  <p:nvPr/>
                </p:nvSpPr>
                <p:spPr>
                  <a:xfrm>
                    <a:off x="3125012" y="3390297"/>
                    <a:ext cx="54210" cy="7726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51" name="Straight Connector 50">
                    <a:extLst>
                      <a:ext uri="{FF2B5EF4-FFF2-40B4-BE49-F238E27FC236}">
                        <a16:creationId xmlns:a16="http://schemas.microsoft.com/office/drawing/2014/main" id="{8C5ECFCA-FAE0-490D-98C0-6B867294A492}"/>
                      </a:ext>
                    </a:extLst>
                  </p:cNvPr>
                  <p:cNvCxnSpPr/>
                  <p:nvPr/>
                </p:nvCxnSpPr>
                <p:spPr>
                  <a:xfrm>
                    <a:off x="3125012" y="3390297"/>
                    <a:ext cx="0" cy="771828"/>
                  </a:xfrm>
                  <a:prstGeom prst="line">
                    <a:avLst/>
                  </a:prstGeom>
                  <a:ln w="12700">
                    <a:solidFill>
                      <a:schemeClr val="tx1"/>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7B0A480-2588-4EBB-8FBC-FA9E6CF2B96D}"/>
                      </a:ext>
                    </a:extLst>
                  </p:cNvPr>
                  <p:cNvCxnSpPr>
                    <a:cxnSpLocks/>
                  </p:cNvCxnSpPr>
                  <p:nvPr/>
                </p:nvCxnSpPr>
                <p:spPr>
                  <a:xfrm>
                    <a:off x="3137828" y="3390297"/>
                    <a:ext cx="5435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BC33023-4DAD-4C5C-9A63-D211F65BE0A3}"/>
                      </a:ext>
                    </a:extLst>
                  </p:cNvPr>
                  <p:cNvCxnSpPr>
                    <a:cxnSpLocks/>
                  </p:cNvCxnSpPr>
                  <p:nvPr/>
                </p:nvCxnSpPr>
                <p:spPr>
                  <a:xfrm>
                    <a:off x="3128290" y="4162994"/>
                    <a:ext cx="5460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8DC7283-0850-4F30-81E4-383D9846A827}"/>
                    </a:ext>
                  </a:extLst>
                </p:cNvPr>
                <p:cNvGrpSpPr/>
                <p:nvPr/>
              </p:nvGrpSpPr>
              <p:grpSpPr>
                <a:xfrm>
                  <a:off x="7354483" y="2498627"/>
                  <a:ext cx="556399" cy="1287991"/>
                  <a:chOff x="3125012" y="5651231"/>
                  <a:chExt cx="556399" cy="1287991"/>
                </a:xfrm>
              </p:grpSpPr>
              <p:sp>
                <p:nvSpPr>
                  <p:cNvPr id="57" name="Rectangle 56">
                    <a:extLst>
                      <a:ext uri="{FF2B5EF4-FFF2-40B4-BE49-F238E27FC236}">
                        <a16:creationId xmlns:a16="http://schemas.microsoft.com/office/drawing/2014/main" id="{9618FF3B-45F2-4503-88BF-D51B158AD8B0}"/>
                      </a:ext>
                    </a:extLst>
                  </p:cNvPr>
                  <p:cNvSpPr/>
                  <p:nvPr/>
                </p:nvSpPr>
                <p:spPr>
                  <a:xfrm>
                    <a:off x="3125012" y="5651231"/>
                    <a:ext cx="54210" cy="12879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58" name="Straight Connector 57">
                    <a:extLst>
                      <a:ext uri="{FF2B5EF4-FFF2-40B4-BE49-F238E27FC236}">
                        <a16:creationId xmlns:a16="http://schemas.microsoft.com/office/drawing/2014/main" id="{E4F145A0-FBCF-4E01-AA34-42F7D5DD0861}"/>
                      </a:ext>
                    </a:extLst>
                  </p:cNvPr>
                  <p:cNvCxnSpPr/>
                  <p:nvPr/>
                </p:nvCxnSpPr>
                <p:spPr>
                  <a:xfrm>
                    <a:off x="3125012" y="5651231"/>
                    <a:ext cx="0" cy="1286547"/>
                  </a:xfrm>
                  <a:prstGeom prst="line">
                    <a:avLst/>
                  </a:prstGeom>
                  <a:ln w="12700">
                    <a:solidFill>
                      <a:schemeClr val="tx1"/>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BB9157C-4026-4AD0-B3B2-25AC8843958B}"/>
                      </a:ext>
                    </a:extLst>
                  </p:cNvPr>
                  <p:cNvCxnSpPr>
                    <a:cxnSpLocks/>
                  </p:cNvCxnSpPr>
                  <p:nvPr/>
                </p:nvCxnSpPr>
                <p:spPr>
                  <a:xfrm>
                    <a:off x="3137828" y="5651231"/>
                    <a:ext cx="5435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67" name="Picture 166">
                <a:extLst>
                  <a:ext uri="{FF2B5EF4-FFF2-40B4-BE49-F238E27FC236}">
                    <a16:creationId xmlns:a16="http://schemas.microsoft.com/office/drawing/2014/main" id="{FD440295-009F-4B50-B472-69290DD70D2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0800000" flipH="1">
                <a:off x="7283450" y="3299176"/>
                <a:ext cx="230375" cy="156610"/>
              </a:xfrm>
              <a:prstGeom prst="rect">
                <a:avLst/>
              </a:prstGeom>
            </p:spPr>
          </p:pic>
        </p:grpSp>
        <p:sp>
          <p:nvSpPr>
            <p:cNvPr id="7" name="Freeform: Shape 6">
              <a:extLst>
                <a:ext uri="{FF2B5EF4-FFF2-40B4-BE49-F238E27FC236}">
                  <a16:creationId xmlns:a16="http://schemas.microsoft.com/office/drawing/2014/main" id="{498296F2-46E1-40F4-8063-B66B92272D98}"/>
                </a:ext>
              </a:extLst>
            </p:cNvPr>
            <p:cNvSpPr/>
            <p:nvPr/>
          </p:nvSpPr>
          <p:spPr>
            <a:xfrm>
              <a:off x="7142496" y="3209300"/>
              <a:ext cx="365125" cy="53975"/>
            </a:xfrm>
            <a:custGeom>
              <a:avLst/>
              <a:gdLst>
                <a:gd name="connsiteX0" fmla="*/ 0 w 365125"/>
                <a:gd name="connsiteY0" fmla="*/ 28575 h 53975"/>
                <a:gd name="connsiteX1" fmla="*/ 136525 w 365125"/>
                <a:gd name="connsiteY1" fmla="*/ 28575 h 53975"/>
                <a:gd name="connsiteX2" fmla="*/ 161925 w 365125"/>
                <a:gd name="connsiteY2" fmla="*/ 53975 h 53975"/>
                <a:gd name="connsiteX3" fmla="*/ 200025 w 365125"/>
                <a:gd name="connsiteY3" fmla="*/ 19050 h 53975"/>
                <a:gd name="connsiteX4" fmla="*/ 219075 w 365125"/>
                <a:gd name="connsiteY4" fmla="*/ 0 h 53975"/>
                <a:gd name="connsiteX5" fmla="*/ 231775 w 365125"/>
                <a:gd name="connsiteY5" fmla="*/ 31750 h 53975"/>
                <a:gd name="connsiteX6" fmla="*/ 365125 w 365125"/>
                <a:gd name="connsiteY6" fmla="*/ 31750 h 5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125" h="53975">
                  <a:moveTo>
                    <a:pt x="0" y="28575"/>
                  </a:moveTo>
                  <a:lnTo>
                    <a:pt x="136525" y="28575"/>
                  </a:lnTo>
                  <a:lnTo>
                    <a:pt x="161925" y="53975"/>
                  </a:lnTo>
                  <a:lnTo>
                    <a:pt x="200025" y="19050"/>
                  </a:lnTo>
                  <a:lnTo>
                    <a:pt x="219075" y="0"/>
                  </a:lnTo>
                  <a:lnTo>
                    <a:pt x="231775" y="31750"/>
                  </a:lnTo>
                  <a:lnTo>
                    <a:pt x="365125" y="31750"/>
                  </a:lnTo>
                </a:path>
              </a:pathLst>
            </a:custGeom>
            <a:noFill/>
            <a:ln w="190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0" name="Freeform: Shape 179">
              <a:extLst>
                <a:ext uri="{FF2B5EF4-FFF2-40B4-BE49-F238E27FC236}">
                  <a16:creationId xmlns:a16="http://schemas.microsoft.com/office/drawing/2014/main" id="{45931291-65F1-4397-9A38-998DDEFC2999}"/>
                </a:ext>
              </a:extLst>
            </p:cNvPr>
            <p:cNvSpPr/>
            <p:nvPr/>
          </p:nvSpPr>
          <p:spPr>
            <a:xfrm>
              <a:off x="7135188" y="3272799"/>
              <a:ext cx="365125" cy="53975"/>
            </a:xfrm>
            <a:custGeom>
              <a:avLst/>
              <a:gdLst>
                <a:gd name="connsiteX0" fmla="*/ 0 w 365125"/>
                <a:gd name="connsiteY0" fmla="*/ 28575 h 53975"/>
                <a:gd name="connsiteX1" fmla="*/ 136525 w 365125"/>
                <a:gd name="connsiteY1" fmla="*/ 28575 h 53975"/>
                <a:gd name="connsiteX2" fmla="*/ 161925 w 365125"/>
                <a:gd name="connsiteY2" fmla="*/ 53975 h 53975"/>
                <a:gd name="connsiteX3" fmla="*/ 200025 w 365125"/>
                <a:gd name="connsiteY3" fmla="*/ 19050 h 53975"/>
                <a:gd name="connsiteX4" fmla="*/ 219075 w 365125"/>
                <a:gd name="connsiteY4" fmla="*/ 0 h 53975"/>
                <a:gd name="connsiteX5" fmla="*/ 231775 w 365125"/>
                <a:gd name="connsiteY5" fmla="*/ 31750 h 53975"/>
                <a:gd name="connsiteX6" fmla="*/ 365125 w 365125"/>
                <a:gd name="connsiteY6" fmla="*/ 31750 h 5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125" h="53975">
                  <a:moveTo>
                    <a:pt x="0" y="28575"/>
                  </a:moveTo>
                  <a:lnTo>
                    <a:pt x="136525" y="28575"/>
                  </a:lnTo>
                  <a:lnTo>
                    <a:pt x="161925" y="53975"/>
                  </a:lnTo>
                  <a:lnTo>
                    <a:pt x="200025" y="19050"/>
                  </a:lnTo>
                  <a:lnTo>
                    <a:pt x="219075" y="0"/>
                  </a:lnTo>
                  <a:lnTo>
                    <a:pt x="231775" y="31750"/>
                  </a:lnTo>
                  <a:lnTo>
                    <a:pt x="365125" y="31750"/>
                  </a:lnTo>
                </a:path>
              </a:pathLst>
            </a:custGeom>
            <a:noFill/>
            <a:ln w="190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1" name="Freeform: Shape 180">
              <a:extLst>
                <a:ext uri="{FF2B5EF4-FFF2-40B4-BE49-F238E27FC236}">
                  <a16:creationId xmlns:a16="http://schemas.microsoft.com/office/drawing/2014/main" id="{2F0F9DD8-1B2F-4BC4-864D-E2424010C3E6}"/>
                </a:ext>
              </a:extLst>
            </p:cNvPr>
            <p:cNvSpPr/>
            <p:nvPr/>
          </p:nvSpPr>
          <p:spPr>
            <a:xfrm>
              <a:off x="7155854" y="6168542"/>
              <a:ext cx="365125" cy="53975"/>
            </a:xfrm>
            <a:custGeom>
              <a:avLst/>
              <a:gdLst>
                <a:gd name="connsiteX0" fmla="*/ 0 w 365125"/>
                <a:gd name="connsiteY0" fmla="*/ 28575 h 53975"/>
                <a:gd name="connsiteX1" fmla="*/ 136525 w 365125"/>
                <a:gd name="connsiteY1" fmla="*/ 28575 h 53975"/>
                <a:gd name="connsiteX2" fmla="*/ 161925 w 365125"/>
                <a:gd name="connsiteY2" fmla="*/ 53975 h 53975"/>
                <a:gd name="connsiteX3" fmla="*/ 200025 w 365125"/>
                <a:gd name="connsiteY3" fmla="*/ 19050 h 53975"/>
                <a:gd name="connsiteX4" fmla="*/ 219075 w 365125"/>
                <a:gd name="connsiteY4" fmla="*/ 0 h 53975"/>
                <a:gd name="connsiteX5" fmla="*/ 231775 w 365125"/>
                <a:gd name="connsiteY5" fmla="*/ 31750 h 53975"/>
                <a:gd name="connsiteX6" fmla="*/ 365125 w 365125"/>
                <a:gd name="connsiteY6" fmla="*/ 31750 h 5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125" h="53975">
                  <a:moveTo>
                    <a:pt x="0" y="28575"/>
                  </a:moveTo>
                  <a:lnTo>
                    <a:pt x="136525" y="28575"/>
                  </a:lnTo>
                  <a:lnTo>
                    <a:pt x="161925" y="53975"/>
                  </a:lnTo>
                  <a:lnTo>
                    <a:pt x="200025" y="19050"/>
                  </a:lnTo>
                  <a:lnTo>
                    <a:pt x="219075" y="0"/>
                  </a:lnTo>
                  <a:lnTo>
                    <a:pt x="231775" y="31750"/>
                  </a:lnTo>
                  <a:lnTo>
                    <a:pt x="365125" y="31750"/>
                  </a:lnTo>
                </a:path>
              </a:pathLst>
            </a:custGeom>
            <a:noFill/>
            <a:ln w="190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grpSp>
        <p:nvGrpSpPr>
          <p:cNvPr id="12" name="Group 11">
            <a:extLst>
              <a:ext uri="{FF2B5EF4-FFF2-40B4-BE49-F238E27FC236}">
                <a16:creationId xmlns:a16="http://schemas.microsoft.com/office/drawing/2014/main" id="{40B62073-1E45-4405-8E73-12F3DD2A815D}"/>
              </a:ext>
            </a:extLst>
          </p:cNvPr>
          <p:cNvGrpSpPr/>
          <p:nvPr/>
        </p:nvGrpSpPr>
        <p:grpSpPr>
          <a:xfrm>
            <a:off x="493775" y="1130725"/>
            <a:ext cx="11204450" cy="230150"/>
            <a:chOff x="493776" y="1130725"/>
            <a:chExt cx="7481022" cy="230150"/>
          </a:xfrm>
        </p:grpSpPr>
        <p:sp>
          <p:nvSpPr>
            <p:cNvPr id="182" name="Rectangle 181">
              <a:extLst>
                <a:ext uri="{FF2B5EF4-FFF2-40B4-BE49-F238E27FC236}">
                  <a16:creationId xmlns:a16="http://schemas.microsoft.com/office/drawing/2014/main" id="{B61EFF11-E536-4168-8BA7-08106661C2BC}"/>
                </a:ext>
              </a:extLst>
            </p:cNvPr>
            <p:cNvSpPr/>
            <p:nvPr/>
          </p:nvSpPr>
          <p:spPr>
            <a:xfrm>
              <a:off x="493776" y="1131326"/>
              <a:ext cx="3664247" cy="2295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3" name="Rectangle 182">
              <a:extLst>
                <a:ext uri="{FF2B5EF4-FFF2-40B4-BE49-F238E27FC236}">
                  <a16:creationId xmlns:a16="http://schemas.microsoft.com/office/drawing/2014/main" id="{E915393C-0C32-4483-A661-CC59C63125DB}"/>
                </a:ext>
              </a:extLst>
            </p:cNvPr>
            <p:cNvSpPr/>
            <p:nvPr/>
          </p:nvSpPr>
          <p:spPr>
            <a:xfrm>
              <a:off x="4310551" y="1130725"/>
              <a:ext cx="3664247" cy="2295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184" name="TextBox 183">
            <a:extLst>
              <a:ext uri="{FF2B5EF4-FFF2-40B4-BE49-F238E27FC236}">
                <a16:creationId xmlns:a16="http://schemas.microsoft.com/office/drawing/2014/main" id="{C7E998A3-42C4-451B-BA43-01A16508C691}"/>
              </a:ext>
            </a:extLst>
          </p:cNvPr>
          <p:cNvSpPr txBox="1"/>
          <p:nvPr/>
        </p:nvSpPr>
        <p:spPr>
          <a:xfrm>
            <a:off x="493775" y="1102497"/>
            <a:ext cx="5284725" cy="461665"/>
          </a:xfrm>
          <a:prstGeom prst="rect">
            <a:avLst/>
          </a:prstGeom>
          <a:noFill/>
        </p:spPr>
        <p:txBody>
          <a:bodyPr wrap="square" rtlCol="0">
            <a:spAutoFit/>
          </a:bodyPr>
          <a:lstStyle/>
          <a:p>
            <a:pPr>
              <a:spcAft>
                <a:spcPts val="1200"/>
              </a:spcAft>
            </a:pPr>
            <a:r>
              <a:rPr lang="es-ES" sz="1200" b="1" dirty="0">
                <a:latin typeface="Open Sans" panose="020B0606030504020204" pitchFamily="34" charset="0"/>
                <a:ea typeface="Open Sans" panose="020B0606030504020204" pitchFamily="34" charset="0"/>
                <a:cs typeface="Open Sans" panose="020B0606030504020204" pitchFamily="34" charset="0"/>
              </a:rPr>
              <a:t>Opción A: </a:t>
            </a:r>
            <a:r>
              <a:rPr lang="es-ES" sz="1200" dirty="0">
                <a:latin typeface="Open Sans" panose="020B0606030504020204" pitchFamily="34" charset="0"/>
                <a:ea typeface="Open Sans" panose="020B0606030504020204" pitchFamily="34" charset="0"/>
                <a:cs typeface="Open Sans" panose="020B0606030504020204" pitchFamily="34" charset="0"/>
              </a:rPr>
              <a:t>Aislamiento desde el interior. Manteniendo paneles prefabricados</a:t>
            </a:r>
          </a:p>
        </p:txBody>
      </p:sp>
      <p:sp>
        <p:nvSpPr>
          <p:cNvPr id="185" name="TextBox 184">
            <a:extLst>
              <a:ext uri="{FF2B5EF4-FFF2-40B4-BE49-F238E27FC236}">
                <a16:creationId xmlns:a16="http://schemas.microsoft.com/office/drawing/2014/main" id="{4FB9C8F1-DF90-46C2-A308-E03B521DF711}"/>
              </a:ext>
            </a:extLst>
          </p:cNvPr>
          <p:cNvSpPr txBox="1"/>
          <p:nvPr/>
        </p:nvSpPr>
        <p:spPr>
          <a:xfrm>
            <a:off x="6229842" y="1116566"/>
            <a:ext cx="5560639" cy="276999"/>
          </a:xfrm>
          <a:prstGeom prst="rect">
            <a:avLst/>
          </a:prstGeom>
          <a:noFill/>
        </p:spPr>
        <p:txBody>
          <a:bodyPr wrap="square" rtlCol="0">
            <a:spAutoFit/>
          </a:bodyPr>
          <a:lstStyle/>
          <a:p>
            <a:pPr>
              <a:spcAft>
                <a:spcPts val="1200"/>
              </a:spcAft>
            </a:pPr>
            <a:r>
              <a:rPr lang="es-ES" sz="1200" b="1" dirty="0">
                <a:latin typeface="Open Sans" panose="020B0606030504020204" pitchFamily="34" charset="0"/>
                <a:ea typeface="Open Sans" panose="020B0606030504020204" pitchFamily="34" charset="0"/>
                <a:cs typeface="Open Sans" panose="020B0606030504020204" pitchFamily="34" charset="0"/>
              </a:rPr>
              <a:t>Opción B: </a:t>
            </a:r>
            <a:r>
              <a:rPr lang="es-ES" sz="1200" dirty="0">
                <a:latin typeface="Open Sans" panose="020B0606030504020204" pitchFamily="34" charset="0"/>
                <a:ea typeface="Open Sans" panose="020B0606030504020204" pitchFamily="34" charset="0"/>
                <a:cs typeface="Open Sans" panose="020B0606030504020204" pitchFamily="34" charset="0"/>
              </a:rPr>
              <a:t>Aislamiento continuo exterior sobre paneles prefabricados</a:t>
            </a:r>
          </a:p>
        </p:txBody>
      </p:sp>
      <p:sp>
        <p:nvSpPr>
          <p:cNvPr id="189" name="Freeform: Shape 188">
            <a:extLst>
              <a:ext uri="{FF2B5EF4-FFF2-40B4-BE49-F238E27FC236}">
                <a16:creationId xmlns:a16="http://schemas.microsoft.com/office/drawing/2014/main" id="{1FE8F18F-D133-42E3-B496-380AF3564579}"/>
              </a:ext>
            </a:extLst>
          </p:cNvPr>
          <p:cNvSpPr/>
          <p:nvPr/>
        </p:nvSpPr>
        <p:spPr>
          <a:xfrm>
            <a:off x="7827681" y="3346137"/>
            <a:ext cx="286683" cy="42379"/>
          </a:xfrm>
          <a:custGeom>
            <a:avLst/>
            <a:gdLst>
              <a:gd name="connsiteX0" fmla="*/ 0 w 365125"/>
              <a:gd name="connsiteY0" fmla="*/ 28575 h 53975"/>
              <a:gd name="connsiteX1" fmla="*/ 136525 w 365125"/>
              <a:gd name="connsiteY1" fmla="*/ 28575 h 53975"/>
              <a:gd name="connsiteX2" fmla="*/ 161925 w 365125"/>
              <a:gd name="connsiteY2" fmla="*/ 53975 h 53975"/>
              <a:gd name="connsiteX3" fmla="*/ 200025 w 365125"/>
              <a:gd name="connsiteY3" fmla="*/ 19050 h 53975"/>
              <a:gd name="connsiteX4" fmla="*/ 219075 w 365125"/>
              <a:gd name="connsiteY4" fmla="*/ 0 h 53975"/>
              <a:gd name="connsiteX5" fmla="*/ 231775 w 365125"/>
              <a:gd name="connsiteY5" fmla="*/ 31750 h 53975"/>
              <a:gd name="connsiteX6" fmla="*/ 365125 w 365125"/>
              <a:gd name="connsiteY6" fmla="*/ 31750 h 5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125" h="53975">
                <a:moveTo>
                  <a:pt x="0" y="28575"/>
                </a:moveTo>
                <a:lnTo>
                  <a:pt x="136525" y="28575"/>
                </a:lnTo>
                <a:lnTo>
                  <a:pt x="161925" y="53975"/>
                </a:lnTo>
                <a:lnTo>
                  <a:pt x="200025" y="19050"/>
                </a:lnTo>
                <a:lnTo>
                  <a:pt x="219075" y="0"/>
                </a:lnTo>
                <a:lnTo>
                  <a:pt x="231775" y="31750"/>
                </a:lnTo>
                <a:lnTo>
                  <a:pt x="365125" y="31750"/>
                </a:lnTo>
              </a:path>
            </a:pathLst>
          </a:custGeom>
          <a:noFill/>
          <a:ln w="190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0" name="Freeform: Shape 189">
            <a:extLst>
              <a:ext uri="{FF2B5EF4-FFF2-40B4-BE49-F238E27FC236}">
                <a16:creationId xmlns:a16="http://schemas.microsoft.com/office/drawing/2014/main" id="{98F321E6-CEE7-4619-AA7D-A28A12073843}"/>
              </a:ext>
            </a:extLst>
          </p:cNvPr>
          <p:cNvSpPr/>
          <p:nvPr/>
        </p:nvSpPr>
        <p:spPr>
          <a:xfrm>
            <a:off x="7821943" y="3873405"/>
            <a:ext cx="286683" cy="42379"/>
          </a:xfrm>
          <a:custGeom>
            <a:avLst/>
            <a:gdLst>
              <a:gd name="connsiteX0" fmla="*/ 0 w 365125"/>
              <a:gd name="connsiteY0" fmla="*/ 28575 h 53975"/>
              <a:gd name="connsiteX1" fmla="*/ 136525 w 365125"/>
              <a:gd name="connsiteY1" fmla="*/ 28575 h 53975"/>
              <a:gd name="connsiteX2" fmla="*/ 161925 w 365125"/>
              <a:gd name="connsiteY2" fmla="*/ 53975 h 53975"/>
              <a:gd name="connsiteX3" fmla="*/ 200025 w 365125"/>
              <a:gd name="connsiteY3" fmla="*/ 19050 h 53975"/>
              <a:gd name="connsiteX4" fmla="*/ 219075 w 365125"/>
              <a:gd name="connsiteY4" fmla="*/ 0 h 53975"/>
              <a:gd name="connsiteX5" fmla="*/ 231775 w 365125"/>
              <a:gd name="connsiteY5" fmla="*/ 31750 h 53975"/>
              <a:gd name="connsiteX6" fmla="*/ 365125 w 365125"/>
              <a:gd name="connsiteY6" fmla="*/ 31750 h 5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125" h="53975">
                <a:moveTo>
                  <a:pt x="0" y="28575"/>
                </a:moveTo>
                <a:lnTo>
                  <a:pt x="136525" y="28575"/>
                </a:lnTo>
                <a:lnTo>
                  <a:pt x="161925" y="53975"/>
                </a:lnTo>
                <a:lnTo>
                  <a:pt x="200025" y="19050"/>
                </a:lnTo>
                <a:lnTo>
                  <a:pt x="219075" y="0"/>
                </a:lnTo>
                <a:lnTo>
                  <a:pt x="231775" y="31750"/>
                </a:lnTo>
                <a:lnTo>
                  <a:pt x="365125" y="31750"/>
                </a:lnTo>
              </a:path>
            </a:pathLst>
          </a:custGeom>
          <a:noFill/>
          <a:ln w="190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1" name="Freeform: Shape 190">
            <a:extLst>
              <a:ext uri="{FF2B5EF4-FFF2-40B4-BE49-F238E27FC236}">
                <a16:creationId xmlns:a16="http://schemas.microsoft.com/office/drawing/2014/main" id="{695FB961-B6CD-4973-90C0-EFF131F5B1CB}"/>
              </a:ext>
            </a:extLst>
          </p:cNvPr>
          <p:cNvSpPr/>
          <p:nvPr/>
        </p:nvSpPr>
        <p:spPr>
          <a:xfrm>
            <a:off x="7838169" y="5533955"/>
            <a:ext cx="286683" cy="42379"/>
          </a:xfrm>
          <a:custGeom>
            <a:avLst/>
            <a:gdLst>
              <a:gd name="connsiteX0" fmla="*/ 0 w 365125"/>
              <a:gd name="connsiteY0" fmla="*/ 28575 h 53975"/>
              <a:gd name="connsiteX1" fmla="*/ 136525 w 365125"/>
              <a:gd name="connsiteY1" fmla="*/ 28575 h 53975"/>
              <a:gd name="connsiteX2" fmla="*/ 161925 w 365125"/>
              <a:gd name="connsiteY2" fmla="*/ 53975 h 53975"/>
              <a:gd name="connsiteX3" fmla="*/ 200025 w 365125"/>
              <a:gd name="connsiteY3" fmla="*/ 19050 h 53975"/>
              <a:gd name="connsiteX4" fmla="*/ 219075 w 365125"/>
              <a:gd name="connsiteY4" fmla="*/ 0 h 53975"/>
              <a:gd name="connsiteX5" fmla="*/ 231775 w 365125"/>
              <a:gd name="connsiteY5" fmla="*/ 31750 h 53975"/>
              <a:gd name="connsiteX6" fmla="*/ 365125 w 365125"/>
              <a:gd name="connsiteY6" fmla="*/ 31750 h 5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125" h="53975">
                <a:moveTo>
                  <a:pt x="0" y="28575"/>
                </a:moveTo>
                <a:lnTo>
                  <a:pt x="136525" y="28575"/>
                </a:lnTo>
                <a:lnTo>
                  <a:pt x="161925" y="53975"/>
                </a:lnTo>
                <a:lnTo>
                  <a:pt x="200025" y="19050"/>
                </a:lnTo>
                <a:lnTo>
                  <a:pt x="219075" y="0"/>
                </a:lnTo>
                <a:lnTo>
                  <a:pt x="231775" y="31750"/>
                </a:lnTo>
                <a:lnTo>
                  <a:pt x="365125" y="31750"/>
                </a:lnTo>
              </a:path>
            </a:pathLst>
          </a:custGeom>
          <a:noFill/>
          <a:ln w="190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4" name="TextBox 253">
            <a:extLst>
              <a:ext uri="{FF2B5EF4-FFF2-40B4-BE49-F238E27FC236}">
                <a16:creationId xmlns:a16="http://schemas.microsoft.com/office/drawing/2014/main" id="{7971D5CE-411D-42C8-835E-EDA50CFCA616}"/>
              </a:ext>
            </a:extLst>
          </p:cNvPr>
          <p:cNvSpPr txBox="1"/>
          <p:nvPr/>
        </p:nvSpPr>
        <p:spPr>
          <a:xfrm>
            <a:off x="7952505" y="2631078"/>
            <a:ext cx="838834" cy="369332"/>
          </a:xfrm>
          <a:prstGeom prst="rect">
            <a:avLst/>
          </a:prstGeom>
          <a:noFill/>
        </p:spPr>
        <p:txBody>
          <a:bodyPr wrap="square" rtlCol="0">
            <a:spAutoFit/>
          </a:bodyPr>
          <a:lstStyle/>
          <a:p>
            <a:pPr algn="ctr"/>
            <a:r>
              <a:rPr lang="es-ES" sz="900" dirty="0">
                <a:latin typeface="Open Sans bold" panose="020B0806030504020204" pitchFamily="34" charset="0"/>
                <a:ea typeface="Open Sans bold" panose="020B0806030504020204" pitchFamily="34" charset="0"/>
                <a:cs typeface="Open Sans bold" panose="020B0806030504020204" pitchFamily="34" charset="0"/>
              </a:rPr>
              <a:t>R-24</a:t>
            </a:r>
          </a:p>
          <a:p>
            <a:pPr algn="ctr"/>
            <a:r>
              <a:rPr lang="es-ES" sz="900" dirty="0">
                <a:latin typeface="Open Sans Light" panose="020B0306030504020204" pitchFamily="34" charset="0"/>
                <a:ea typeface="Open Sans Light" panose="020B0306030504020204" pitchFamily="34" charset="0"/>
                <a:cs typeface="Open Sans Light" panose="020B0306030504020204" pitchFamily="34" charset="0"/>
              </a:rPr>
              <a:t>(medio)</a:t>
            </a:r>
            <a:endParaRPr lang="es-ES" sz="900" dirty="0">
              <a:latin typeface="Open Sans bold" panose="020B0806030504020204" pitchFamily="34" charset="0"/>
              <a:ea typeface="Open Sans bold" panose="020B0806030504020204" pitchFamily="34" charset="0"/>
              <a:cs typeface="Open Sans bold" panose="020B0806030504020204" pitchFamily="34" charset="0"/>
            </a:endParaRPr>
          </a:p>
        </p:txBody>
      </p:sp>
      <p:grpSp>
        <p:nvGrpSpPr>
          <p:cNvPr id="255" name="Group 254">
            <a:extLst>
              <a:ext uri="{FF2B5EF4-FFF2-40B4-BE49-F238E27FC236}">
                <a16:creationId xmlns:a16="http://schemas.microsoft.com/office/drawing/2014/main" id="{565CA9A3-B9F5-403B-AF03-DD12E894A184}"/>
              </a:ext>
            </a:extLst>
          </p:cNvPr>
          <p:cNvGrpSpPr/>
          <p:nvPr/>
        </p:nvGrpSpPr>
        <p:grpSpPr>
          <a:xfrm>
            <a:off x="8083763" y="2621989"/>
            <a:ext cx="307901" cy="499271"/>
            <a:chOff x="3125012" y="3390297"/>
            <a:chExt cx="556399" cy="772697"/>
          </a:xfrm>
        </p:grpSpPr>
        <p:sp>
          <p:nvSpPr>
            <p:cNvPr id="261" name="Rectangle 260">
              <a:extLst>
                <a:ext uri="{FF2B5EF4-FFF2-40B4-BE49-F238E27FC236}">
                  <a16:creationId xmlns:a16="http://schemas.microsoft.com/office/drawing/2014/main" id="{E8BA4AD0-2696-468F-B723-78AFE627B61A}"/>
                </a:ext>
              </a:extLst>
            </p:cNvPr>
            <p:cNvSpPr/>
            <p:nvPr/>
          </p:nvSpPr>
          <p:spPr>
            <a:xfrm>
              <a:off x="3125012" y="3390297"/>
              <a:ext cx="54210" cy="7726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262" name="Straight Connector 261">
              <a:extLst>
                <a:ext uri="{FF2B5EF4-FFF2-40B4-BE49-F238E27FC236}">
                  <a16:creationId xmlns:a16="http://schemas.microsoft.com/office/drawing/2014/main" id="{F7692ACF-C264-457F-B852-A638D0D9E5B6}"/>
                </a:ext>
              </a:extLst>
            </p:cNvPr>
            <p:cNvCxnSpPr/>
            <p:nvPr/>
          </p:nvCxnSpPr>
          <p:spPr>
            <a:xfrm>
              <a:off x="3125012" y="3390297"/>
              <a:ext cx="0" cy="771828"/>
            </a:xfrm>
            <a:prstGeom prst="line">
              <a:avLst/>
            </a:prstGeom>
            <a:ln w="12700">
              <a:solidFill>
                <a:schemeClr val="tx1"/>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04A4A0F0-6F7F-45F5-B278-DE1FE6C4ED4B}"/>
                </a:ext>
              </a:extLst>
            </p:cNvPr>
            <p:cNvCxnSpPr>
              <a:cxnSpLocks/>
            </p:cNvCxnSpPr>
            <p:nvPr/>
          </p:nvCxnSpPr>
          <p:spPr>
            <a:xfrm>
              <a:off x="3137828" y="3390297"/>
              <a:ext cx="5435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3A60B4D5-BFEA-421C-84CC-60D3B56E4957}"/>
                </a:ext>
              </a:extLst>
            </p:cNvPr>
            <p:cNvCxnSpPr>
              <a:cxnSpLocks/>
            </p:cNvCxnSpPr>
            <p:nvPr/>
          </p:nvCxnSpPr>
          <p:spPr>
            <a:xfrm>
              <a:off x="3128290" y="4162994"/>
              <a:ext cx="5531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3A8FF075-E61D-4E04-9B66-91C36CB059A2}"/>
              </a:ext>
            </a:extLst>
          </p:cNvPr>
          <p:cNvSpPr/>
          <p:nvPr/>
        </p:nvSpPr>
        <p:spPr>
          <a:xfrm>
            <a:off x="7791733" y="4818834"/>
            <a:ext cx="116409" cy="46523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6" name="Group 265">
            <a:extLst>
              <a:ext uri="{FF2B5EF4-FFF2-40B4-BE49-F238E27FC236}">
                <a16:creationId xmlns:a16="http://schemas.microsoft.com/office/drawing/2014/main" id="{F7F01DB9-03D3-4A2A-A5DF-DBA7D6C53313}"/>
              </a:ext>
            </a:extLst>
          </p:cNvPr>
          <p:cNvGrpSpPr/>
          <p:nvPr/>
        </p:nvGrpSpPr>
        <p:grpSpPr>
          <a:xfrm>
            <a:off x="8090855" y="4013208"/>
            <a:ext cx="307901" cy="1346761"/>
            <a:chOff x="3125012" y="3390297"/>
            <a:chExt cx="556399" cy="772697"/>
          </a:xfrm>
        </p:grpSpPr>
        <p:sp>
          <p:nvSpPr>
            <p:cNvPr id="267" name="Rectangle 266">
              <a:extLst>
                <a:ext uri="{FF2B5EF4-FFF2-40B4-BE49-F238E27FC236}">
                  <a16:creationId xmlns:a16="http://schemas.microsoft.com/office/drawing/2014/main" id="{571F324E-1765-47D2-8DFE-8514A713AF92}"/>
                </a:ext>
              </a:extLst>
            </p:cNvPr>
            <p:cNvSpPr/>
            <p:nvPr/>
          </p:nvSpPr>
          <p:spPr>
            <a:xfrm>
              <a:off x="3125012" y="3390297"/>
              <a:ext cx="54210" cy="7726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268" name="Straight Connector 267">
              <a:extLst>
                <a:ext uri="{FF2B5EF4-FFF2-40B4-BE49-F238E27FC236}">
                  <a16:creationId xmlns:a16="http://schemas.microsoft.com/office/drawing/2014/main" id="{8C45C7CA-6293-4964-A64A-7DBF7F744D3A}"/>
                </a:ext>
              </a:extLst>
            </p:cNvPr>
            <p:cNvCxnSpPr/>
            <p:nvPr/>
          </p:nvCxnSpPr>
          <p:spPr>
            <a:xfrm>
              <a:off x="3125012" y="3390297"/>
              <a:ext cx="0" cy="771828"/>
            </a:xfrm>
            <a:prstGeom prst="line">
              <a:avLst/>
            </a:prstGeom>
            <a:ln w="12700">
              <a:solidFill>
                <a:schemeClr val="tx1"/>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D96AEBEE-DAA5-4986-9623-DB399D2CF5FB}"/>
                </a:ext>
              </a:extLst>
            </p:cNvPr>
            <p:cNvCxnSpPr>
              <a:cxnSpLocks/>
            </p:cNvCxnSpPr>
            <p:nvPr/>
          </p:nvCxnSpPr>
          <p:spPr>
            <a:xfrm>
              <a:off x="3137828" y="3390297"/>
              <a:ext cx="5435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E712D0ED-0A72-447D-B1EB-B1FB6D0363A9}"/>
                </a:ext>
              </a:extLst>
            </p:cNvPr>
            <p:cNvCxnSpPr>
              <a:cxnSpLocks/>
            </p:cNvCxnSpPr>
            <p:nvPr/>
          </p:nvCxnSpPr>
          <p:spPr>
            <a:xfrm>
              <a:off x="3128290" y="4162994"/>
              <a:ext cx="5531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1" name="TextBox 270">
            <a:extLst>
              <a:ext uri="{FF2B5EF4-FFF2-40B4-BE49-F238E27FC236}">
                <a16:creationId xmlns:a16="http://schemas.microsoft.com/office/drawing/2014/main" id="{B1ED138D-F542-4B6A-8153-CBDF2C31985A}"/>
              </a:ext>
            </a:extLst>
          </p:cNvPr>
          <p:cNvSpPr txBox="1"/>
          <p:nvPr/>
        </p:nvSpPr>
        <p:spPr>
          <a:xfrm>
            <a:off x="8020796" y="4452974"/>
            <a:ext cx="838834" cy="230832"/>
          </a:xfrm>
          <a:prstGeom prst="rect">
            <a:avLst/>
          </a:prstGeom>
          <a:noFill/>
        </p:spPr>
        <p:txBody>
          <a:bodyPr wrap="square" rtlCol="0">
            <a:spAutoFit/>
          </a:bodyPr>
          <a:lstStyle/>
          <a:p>
            <a:pPr algn="ctr"/>
            <a:r>
              <a:rPr lang="es-ES" sz="900" dirty="0">
                <a:latin typeface="Open Sans bold" panose="020B0806030504020204" pitchFamily="34" charset="0"/>
                <a:ea typeface="Open Sans bold" panose="020B0806030504020204" pitchFamily="34" charset="0"/>
                <a:cs typeface="Open Sans bold" panose="020B0806030504020204" pitchFamily="34" charset="0"/>
              </a:rPr>
              <a:t>R-24 </a:t>
            </a:r>
            <a:r>
              <a:rPr lang="es-ES" sz="900" dirty="0">
                <a:latin typeface="Open Sans Light" panose="020B0306030504020204" pitchFamily="34" charset="0"/>
                <a:ea typeface="Open Sans Light" panose="020B0306030504020204" pitchFamily="34" charset="0"/>
                <a:cs typeface="Open Sans Light" panose="020B0306030504020204" pitchFamily="34" charset="0"/>
              </a:rPr>
              <a:t>(medio)</a:t>
            </a:r>
          </a:p>
        </p:txBody>
      </p:sp>
      <p:pic>
        <p:nvPicPr>
          <p:cNvPr id="19" name="Picture 18">
            <a:extLst>
              <a:ext uri="{FF2B5EF4-FFF2-40B4-BE49-F238E27FC236}">
                <a16:creationId xmlns:a16="http://schemas.microsoft.com/office/drawing/2014/main" id="{0F4E0FF7-360C-420C-9FB8-B817647AD0B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02231" y="1456901"/>
            <a:ext cx="3316479" cy="3622115"/>
          </a:xfrm>
          <a:prstGeom prst="rect">
            <a:avLst/>
          </a:prstGeom>
        </p:spPr>
      </p:pic>
      <p:sp>
        <p:nvSpPr>
          <p:cNvPr id="275" name="TextBox 274">
            <a:extLst>
              <a:ext uri="{FF2B5EF4-FFF2-40B4-BE49-F238E27FC236}">
                <a16:creationId xmlns:a16="http://schemas.microsoft.com/office/drawing/2014/main" id="{00995330-ED3A-497D-BD72-113E0B6144DB}"/>
              </a:ext>
            </a:extLst>
          </p:cNvPr>
          <p:cNvSpPr txBox="1"/>
          <p:nvPr/>
        </p:nvSpPr>
        <p:spPr>
          <a:xfrm>
            <a:off x="7131800" y="5665937"/>
            <a:ext cx="3212580" cy="369332"/>
          </a:xfrm>
          <a:prstGeom prst="rect">
            <a:avLst/>
          </a:prstGeom>
          <a:noFill/>
        </p:spPr>
        <p:txBody>
          <a:bodyPr wrap="square" rtlCol="0">
            <a:spAutoFit/>
          </a:bodyPr>
          <a:lstStyle/>
          <a:p>
            <a:pPr>
              <a:spcAft>
                <a:spcPts val="1200"/>
              </a:spcAft>
            </a:pPr>
            <a:r>
              <a:rPr lang="es-ES" dirty="0">
                <a:latin typeface="Open Sans" panose="020B0606030504020204" pitchFamily="34" charset="0"/>
                <a:ea typeface="Open Sans" panose="020B0606030504020204" pitchFamily="34" charset="0"/>
                <a:cs typeface="Open Sans" panose="020B0606030504020204" pitchFamily="34" charset="0"/>
              </a:rPr>
              <a:t>Valor-R medio: </a:t>
            </a:r>
            <a:r>
              <a:rPr lang="es-ES" b="1" dirty="0">
                <a:latin typeface="Open Sans" panose="020B0606030504020204" pitchFamily="34" charset="0"/>
                <a:ea typeface="Open Sans" panose="020B0606030504020204" pitchFamily="34" charset="0"/>
                <a:cs typeface="Open Sans" panose="020B0606030504020204" pitchFamily="34" charset="0"/>
              </a:rPr>
              <a:t>R-24   </a:t>
            </a:r>
            <a:endParaRPr lang="es-ES" dirty="0">
              <a:latin typeface="Open Sans" panose="020B0606030504020204" pitchFamily="34" charset="0"/>
              <a:ea typeface="Open Sans" panose="020B0606030504020204" pitchFamily="34" charset="0"/>
              <a:cs typeface="Open Sans" panose="020B0606030504020204" pitchFamily="34" charset="0"/>
            </a:endParaRPr>
          </a:p>
        </p:txBody>
      </p:sp>
      <p:sp>
        <p:nvSpPr>
          <p:cNvPr id="276" name="TextBox 275">
            <a:extLst>
              <a:ext uri="{FF2B5EF4-FFF2-40B4-BE49-F238E27FC236}">
                <a16:creationId xmlns:a16="http://schemas.microsoft.com/office/drawing/2014/main" id="{40CC70C3-C9E8-4620-9C0D-EFA7D2EE0084}"/>
              </a:ext>
            </a:extLst>
          </p:cNvPr>
          <p:cNvSpPr txBox="1"/>
          <p:nvPr/>
        </p:nvSpPr>
        <p:spPr>
          <a:xfrm>
            <a:off x="2915542" y="5665937"/>
            <a:ext cx="3212580" cy="369332"/>
          </a:xfrm>
          <a:prstGeom prst="rect">
            <a:avLst/>
          </a:prstGeom>
          <a:noFill/>
        </p:spPr>
        <p:txBody>
          <a:bodyPr wrap="square" rtlCol="0">
            <a:spAutoFit/>
          </a:bodyPr>
          <a:lstStyle/>
          <a:p>
            <a:pPr>
              <a:spcAft>
                <a:spcPts val="1200"/>
              </a:spcAft>
            </a:pPr>
            <a:r>
              <a:rPr lang="es-ES" dirty="0">
                <a:latin typeface="Open Sans" panose="020B0606030504020204" pitchFamily="34" charset="0"/>
                <a:ea typeface="Open Sans" panose="020B0606030504020204" pitchFamily="34" charset="0"/>
                <a:cs typeface="Open Sans" panose="020B0606030504020204" pitchFamily="34" charset="0"/>
              </a:rPr>
              <a:t>Valor-R medio: </a:t>
            </a:r>
            <a:r>
              <a:rPr lang="es-ES" b="1" dirty="0">
                <a:latin typeface="Open Sans" panose="020B0606030504020204" pitchFamily="34" charset="0"/>
                <a:ea typeface="Open Sans" panose="020B0606030504020204" pitchFamily="34" charset="0"/>
                <a:cs typeface="Open Sans" panose="020B0606030504020204" pitchFamily="34" charset="0"/>
              </a:rPr>
              <a:t>R-10</a:t>
            </a:r>
          </a:p>
        </p:txBody>
      </p:sp>
      <p:sp>
        <p:nvSpPr>
          <p:cNvPr id="277" name="Oval 276">
            <a:extLst>
              <a:ext uri="{FF2B5EF4-FFF2-40B4-BE49-F238E27FC236}">
                <a16:creationId xmlns:a16="http://schemas.microsoft.com/office/drawing/2014/main" id="{FC676687-2005-490A-827B-9A9345F496A9}"/>
              </a:ext>
            </a:extLst>
          </p:cNvPr>
          <p:cNvSpPr/>
          <p:nvPr/>
        </p:nvSpPr>
        <p:spPr>
          <a:xfrm>
            <a:off x="1701926" y="4698785"/>
            <a:ext cx="179648" cy="179648"/>
          </a:xfrm>
          <a:prstGeom prst="ellipse">
            <a:avLst/>
          </a:prstGeom>
          <a:noFill/>
          <a:ln>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79" name="Freeform: Shape 278">
            <a:extLst>
              <a:ext uri="{FF2B5EF4-FFF2-40B4-BE49-F238E27FC236}">
                <a16:creationId xmlns:a16="http://schemas.microsoft.com/office/drawing/2014/main" id="{01925AAD-1BA2-4EBD-AA79-7FEA21FBBFBE}"/>
              </a:ext>
            </a:extLst>
          </p:cNvPr>
          <p:cNvSpPr/>
          <p:nvPr/>
        </p:nvSpPr>
        <p:spPr>
          <a:xfrm>
            <a:off x="1154870" y="4372633"/>
            <a:ext cx="584200" cy="311150"/>
          </a:xfrm>
          <a:custGeom>
            <a:avLst/>
            <a:gdLst>
              <a:gd name="connsiteX0" fmla="*/ 0 w 584200"/>
              <a:gd name="connsiteY0" fmla="*/ 0 h 311150"/>
              <a:gd name="connsiteX1" fmla="*/ 400050 w 584200"/>
              <a:gd name="connsiteY1" fmla="*/ 0 h 311150"/>
              <a:gd name="connsiteX2" fmla="*/ 584200 w 584200"/>
              <a:gd name="connsiteY2" fmla="*/ 311150 h 311150"/>
            </a:gdLst>
            <a:ahLst/>
            <a:cxnLst>
              <a:cxn ang="0">
                <a:pos x="connsiteX0" y="connsiteY0"/>
              </a:cxn>
              <a:cxn ang="0">
                <a:pos x="connsiteX1" y="connsiteY1"/>
              </a:cxn>
              <a:cxn ang="0">
                <a:pos x="connsiteX2" y="connsiteY2"/>
              </a:cxn>
            </a:cxnLst>
            <a:rect l="l" t="t" r="r" b="b"/>
            <a:pathLst>
              <a:path w="584200" h="311150">
                <a:moveTo>
                  <a:pt x="0" y="0"/>
                </a:moveTo>
                <a:lnTo>
                  <a:pt x="400050" y="0"/>
                </a:lnTo>
                <a:lnTo>
                  <a:pt x="584200" y="311150"/>
                </a:lnTo>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99" name="Group 117">
            <a:extLst>
              <a:ext uri="{FF2B5EF4-FFF2-40B4-BE49-F238E27FC236}">
                <a16:creationId xmlns:a16="http://schemas.microsoft.com/office/drawing/2014/main" id="{DA4D8BD2-4784-45B8-BEB8-4DF68B1704C7}"/>
              </a:ext>
            </a:extLst>
          </p:cNvPr>
          <p:cNvGrpSpPr/>
          <p:nvPr/>
        </p:nvGrpSpPr>
        <p:grpSpPr>
          <a:xfrm>
            <a:off x="2464609" y="6129821"/>
            <a:ext cx="3891037" cy="693481"/>
            <a:chOff x="400426" y="5649076"/>
            <a:chExt cx="3891037" cy="693481"/>
          </a:xfrm>
        </p:grpSpPr>
        <p:grpSp>
          <p:nvGrpSpPr>
            <p:cNvPr id="100" name="Group 108">
              <a:extLst>
                <a:ext uri="{FF2B5EF4-FFF2-40B4-BE49-F238E27FC236}">
                  <a16:creationId xmlns:a16="http://schemas.microsoft.com/office/drawing/2014/main" id="{3A656B5A-2408-40B4-B570-9F81C99A2727}"/>
                </a:ext>
              </a:extLst>
            </p:cNvPr>
            <p:cNvGrpSpPr/>
            <p:nvPr/>
          </p:nvGrpSpPr>
          <p:grpSpPr>
            <a:xfrm>
              <a:off x="400426" y="5649076"/>
              <a:ext cx="3891037" cy="693481"/>
              <a:chOff x="400426" y="5649076"/>
              <a:chExt cx="3891037" cy="693481"/>
            </a:xfrm>
          </p:grpSpPr>
          <p:grpSp>
            <p:nvGrpSpPr>
              <p:cNvPr id="104" name="Group 5">
                <a:extLst>
                  <a:ext uri="{FF2B5EF4-FFF2-40B4-BE49-F238E27FC236}">
                    <a16:creationId xmlns:a16="http://schemas.microsoft.com/office/drawing/2014/main" id="{1AC33119-3B7F-4934-8907-B7AC4C87BE63}"/>
                  </a:ext>
                </a:extLst>
              </p:cNvPr>
              <p:cNvGrpSpPr/>
              <p:nvPr/>
            </p:nvGrpSpPr>
            <p:grpSpPr>
              <a:xfrm>
                <a:off x="400426" y="5649076"/>
                <a:ext cx="1454372" cy="632095"/>
                <a:chOff x="324744" y="4135372"/>
                <a:chExt cx="1454372" cy="632095"/>
              </a:xfrm>
            </p:grpSpPr>
            <p:sp>
              <p:nvSpPr>
                <p:cNvPr id="111" name="TextBox 7">
                  <a:extLst>
                    <a:ext uri="{FF2B5EF4-FFF2-40B4-BE49-F238E27FC236}">
                      <a16:creationId xmlns:a16="http://schemas.microsoft.com/office/drawing/2014/main" id="{5B94D796-8394-49DB-B212-8C8CF958CED8}"/>
                    </a:ext>
                  </a:extLst>
                </p:cNvPr>
                <p:cNvSpPr txBox="1"/>
                <p:nvPr/>
              </p:nvSpPr>
              <p:spPr>
                <a:xfrm>
                  <a:off x="324744" y="4135372"/>
                  <a:ext cx="1454372" cy="200055"/>
                </a:xfrm>
                <a:prstGeom prst="rect">
                  <a:avLst/>
                </a:prstGeom>
                <a:noFill/>
              </p:spPr>
              <p:txBody>
                <a:bodyPr wrap="square" rtlCol="0">
                  <a:spAutoFit/>
                </a:bodyPr>
                <a:lstStyle/>
                <a:p>
                  <a:r>
                    <a:rPr lang="es-ES" sz="700" dirty="0">
                      <a:latin typeface="Open Sans" panose="020B0606030504020204" pitchFamily="34" charset="0"/>
                      <a:ea typeface="Open Sans" panose="020B0606030504020204" pitchFamily="34" charset="0"/>
                      <a:cs typeface="Open Sans" panose="020B0606030504020204" pitchFamily="34" charset="0"/>
                    </a:rPr>
                    <a:t>TEMPERATURA (</a:t>
                  </a:r>
                  <a:r>
                    <a:rPr lang="es-ES" sz="700" dirty="0" err="1">
                      <a:latin typeface="Open Sans" panose="020B0606030504020204" pitchFamily="34" charset="0"/>
                      <a:ea typeface="Open Sans" panose="020B0606030504020204" pitchFamily="34" charset="0"/>
                      <a:cs typeface="Open Sans" panose="020B0606030504020204" pitchFamily="34" charset="0"/>
                    </a:rPr>
                    <a:t>ºF</a:t>
                  </a:r>
                  <a:r>
                    <a:rPr lang="es-ES" sz="700" dirty="0">
                      <a:latin typeface="Open Sans" panose="020B0606030504020204" pitchFamily="34" charset="0"/>
                      <a:ea typeface="Open Sans" panose="020B0606030504020204" pitchFamily="34" charset="0"/>
                      <a:cs typeface="Open Sans" panose="020B0606030504020204" pitchFamily="34" charset="0"/>
                    </a:rPr>
                    <a:t>)</a:t>
                  </a:r>
                </a:p>
              </p:txBody>
            </p:sp>
            <p:sp>
              <p:nvSpPr>
                <p:cNvPr id="112" name="TextBox 10">
                  <a:extLst>
                    <a:ext uri="{FF2B5EF4-FFF2-40B4-BE49-F238E27FC236}">
                      <a16:creationId xmlns:a16="http://schemas.microsoft.com/office/drawing/2014/main" id="{B73E84DD-64C5-4212-8443-732D9CB010BE}"/>
                    </a:ext>
                  </a:extLst>
                </p:cNvPr>
                <p:cNvSpPr txBox="1"/>
                <p:nvPr/>
              </p:nvSpPr>
              <p:spPr>
                <a:xfrm>
                  <a:off x="772657" y="4275024"/>
                  <a:ext cx="898675" cy="492443"/>
                </a:xfrm>
                <a:prstGeom prst="rect">
                  <a:avLst/>
                </a:prstGeom>
                <a:noFill/>
              </p:spPr>
              <p:txBody>
                <a:bodyPr wrap="square" rtlCol="0">
                  <a:spAutoFit/>
                </a:bodyPr>
                <a:lstStyle/>
                <a:p>
                  <a:pPr algn="ctr"/>
                  <a:r>
                    <a:rPr lang="es-ES" sz="800" dirty="0">
                      <a:latin typeface="Open Sans "/>
                      <a:ea typeface="Open Sans Light" panose="020B0306030504020204" pitchFamily="34" charset="0"/>
                      <a:cs typeface="Open Sans Light" panose="020B0306030504020204" pitchFamily="34" charset="0"/>
                    </a:rPr>
                    <a:t>10</a:t>
                  </a:r>
                </a:p>
                <a:p>
                  <a:pPr algn="ctr"/>
                  <a:r>
                    <a:rPr lang="es-ES" sz="600" dirty="0">
                      <a:latin typeface="Open Sans Light" panose="020B0306030504020204" pitchFamily="34" charset="0"/>
                      <a:ea typeface="Open Sans Light" panose="020B0306030504020204" pitchFamily="34" charset="0"/>
                      <a:cs typeface="Open Sans Light" panose="020B0306030504020204" pitchFamily="34" charset="0"/>
                    </a:rPr>
                    <a:t>(Temperatura exterior de diseño en invierno</a:t>
                  </a:r>
                  <a:r>
                    <a:rPr lang="es-ES" sz="600" dirty="0">
                      <a:latin typeface="Open Sans "/>
                      <a:ea typeface="Open Sans Light" panose="020B0306030504020204" pitchFamily="34" charset="0"/>
                      <a:cs typeface="Open Sans Light" panose="020B0306030504020204" pitchFamily="34" charset="0"/>
                    </a:rPr>
                    <a:t>)</a:t>
                  </a:r>
                </a:p>
              </p:txBody>
            </p:sp>
          </p:grpSp>
          <p:pic>
            <p:nvPicPr>
              <p:cNvPr id="105" name="Picture 12">
                <a:extLst>
                  <a:ext uri="{FF2B5EF4-FFF2-40B4-BE49-F238E27FC236}">
                    <a16:creationId xmlns:a16="http://schemas.microsoft.com/office/drawing/2014/main" id="{E8C9DB03-B9C5-4BB3-A5F9-9DE4FB30F63F}"/>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284956" y="5699960"/>
                <a:ext cx="2589764" cy="101203"/>
              </a:xfrm>
              <a:prstGeom prst="rect">
                <a:avLst/>
              </a:prstGeom>
            </p:spPr>
          </p:pic>
          <p:sp>
            <p:nvSpPr>
              <p:cNvPr id="106" name="TextBox 104">
                <a:extLst>
                  <a:ext uri="{FF2B5EF4-FFF2-40B4-BE49-F238E27FC236}">
                    <a16:creationId xmlns:a16="http://schemas.microsoft.com/office/drawing/2014/main" id="{4FBF5BF0-5B00-4ED0-A3AE-674D06DA1306}"/>
                  </a:ext>
                </a:extLst>
              </p:cNvPr>
              <p:cNvSpPr txBox="1"/>
              <p:nvPr/>
            </p:nvSpPr>
            <p:spPr>
              <a:xfrm>
                <a:off x="3392788" y="5757782"/>
                <a:ext cx="898675" cy="584775"/>
              </a:xfrm>
              <a:prstGeom prst="rect">
                <a:avLst/>
              </a:prstGeom>
              <a:noFill/>
            </p:spPr>
            <p:txBody>
              <a:bodyPr wrap="square" rtlCol="0">
                <a:spAutoFit/>
              </a:bodyPr>
              <a:lstStyle/>
              <a:p>
                <a:pPr algn="ctr"/>
                <a:r>
                  <a:rPr lang="es-ES" sz="800" dirty="0">
                    <a:latin typeface="Open Sans "/>
                    <a:ea typeface="Open Sans Light" panose="020B0306030504020204" pitchFamily="34" charset="0"/>
                    <a:cs typeface="Open Sans Light" panose="020B0306030504020204" pitchFamily="34" charset="0"/>
                  </a:rPr>
                  <a:t>70</a:t>
                </a:r>
              </a:p>
              <a:p>
                <a:pPr algn="ctr"/>
                <a:r>
                  <a:rPr lang="es-ES" sz="600" dirty="0">
                    <a:latin typeface="Open Sans Light" panose="020B0306030504020204" pitchFamily="34" charset="0"/>
                    <a:ea typeface="Open Sans Light" panose="020B0306030504020204" pitchFamily="34" charset="0"/>
                    <a:cs typeface="Open Sans Light" panose="020B0306030504020204" pitchFamily="34" charset="0"/>
                  </a:rPr>
                  <a:t>(Temperatura </a:t>
                </a:r>
              </a:p>
              <a:p>
                <a:pPr algn="ctr"/>
                <a:r>
                  <a:rPr lang="es-ES" sz="600" dirty="0">
                    <a:latin typeface="Open Sans Light" panose="020B0306030504020204" pitchFamily="34" charset="0"/>
                    <a:ea typeface="Open Sans Light" panose="020B0306030504020204" pitchFamily="34" charset="0"/>
                    <a:cs typeface="Open Sans Light" panose="020B0306030504020204" pitchFamily="34" charset="0"/>
                  </a:rPr>
                  <a:t>Exterior</a:t>
                </a:r>
              </a:p>
              <a:p>
                <a:pPr algn="ctr"/>
                <a:r>
                  <a:rPr lang="es-ES" sz="600" dirty="0">
                    <a:latin typeface="Open Sans Light" panose="020B0306030504020204" pitchFamily="34" charset="0"/>
                    <a:ea typeface="Open Sans Light" panose="020B0306030504020204" pitchFamily="34" charset="0"/>
                    <a:cs typeface="Open Sans Light" panose="020B0306030504020204" pitchFamily="34" charset="0"/>
                  </a:rPr>
                  <a:t> de diseño en invierno</a:t>
                </a:r>
                <a:r>
                  <a:rPr lang="es-ES" sz="600" dirty="0">
                    <a:latin typeface="Open Sans "/>
                    <a:ea typeface="Open Sans Light" panose="020B0306030504020204" pitchFamily="34" charset="0"/>
                    <a:cs typeface="Open Sans Light" panose="020B0306030504020204" pitchFamily="34" charset="0"/>
                  </a:rPr>
                  <a:t>)</a:t>
                </a:r>
              </a:p>
            </p:txBody>
          </p:sp>
          <p:sp>
            <p:nvSpPr>
              <p:cNvPr id="107" name="TextBox 105">
                <a:extLst>
                  <a:ext uri="{FF2B5EF4-FFF2-40B4-BE49-F238E27FC236}">
                    <a16:creationId xmlns:a16="http://schemas.microsoft.com/office/drawing/2014/main" id="{CBEEF666-313A-4799-B3DA-026A3D5B7B96}"/>
                  </a:ext>
                </a:extLst>
              </p:cNvPr>
              <p:cNvSpPr txBox="1"/>
              <p:nvPr/>
            </p:nvSpPr>
            <p:spPr>
              <a:xfrm>
                <a:off x="2768877" y="5765120"/>
                <a:ext cx="898675" cy="492443"/>
              </a:xfrm>
              <a:prstGeom prst="rect">
                <a:avLst/>
              </a:prstGeom>
              <a:noFill/>
            </p:spPr>
            <p:txBody>
              <a:bodyPr wrap="square" rtlCol="0">
                <a:spAutoFit/>
              </a:bodyPr>
              <a:lstStyle/>
              <a:p>
                <a:pPr algn="ctr"/>
                <a:r>
                  <a:rPr lang="es-ES" sz="800" dirty="0">
                    <a:latin typeface="Open Sans "/>
                    <a:ea typeface="Open Sans Light" panose="020B0306030504020204" pitchFamily="34" charset="0"/>
                    <a:cs typeface="Open Sans Light" panose="020B0306030504020204" pitchFamily="34" charset="0"/>
                  </a:rPr>
                  <a:t>55</a:t>
                </a:r>
              </a:p>
              <a:p>
                <a:pPr algn="ctr"/>
                <a:r>
                  <a:rPr lang="es-ES" sz="600" dirty="0">
                    <a:latin typeface="Open Sans "/>
                    <a:ea typeface="Open Sans Light" panose="020B0306030504020204" pitchFamily="34" charset="0"/>
                    <a:cs typeface="Open Sans Light" panose="020B0306030504020204" pitchFamily="34" charset="0"/>
                  </a:rPr>
                  <a:t>(Temperatura punto de rocío a </a:t>
                </a:r>
              </a:p>
              <a:p>
                <a:pPr algn="ctr"/>
                <a:r>
                  <a:rPr lang="es-ES" sz="600" dirty="0">
                    <a:latin typeface="Open Sans "/>
                    <a:ea typeface="Open Sans Light" panose="020B0306030504020204" pitchFamily="34" charset="0"/>
                    <a:cs typeface="Open Sans Light" panose="020B0306030504020204" pitchFamily="34" charset="0"/>
                  </a:rPr>
                  <a:t>60% de </a:t>
                </a:r>
                <a:r>
                  <a:rPr lang="es-ES" sz="600" dirty="0" err="1">
                    <a:latin typeface="Open Sans "/>
                    <a:ea typeface="Open Sans Light" panose="020B0306030504020204" pitchFamily="34" charset="0"/>
                    <a:cs typeface="Open Sans Light" panose="020B0306030504020204" pitchFamily="34" charset="0"/>
                  </a:rPr>
                  <a:t>hr</a:t>
                </a:r>
                <a:r>
                  <a:rPr lang="es-ES" sz="600" dirty="0">
                    <a:latin typeface="Open Sans "/>
                    <a:ea typeface="Open Sans Light" panose="020B0306030504020204" pitchFamily="34" charset="0"/>
                    <a:cs typeface="Open Sans Light" panose="020B0306030504020204" pitchFamily="34" charset="0"/>
                  </a:rPr>
                  <a:t>)</a:t>
                </a:r>
              </a:p>
            </p:txBody>
          </p:sp>
          <p:sp>
            <p:nvSpPr>
              <p:cNvPr id="108" name="TextBox 106">
                <a:extLst>
                  <a:ext uri="{FF2B5EF4-FFF2-40B4-BE49-F238E27FC236}">
                    <a16:creationId xmlns:a16="http://schemas.microsoft.com/office/drawing/2014/main" id="{2110EE04-2A73-452A-B529-C37B91F8CFC4}"/>
                  </a:ext>
                </a:extLst>
              </p:cNvPr>
              <p:cNvSpPr txBox="1"/>
              <p:nvPr/>
            </p:nvSpPr>
            <p:spPr>
              <a:xfrm>
                <a:off x="2118418" y="5763257"/>
                <a:ext cx="898675" cy="215444"/>
              </a:xfrm>
              <a:prstGeom prst="rect">
                <a:avLst/>
              </a:prstGeom>
              <a:noFill/>
            </p:spPr>
            <p:txBody>
              <a:bodyPr wrap="square" rtlCol="0">
                <a:spAutoFit/>
              </a:bodyPr>
              <a:lstStyle/>
              <a:p>
                <a:pPr algn="ctr"/>
                <a:r>
                  <a:rPr lang="es-ES" sz="800" dirty="0">
                    <a:latin typeface="Open Sans "/>
                    <a:ea typeface="Open Sans Light" panose="020B0306030504020204" pitchFamily="34" charset="0"/>
                    <a:cs typeface="Open Sans Light" panose="020B0306030504020204" pitchFamily="34" charset="0"/>
                  </a:rPr>
                  <a:t>40</a:t>
                </a:r>
                <a:endParaRPr lang="es-ES" sz="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9" name="TextBox 107">
                <a:extLst>
                  <a:ext uri="{FF2B5EF4-FFF2-40B4-BE49-F238E27FC236}">
                    <a16:creationId xmlns:a16="http://schemas.microsoft.com/office/drawing/2014/main" id="{DC50A58E-A32E-4693-991F-96843816C1B0}"/>
                  </a:ext>
                </a:extLst>
              </p:cNvPr>
              <p:cNvSpPr txBox="1"/>
              <p:nvPr/>
            </p:nvSpPr>
            <p:spPr>
              <a:xfrm>
                <a:off x="1492472" y="5763257"/>
                <a:ext cx="898675" cy="215444"/>
              </a:xfrm>
              <a:prstGeom prst="rect">
                <a:avLst/>
              </a:prstGeom>
              <a:noFill/>
            </p:spPr>
            <p:txBody>
              <a:bodyPr wrap="square" rtlCol="0">
                <a:spAutoFit/>
              </a:bodyPr>
              <a:lstStyle/>
              <a:p>
                <a:pPr algn="ctr"/>
                <a:r>
                  <a:rPr lang="es-ES" sz="800" dirty="0">
                    <a:latin typeface="Open Sans "/>
                    <a:ea typeface="Open Sans Light" panose="020B0306030504020204" pitchFamily="34" charset="0"/>
                    <a:cs typeface="Open Sans Light" panose="020B0306030504020204" pitchFamily="34" charset="0"/>
                  </a:rPr>
                  <a:t>25</a:t>
                </a:r>
                <a:endParaRPr lang="es-ES" sz="6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cxnSp>
          <p:nvCxnSpPr>
            <p:cNvPr id="101" name="Straight Connector 110">
              <a:extLst>
                <a:ext uri="{FF2B5EF4-FFF2-40B4-BE49-F238E27FC236}">
                  <a16:creationId xmlns:a16="http://schemas.microsoft.com/office/drawing/2014/main" id="{A43F3E9E-A2E1-444B-8C99-A488B6BCB551}"/>
                </a:ext>
              </a:extLst>
            </p:cNvPr>
            <p:cNvCxnSpPr>
              <a:cxnSpLocks/>
            </p:cNvCxnSpPr>
            <p:nvPr/>
          </p:nvCxnSpPr>
          <p:spPr>
            <a:xfrm>
              <a:off x="3874720" y="5664951"/>
              <a:ext cx="0" cy="1520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14">
              <a:extLst>
                <a:ext uri="{FF2B5EF4-FFF2-40B4-BE49-F238E27FC236}">
                  <a16:creationId xmlns:a16="http://schemas.microsoft.com/office/drawing/2014/main" id="{7E9C273E-2546-48D7-87D8-8A70B35950A2}"/>
                </a:ext>
              </a:extLst>
            </p:cNvPr>
            <p:cNvCxnSpPr>
              <a:cxnSpLocks/>
            </p:cNvCxnSpPr>
            <p:nvPr/>
          </p:nvCxnSpPr>
          <p:spPr>
            <a:xfrm>
              <a:off x="3205435" y="5655426"/>
              <a:ext cx="0" cy="152087"/>
            </a:xfrm>
            <a:prstGeom prst="line">
              <a:avLst/>
            </a:prstGeom>
            <a:ln w="19050">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16">
              <a:extLst>
                <a:ext uri="{FF2B5EF4-FFF2-40B4-BE49-F238E27FC236}">
                  <a16:creationId xmlns:a16="http://schemas.microsoft.com/office/drawing/2014/main" id="{283DF86C-6F00-453A-881C-1FC61CBF12B6}"/>
                </a:ext>
              </a:extLst>
            </p:cNvPr>
            <p:cNvCxnSpPr>
              <a:cxnSpLocks/>
            </p:cNvCxnSpPr>
            <p:nvPr/>
          </p:nvCxnSpPr>
          <p:spPr>
            <a:xfrm>
              <a:off x="1302071" y="5676234"/>
              <a:ext cx="0" cy="152087"/>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13" name="TextBox 102">
            <a:extLst>
              <a:ext uri="{FF2B5EF4-FFF2-40B4-BE49-F238E27FC236}">
                <a16:creationId xmlns:a16="http://schemas.microsoft.com/office/drawing/2014/main" id="{4EE0A95B-3EF9-4F0C-B49C-004D62D29527}"/>
              </a:ext>
            </a:extLst>
          </p:cNvPr>
          <p:cNvSpPr txBox="1"/>
          <p:nvPr/>
        </p:nvSpPr>
        <p:spPr>
          <a:xfrm>
            <a:off x="-46620" y="3914123"/>
            <a:ext cx="1302345" cy="630942"/>
          </a:xfrm>
          <a:prstGeom prst="rect">
            <a:avLst/>
          </a:prstGeom>
          <a:noFill/>
        </p:spPr>
        <p:txBody>
          <a:bodyPr wrap="square" rtlCol="0">
            <a:spAutoFit/>
          </a:bodyPr>
          <a:lstStyle/>
          <a:p>
            <a:pPr algn="ctr"/>
            <a:r>
              <a:rPr lang="es-ES" sz="700" dirty="0">
                <a:latin typeface="Open Sans Light" panose="020B0306030504020204" pitchFamily="34" charset="0"/>
                <a:ea typeface="Open Sans Light" panose="020B0306030504020204" pitchFamily="34" charset="0"/>
                <a:cs typeface="Open Sans Light" panose="020B0306030504020204" pitchFamily="34" charset="0"/>
              </a:rPr>
              <a:t>Condensación Potencial</a:t>
            </a:r>
          </a:p>
          <a:p>
            <a:pPr algn="ctr"/>
            <a:r>
              <a:rPr lang="es-ES" sz="700" dirty="0">
                <a:latin typeface="Open Sans Light" panose="020B0306030504020204" pitchFamily="34" charset="0"/>
                <a:ea typeface="Open Sans Light" panose="020B0306030504020204" pitchFamily="34" charset="0"/>
                <a:cs typeface="Open Sans Light" panose="020B0306030504020204" pitchFamily="34" charset="0"/>
              </a:rPr>
              <a:t>(en las condiciones de diseño</a:t>
            </a:r>
          </a:p>
          <a:p>
            <a:pPr algn="ctr"/>
            <a:r>
              <a:rPr lang="es-ES" sz="700" dirty="0">
                <a:latin typeface="Open Sans Light" panose="020B0306030504020204" pitchFamily="34" charset="0"/>
                <a:ea typeface="Open Sans Light" panose="020B0306030504020204" pitchFamily="34" charset="0"/>
                <a:cs typeface="Open Sans Light" panose="020B0306030504020204" pitchFamily="34" charset="0"/>
              </a:rPr>
              <a:t>[-12 </a:t>
            </a:r>
            <a:r>
              <a:rPr lang="es-ES" sz="700" dirty="0" err="1">
                <a:latin typeface="Open Sans Light" panose="020B0306030504020204" pitchFamily="34" charset="0"/>
                <a:ea typeface="Open Sans Light" panose="020B0306030504020204" pitchFamily="34" charset="0"/>
                <a:cs typeface="Open Sans Light" panose="020B0306030504020204" pitchFamily="34" charset="0"/>
              </a:rPr>
              <a:t>ºC</a:t>
            </a:r>
            <a:r>
              <a:rPr lang="es-ES" sz="700" dirty="0">
                <a:latin typeface="Open Sans Light" panose="020B0306030504020204" pitchFamily="34" charset="0"/>
                <a:ea typeface="Open Sans Light" panose="020B0306030504020204" pitchFamily="34" charset="0"/>
                <a:cs typeface="Open Sans Light" panose="020B0306030504020204" pitchFamily="34" charset="0"/>
              </a:rPr>
              <a:t> exterior , 21ºC/60% </a:t>
            </a:r>
            <a:r>
              <a:rPr lang="es-ES" sz="700" dirty="0" err="1">
                <a:latin typeface="Open Sans Light" panose="020B0306030504020204" pitchFamily="34" charset="0"/>
                <a:ea typeface="Open Sans Light" panose="020B0306030504020204" pitchFamily="34" charset="0"/>
                <a:cs typeface="Open Sans Light" panose="020B0306030504020204" pitchFamily="34" charset="0"/>
              </a:rPr>
              <a:t>hr</a:t>
            </a:r>
            <a:r>
              <a:rPr lang="es-ES" sz="700" dirty="0">
                <a:latin typeface="Open Sans Light" panose="020B0306030504020204" pitchFamily="34" charset="0"/>
                <a:ea typeface="Open Sans Light" panose="020B0306030504020204" pitchFamily="34" charset="0"/>
                <a:cs typeface="Open Sans Light" panose="020B0306030504020204" pitchFamily="34" charset="0"/>
              </a:rPr>
              <a:t> interior]) </a:t>
            </a:r>
            <a:endParaRPr lang="es-ES" sz="700" dirty="0">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6" name="CuadroTexto 5"/>
          <p:cNvSpPr txBox="1"/>
          <p:nvPr/>
        </p:nvSpPr>
        <p:spPr>
          <a:xfrm>
            <a:off x="4955712" y="1829930"/>
            <a:ext cx="1284648" cy="276999"/>
          </a:xfrm>
          <a:prstGeom prst="rect">
            <a:avLst/>
          </a:prstGeom>
          <a:solidFill>
            <a:schemeClr val="bg1"/>
          </a:solidFill>
        </p:spPr>
        <p:txBody>
          <a:bodyPr wrap="square" rtlCol="0">
            <a:spAutoFit/>
          </a:bodyPr>
          <a:lstStyle/>
          <a:p>
            <a:r>
              <a:rPr lang="es-ES" sz="600" dirty="0">
                <a:latin typeface="Century Gothic" panose="020B0502020202020204" pitchFamily="34" charset="0"/>
              </a:rPr>
              <a:t>(N) REVESTIMIENTO ELASTÓMERO</a:t>
            </a:r>
          </a:p>
        </p:txBody>
      </p:sp>
      <p:sp>
        <p:nvSpPr>
          <p:cNvPr id="87" name="CuadroTexto 86"/>
          <p:cNvSpPr txBox="1"/>
          <p:nvPr/>
        </p:nvSpPr>
        <p:spPr>
          <a:xfrm>
            <a:off x="4955791" y="2133481"/>
            <a:ext cx="1284648" cy="184666"/>
          </a:xfrm>
          <a:prstGeom prst="rect">
            <a:avLst/>
          </a:prstGeom>
          <a:solidFill>
            <a:schemeClr val="bg1"/>
          </a:solidFill>
        </p:spPr>
        <p:txBody>
          <a:bodyPr wrap="square" rtlCol="0">
            <a:spAutoFit/>
          </a:bodyPr>
          <a:lstStyle/>
          <a:p>
            <a:r>
              <a:rPr lang="es-ES" sz="600" dirty="0">
                <a:latin typeface="Century Gothic" panose="020B0502020202020204" pitchFamily="34" charset="0"/>
              </a:rPr>
              <a:t>(E) PANEL PREFABRICADO</a:t>
            </a:r>
          </a:p>
        </p:txBody>
      </p:sp>
      <p:sp>
        <p:nvSpPr>
          <p:cNvPr id="88" name="CuadroTexto 87"/>
          <p:cNvSpPr txBox="1"/>
          <p:nvPr/>
        </p:nvSpPr>
        <p:spPr>
          <a:xfrm>
            <a:off x="4960085" y="2341873"/>
            <a:ext cx="1284648" cy="276999"/>
          </a:xfrm>
          <a:prstGeom prst="rect">
            <a:avLst/>
          </a:prstGeom>
          <a:solidFill>
            <a:schemeClr val="bg1"/>
          </a:solidFill>
        </p:spPr>
        <p:txBody>
          <a:bodyPr wrap="square" rtlCol="0">
            <a:spAutoFit/>
          </a:bodyPr>
          <a:lstStyle/>
          <a:p>
            <a:r>
              <a:rPr lang="es-ES" sz="600" dirty="0">
                <a:latin typeface="Century Gothic" panose="020B0502020202020204" pitchFamily="34" charset="0"/>
              </a:rPr>
              <a:t>(N) AISLANTE SOBRE EL EXISTENTE</a:t>
            </a:r>
          </a:p>
        </p:txBody>
      </p:sp>
      <p:sp>
        <p:nvSpPr>
          <p:cNvPr id="89" name="CuadroTexto 88"/>
          <p:cNvSpPr txBox="1"/>
          <p:nvPr/>
        </p:nvSpPr>
        <p:spPr>
          <a:xfrm>
            <a:off x="4949256" y="2799457"/>
            <a:ext cx="1384264" cy="276999"/>
          </a:xfrm>
          <a:prstGeom prst="rect">
            <a:avLst/>
          </a:prstGeom>
          <a:solidFill>
            <a:schemeClr val="bg1"/>
          </a:solidFill>
        </p:spPr>
        <p:txBody>
          <a:bodyPr wrap="square" rtlCol="0">
            <a:spAutoFit/>
          </a:bodyPr>
          <a:lstStyle/>
          <a:p>
            <a:r>
              <a:rPr lang="es-ES" sz="600" dirty="0">
                <a:latin typeface="Century Gothic" panose="020B0502020202020204" pitchFamily="34" charset="0"/>
              </a:rPr>
              <a:t>(N) AISLANTE DE POLIURETANO PROYECTADO</a:t>
            </a:r>
          </a:p>
        </p:txBody>
      </p:sp>
      <p:sp>
        <p:nvSpPr>
          <p:cNvPr id="90" name="CuadroTexto 89"/>
          <p:cNvSpPr txBox="1"/>
          <p:nvPr/>
        </p:nvSpPr>
        <p:spPr>
          <a:xfrm>
            <a:off x="4971690" y="3066464"/>
            <a:ext cx="1548154" cy="553998"/>
          </a:xfrm>
          <a:prstGeom prst="rect">
            <a:avLst/>
          </a:prstGeom>
          <a:solidFill>
            <a:schemeClr val="bg1"/>
          </a:solidFill>
        </p:spPr>
        <p:txBody>
          <a:bodyPr wrap="square" rtlCol="0">
            <a:spAutoFit/>
          </a:bodyPr>
          <a:lstStyle/>
          <a:p>
            <a:r>
              <a:rPr lang="es-ES" sz="600" dirty="0">
                <a:latin typeface="Century Gothic" panose="020B0502020202020204" pitchFamily="34" charset="0"/>
              </a:rPr>
              <a:t>(N) PERFILERÍA DE ALUMININIO CON MONTANTES DE 12” DE PROFUNDIDAD COMO  PROTECCIÓN FRENTE AL SOLEAMIENTO</a:t>
            </a:r>
          </a:p>
        </p:txBody>
      </p:sp>
      <p:sp>
        <p:nvSpPr>
          <p:cNvPr id="91" name="CuadroTexto 90"/>
          <p:cNvSpPr txBox="1"/>
          <p:nvPr/>
        </p:nvSpPr>
        <p:spPr>
          <a:xfrm>
            <a:off x="4964700" y="3600847"/>
            <a:ext cx="1548154" cy="184666"/>
          </a:xfrm>
          <a:prstGeom prst="rect">
            <a:avLst/>
          </a:prstGeom>
          <a:solidFill>
            <a:schemeClr val="bg1"/>
          </a:solidFill>
        </p:spPr>
        <p:txBody>
          <a:bodyPr wrap="square" rtlCol="0">
            <a:spAutoFit/>
          </a:bodyPr>
          <a:lstStyle/>
          <a:p>
            <a:r>
              <a:rPr lang="es-ES" sz="600" dirty="0">
                <a:latin typeface="Century Gothic" panose="020B0502020202020204" pitchFamily="34" charset="0"/>
              </a:rPr>
              <a:t>(N) VIDRIO AISLANTE</a:t>
            </a:r>
          </a:p>
        </p:txBody>
      </p:sp>
      <p:sp>
        <p:nvSpPr>
          <p:cNvPr id="92" name="CuadroTexto 91"/>
          <p:cNvSpPr txBox="1"/>
          <p:nvPr/>
        </p:nvSpPr>
        <p:spPr>
          <a:xfrm>
            <a:off x="4949256" y="3858491"/>
            <a:ext cx="1548154" cy="184666"/>
          </a:xfrm>
          <a:prstGeom prst="rect">
            <a:avLst/>
          </a:prstGeom>
          <a:solidFill>
            <a:schemeClr val="bg1"/>
          </a:solidFill>
        </p:spPr>
        <p:txBody>
          <a:bodyPr wrap="square" rtlCol="0">
            <a:spAutoFit/>
          </a:bodyPr>
          <a:lstStyle/>
          <a:p>
            <a:r>
              <a:rPr lang="es-ES" sz="600" dirty="0">
                <a:latin typeface="Century Gothic" panose="020B0502020202020204" pitchFamily="34" charset="0"/>
              </a:rPr>
              <a:t>(N) PANEL DE YESO</a:t>
            </a:r>
          </a:p>
        </p:txBody>
      </p:sp>
      <p:sp>
        <p:nvSpPr>
          <p:cNvPr id="93" name="CuadroTexto 92"/>
          <p:cNvSpPr txBox="1"/>
          <p:nvPr/>
        </p:nvSpPr>
        <p:spPr>
          <a:xfrm>
            <a:off x="4955712" y="4052453"/>
            <a:ext cx="1548154" cy="184666"/>
          </a:xfrm>
          <a:prstGeom prst="rect">
            <a:avLst/>
          </a:prstGeom>
          <a:solidFill>
            <a:schemeClr val="bg1"/>
          </a:solidFill>
        </p:spPr>
        <p:txBody>
          <a:bodyPr wrap="square" rtlCol="0">
            <a:spAutoFit/>
          </a:bodyPr>
          <a:lstStyle/>
          <a:p>
            <a:r>
              <a:rPr lang="es-ES" sz="600" dirty="0">
                <a:latin typeface="Century Gothic" panose="020B0502020202020204" pitchFamily="34" charset="0"/>
              </a:rPr>
              <a:t>(N) AISLANTE DE 5”</a:t>
            </a:r>
          </a:p>
        </p:txBody>
      </p:sp>
      <p:sp>
        <p:nvSpPr>
          <p:cNvPr id="94" name="CuadroTexto 93"/>
          <p:cNvSpPr txBox="1"/>
          <p:nvPr/>
        </p:nvSpPr>
        <p:spPr>
          <a:xfrm>
            <a:off x="4949256" y="4197889"/>
            <a:ext cx="1548154" cy="184666"/>
          </a:xfrm>
          <a:prstGeom prst="rect">
            <a:avLst/>
          </a:prstGeom>
          <a:solidFill>
            <a:schemeClr val="bg1"/>
          </a:solidFill>
        </p:spPr>
        <p:txBody>
          <a:bodyPr wrap="square" rtlCol="0">
            <a:spAutoFit/>
          </a:bodyPr>
          <a:lstStyle/>
          <a:p>
            <a:r>
              <a:rPr lang="es-ES" sz="600" dirty="0">
                <a:latin typeface="Century Gothic" panose="020B0502020202020204" pitchFamily="34" charset="0"/>
              </a:rPr>
              <a:t>(N) PANEL DE YESO PARA EXTERIOR</a:t>
            </a:r>
          </a:p>
        </p:txBody>
      </p:sp>
      <p:sp>
        <p:nvSpPr>
          <p:cNvPr id="95" name="CuadroTexto 94"/>
          <p:cNvSpPr txBox="1"/>
          <p:nvPr/>
        </p:nvSpPr>
        <p:spPr>
          <a:xfrm>
            <a:off x="4971795" y="4370187"/>
            <a:ext cx="1548154" cy="184666"/>
          </a:xfrm>
          <a:prstGeom prst="rect">
            <a:avLst/>
          </a:prstGeom>
          <a:solidFill>
            <a:schemeClr val="bg1"/>
          </a:solidFill>
        </p:spPr>
        <p:txBody>
          <a:bodyPr wrap="square" rtlCol="0">
            <a:spAutoFit/>
          </a:bodyPr>
          <a:lstStyle/>
          <a:p>
            <a:r>
              <a:rPr lang="es-ES" sz="600" dirty="0">
                <a:latin typeface="Century Gothic" panose="020B0502020202020204" pitchFamily="34" charset="0"/>
              </a:rPr>
              <a:t>(N) BARRERA DE VAPOR</a:t>
            </a:r>
          </a:p>
        </p:txBody>
      </p:sp>
      <p:sp>
        <p:nvSpPr>
          <p:cNvPr id="96" name="CuadroTexto 95"/>
          <p:cNvSpPr txBox="1"/>
          <p:nvPr/>
        </p:nvSpPr>
        <p:spPr>
          <a:xfrm>
            <a:off x="4955712" y="4539935"/>
            <a:ext cx="1668670" cy="184666"/>
          </a:xfrm>
          <a:prstGeom prst="rect">
            <a:avLst/>
          </a:prstGeom>
          <a:solidFill>
            <a:schemeClr val="bg1"/>
          </a:solidFill>
        </p:spPr>
        <p:txBody>
          <a:bodyPr wrap="square" rtlCol="0">
            <a:spAutoFit/>
          </a:bodyPr>
          <a:lstStyle/>
          <a:p>
            <a:r>
              <a:rPr lang="es-ES" sz="600" dirty="0">
                <a:latin typeface="Century Gothic" panose="020B0502020202020204" pitchFamily="34" charset="0"/>
              </a:rPr>
              <a:t>(N) AISLANTE RÍGIDO CONTÍNUO DE 2”</a:t>
            </a:r>
          </a:p>
        </p:txBody>
      </p:sp>
      <p:sp>
        <p:nvSpPr>
          <p:cNvPr id="97" name="CuadroTexto 96"/>
          <p:cNvSpPr txBox="1"/>
          <p:nvPr/>
        </p:nvSpPr>
        <p:spPr>
          <a:xfrm>
            <a:off x="4950306" y="4715369"/>
            <a:ext cx="1668670" cy="184666"/>
          </a:xfrm>
          <a:prstGeom prst="rect">
            <a:avLst/>
          </a:prstGeom>
          <a:solidFill>
            <a:schemeClr val="bg1"/>
          </a:solidFill>
        </p:spPr>
        <p:txBody>
          <a:bodyPr wrap="square" rtlCol="0">
            <a:spAutoFit/>
          </a:bodyPr>
          <a:lstStyle/>
          <a:p>
            <a:r>
              <a:rPr lang="es-ES" sz="600" dirty="0">
                <a:latin typeface="Century Gothic" panose="020B0502020202020204" pitchFamily="34" charset="0"/>
              </a:rPr>
              <a:t>(N) ACABADO EXTERIOR EN ALZADO</a:t>
            </a:r>
          </a:p>
        </p:txBody>
      </p:sp>
      <p:sp>
        <p:nvSpPr>
          <p:cNvPr id="98" name="CuadroTexto 97"/>
          <p:cNvSpPr txBox="1"/>
          <p:nvPr/>
        </p:nvSpPr>
        <p:spPr>
          <a:xfrm>
            <a:off x="4942856" y="4889538"/>
            <a:ext cx="1668670" cy="184666"/>
          </a:xfrm>
          <a:prstGeom prst="rect">
            <a:avLst/>
          </a:prstGeom>
          <a:solidFill>
            <a:schemeClr val="bg1"/>
          </a:solidFill>
        </p:spPr>
        <p:txBody>
          <a:bodyPr wrap="square" rtlCol="0">
            <a:spAutoFit/>
          </a:bodyPr>
          <a:lstStyle/>
          <a:p>
            <a:r>
              <a:rPr lang="es-ES" sz="600" dirty="0">
                <a:latin typeface="Century Gothic" panose="020B0502020202020204" pitchFamily="34" charset="0"/>
              </a:rPr>
              <a:t>(N) VIERTEAGUAS</a:t>
            </a:r>
          </a:p>
        </p:txBody>
      </p:sp>
      <p:sp>
        <p:nvSpPr>
          <p:cNvPr id="115" name="CuadroTexto 114"/>
          <p:cNvSpPr txBox="1"/>
          <p:nvPr/>
        </p:nvSpPr>
        <p:spPr>
          <a:xfrm>
            <a:off x="10285242" y="1730777"/>
            <a:ext cx="1284648" cy="276999"/>
          </a:xfrm>
          <a:prstGeom prst="rect">
            <a:avLst/>
          </a:prstGeom>
          <a:solidFill>
            <a:schemeClr val="bg1"/>
          </a:solidFill>
        </p:spPr>
        <p:txBody>
          <a:bodyPr wrap="square" rtlCol="0">
            <a:spAutoFit/>
          </a:bodyPr>
          <a:lstStyle/>
          <a:p>
            <a:r>
              <a:rPr lang="es-ES" sz="600" dirty="0">
                <a:latin typeface="Century Gothic" panose="020B0502020202020204" pitchFamily="34" charset="0"/>
              </a:rPr>
              <a:t>(N) AISLANTE SOBRE EL EXISTENTE</a:t>
            </a:r>
          </a:p>
        </p:txBody>
      </p:sp>
      <p:sp>
        <p:nvSpPr>
          <p:cNvPr id="116" name="CuadroTexto 115"/>
          <p:cNvSpPr txBox="1"/>
          <p:nvPr/>
        </p:nvSpPr>
        <p:spPr>
          <a:xfrm>
            <a:off x="10236742" y="2025878"/>
            <a:ext cx="1449866" cy="461665"/>
          </a:xfrm>
          <a:prstGeom prst="rect">
            <a:avLst/>
          </a:prstGeom>
          <a:solidFill>
            <a:schemeClr val="bg1"/>
          </a:solidFill>
        </p:spPr>
        <p:txBody>
          <a:bodyPr wrap="square" rtlCol="0">
            <a:spAutoFit/>
          </a:bodyPr>
          <a:lstStyle/>
          <a:p>
            <a:r>
              <a:rPr lang="es-ES" sz="600" dirty="0">
                <a:latin typeface="Century Gothic" panose="020B0502020202020204" pitchFamily="34" charset="0"/>
              </a:rPr>
              <a:t>(N)AISLANTE DE POLIESTIRENO EXTRUIDO DE 3 ½” DE PROFUNDIDAD CON SURCOS DE DRENAJE EN LA CARA INTERNA</a:t>
            </a:r>
          </a:p>
        </p:txBody>
      </p:sp>
      <p:sp>
        <p:nvSpPr>
          <p:cNvPr id="117" name="CuadroTexto 116"/>
          <p:cNvSpPr txBox="1"/>
          <p:nvPr/>
        </p:nvSpPr>
        <p:spPr>
          <a:xfrm>
            <a:off x="10273817" y="2482020"/>
            <a:ext cx="1449866" cy="184666"/>
          </a:xfrm>
          <a:prstGeom prst="rect">
            <a:avLst/>
          </a:prstGeom>
          <a:solidFill>
            <a:schemeClr val="bg1"/>
          </a:solidFill>
        </p:spPr>
        <p:txBody>
          <a:bodyPr wrap="square" rtlCol="0">
            <a:spAutoFit/>
          </a:bodyPr>
          <a:lstStyle/>
          <a:p>
            <a:r>
              <a:rPr lang="es-ES" sz="600" dirty="0">
                <a:latin typeface="Century Gothic" panose="020B0502020202020204" pitchFamily="34" charset="0"/>
              </a:rPr>
              <a:t>(N)ACABADO DE YESO</a:t>
            </a:r>
          </a:p>
        </p:txBody>
      </p:sp>
      <p:sp>
        <p:nvSpPr>
          <p:cNvPr id="118" name="CuadroTexto 117"/>
          <p:cNvSpPr txBox="1"/>
          <p:nvPr/>
        </p:nvSpPr>
        <p:spPr>
          <a:xfrm>
            <a:off x="10273817" y="2701177"/>
            <a:ext cx="1449866" cy="184666"/>
          </a:xfrm>
          <a:prstGeom prst="rect">
            <a:avLst/>
          </a:prstGeom>
          <a:solidFill>
            <a:schemeClr val="bg1"/>
          </a:solidFill>
        </p:spPr>
        <p:txBody>
          <a:bodyPr wrap="square" rtlCol="0">
            <a:spAutoFit/>
          </a:bodyPr>
          <a:lstStyle/>
          <a:p>
            <a:r>
              <a:rPr lang="es-ES" sz="600" dirty="0">
                <a:latin typeface="Century Gothic" panose="020B0502020202020204" pitchFamily="34" charset="0"/>
              </a:rPr>
              <a:t>(N) MALLA DE FIBRA DE VIDRIO</a:t>
            </a:r>
          </a:p>
        </p:txBody>
      </p:sp>
      <p:sp>
        <p:nvSpPr>
          <p:cNvPr id="119" name="CuadroTexto 118"/>
          <p:cNvSpPr txBox="1"/>
          <p:nvPr/>
        </p:nvSpPr>
        <p:spPr>
          <a:xfrm>
            <a:off x="10273817" y="3086229"/>
            <a:ext cx="1548154" cy="553998"/>
          </a:xfrm>
          <a:prstGeom prst="rect">
            <a:avLst/>
          </a:prstGeom>
          <a:solidFill>
            <a:schemeClr val="bg1"/>
          </a:solidFill>
        </p:spPr>
        <p:txBody>
          <a:bodyPr wrap="square" rtlCol="0">
            <a:spAutoFit/>
          </a:bodyPr>
          <a:lstStyle/>
          <a:p>
            <a:r>
              <a:rPr lang="es-ES" sz="600" dirty="0">
                <a:latin typeface="Century Gothic" panose="020B0502020202020204" pitchFamily="34" charset="0"/>
              </a:rPr>
              <a:t>(N) PERFILERÍA DE ALUMININIO CON MONTANTES DE 12” DE PROFUNDIDAD COMO  PROTECCIÓN FRENTE AL SOLEAMIENTO</a:t>
            </a:r>
          </a:p>
        </p:txBody>
      </p:sp>
      <p:sp>
        <p:nvSpPr>
          <p:cNvPr id="120" name="CuadroTexto 119"/>
          <p:cNvSpPr txBox="1"/>
          <p:nvPr/>
        </p:nvSpPr>
        <p:spPr>
          <a:xfrm>
            <a:off x="10273817" y="3658329"/>
            <a:ext cx="1548154" cy="184666"/>
          </a:xfrm>
          <a:prstGeom prst="rect">
            <a:avLst/>
          </a:prstGeom>
          <a:solidFill>
            <a:schemeClr val="bg1"/>
          </a:solidFill>
        </p:spPr>
        <p:txBody>
          <a:bodyPr wrap="square" rtlCol="0">
            <a:spAutoFit/>
          </a:bodyPr>
          <a:lstStyle/>
          <a:p>
            <a:r>
              <a:rPr lang="es-ES" sz="600" dirty="0">
                <a:latin typeface="Century Gothic" panose="020B0502020202020204" pitchFamily="34" charset="0"/>
              </a:rPr>
              <a:t>(N) VIDRIO AISLANTE</a:t>
            </a:r>
          </a:p>
        </p:txBody>
      </p:sp>
      <p:sp>
        <p:nvSpPr>
          <p:cNvPr id="124" name="CuadroTexto 123"/>
          <p:cNvSpPr txBox="1"/>
          <p:nvPr/>
        </p:nvSpPr>
        <p:spPr>
          <a:xfrm>
            <a:off x="10269212" y="3990388"/>
            <a:ext cx="1548154" cy="184666"/>
          </a:xfrm>
          <a:prstGeom prst="rect">
            <a:avLst/>
          </a:prstGeom>
          <a:solidFill>
            <a:schemeClr val="bg1"/>
          </a:solidFill>
        </p:spPr>
        <p:txBody>
          <a:bodyPr wrap="square" rtlCol="0">
            <a:spAutoFit/>
          </a:bodyPr>
          <a:lstStyle/>
          <a:p>
            <a:r>
              <a:rPr lang="es-ES" sz="600" dirty="0">
                <a:latin typeface="Century Gothic" panose="020B0502020202020204" pitchFamily="34" charset="0"/>
              </a:rPr>
              <a:t>(N) PANEL DE YESO</a:t>
            </a:r>
          </a:p>
        </p:txBody>
      </p:sp>
      <p:sp>
        <p:nvSpPr>
          <p:cNvPr id="125" name="CuadroTexto 124"/>
          <p:cNvSpPr txBox="1"/>
          <p:nvPr/>
        </p:nvSpPr>
        <p:spPr>
          <a:xfrm>
            <a:off x="10267185" y="4141553"/>
            <a:ext cx="1548154" cy="184666"/>
          </a:xfrm>
          <a:prstGeom prst="rect">
            <a:avLst/>
          </a:prstGeom>
          <a:solidFill>
            <a:schemeClr val="bg1"/>
          </a:solidFill>
        </p:spPr>
        <p:txBody>
          <a:bodyPr wrap="square" rtlCol="0">
            <a:spAutoFit/>
          </a:bodyPr>
          <a:lstStyle/>
          <a:p>
            <a:r>
              <a:rPr lang="es-ES" sz="600" dirty="0">
                <a:latin typeface="Century Gothic" panose="020B0502020202020204" pitchFamily="34" charset="0"/>
              </a:rPr>
              <a:t>(N) TRAVESAÑO METÁLICO</a:t>
            </a:r>
          </a:p>
        </p:txBody>
      </p:sp>
      <p:sp>
        <p:nvSpPr>
          <p:cNvPr id="126" name="CuadroTexto 125"/>
          <p:cNvSpPr txBox="1"/>
          <p:nvPr/>
        </p:nvSpPr>
        <p:spPr>
          <a:xfrm>
            <a:off x="10256044" y="4287646"/>
            <a:ext cx="1548154" cy="184666"/>
          </a:xfrm>
          <a:prstGeom prst="rect">
            <a:avLst/>
          </a:prstGeom>
          <a:solidFill>
            <a:schemeClr val="bg1"/>
          </a:solidFill>
        </p:spPr>
        <p:txBody>
          <a:bodyPr wrap="square" rtlCol="0">
            <a:spAutoFit/>
          </a:bodyPr>
          <a:lstStyle/>
          <a:p>
            <a:r>
              <a:rPr lang="es-ES" sz="600" dirty="0">
                <a:latin typeface="Century Gothic" panose="020B0502020202020204" pitchFamily="34" charset="0"/>
              </a:rPr>
              <a:t>(N) PANEL DE YESO PARA EXTERIOR</a:t>
            </a:r>
          </a:p>
        </p:txBody>
      </p:sp>
      <p:sp>
        <p:nvSpPr>
          <p:cNvPr id="127" name="CuadroTexto 126"/>
          <p:cNvSpPr txBox="1"/>
          <p:nvPr/>
        </p:nvSpPr>
        <p:spPr>
          <a:xfrm>
            <a:off x="10256044" y="4486174"/>
            <a:ext cx="1548154" cy="184666"/>
          </a:xfrm>
          <a:prstGeom prst="rect">
            <a:avLst/>
          </a:prstGeom>
          <a:solidFill>
            <a:schemeClr val="bg1"/>
          </a:solidFill>
        </p:spPr>
        <p:txBody>
          <a:bodyPr wrap="square" rtlCol="0">
            <a:spAutoFit/>
          </a:bodyPr>
          <a:lstStyle/>
          <a:p>
            <a:r>
              <a:rPr lang="es-ES" sz="600" dirty="0">
                <a:latin typeface="Century Gothic" panose="020B0502020202020204" pitchFamily="34" charset="0"/>
              </a:rPr>
              <a:t>(N) BARRERA DE VAPOR</a:t>
            </a:r>
          </a:p>
        </p:txBody>
      </p:sp>
      <p:sp>
        <p:nvSpPr>
          <p:cNvPr id="128" name="CuadroTexto 127"/>
          <p:cNvSpPr txBox="1"/>
          <p:nvPr/>
        </p:nvSpPr>
        <p:spPr>
          <a:xfrm>
            <a:off x="10251943" y="4617583"/>
            <a:ext cx="1548154" cy="184666"/>
          </a:xfrm>
          <a:prstGeom prst="rect">
            <a:avLst/>
          </a:prstGeom>
          <a:solidFill>
            <a:schemeClr val="bg1"/>
          </a:solidFill>
        </p:spPr>
        <p:txBody>
          <a:bodyPr wrap="square" rtlCol="0">
            <a:spAutoFit/>
          </a:bodyPr>
          <a:lstStyle/>
          <a:p>
            <a:r>
              <a:rPr lang="es-ES" sz="600" dirty="0">
                <a:latin typeface="Century Gothic" panose="020B0502020202020204" pitchFamily="34" charset="0"/>
              </a:rPr>
              <a:t>(N) MONTANTE</a:t>
            </a:r>
          </a:p>
        </p:txBody>
      </p:sp>
      <p:sp>
        <p:nvSpPr>
          <p:cNvPr id="130" name="CuadroTexto 129"/>
          <p:cNvSpPr txBox="1"/>
          <p:nvPr/>
        </p:nvSpPr>
        <p:spPr>
          <a:xfrm>
            <a:off x="10254160" y="4798258"/>
            <a:ext cx="1548154" cy="184666"/>
          </a:xfrm>
          <a:prstGeom prst="rect">
            <a:avLst/>
          </a:prstGeom>
          <a:solidFill>
            <a:schemeClr val="bg1"/>
          </a:solidFill>
        </p:spPr>
        <p:txBody>
          <a:bodyPr wrap="square" rtlCol="0">
            <a:spAutoFit/>
          </a:bodyPr>
          <a:lstStyle/>
          <a:p>
            <a:r>
              <a:rPr lang="es-ES" sz="600" dirty="0">
                <a:latin typeface="Century Gothic" panose="020B0502020202020204" pitchFamily="34" charset="0"/>
              </a:rPr>
              <a:t>(N) PANEL SANDWICH</a:t>
            </a:r>
          </a:p>
        </p:txBody>
      </p:sp>
      <p:sp>
        <p:nvSpPr>
          <p:cNvPr id="131" name="CuadroTexto 130"/>
          <p:cNvSpPr txBox="1"/>
          <p:nvPr/>
        </p:nvSpPr>
        <p:spPr>
          <a:xfrm>
            <a:off x="10273817" y="4980194"/>
            <a:ext cx="1548154" cy="184666"/>
          </a:xfrm>
          <a:prstGeom prst="rect">
            <a:avLst/>
          </a:prstGeom>
          <a:solidFill>
            <a:schemeClr val="bg1"/>
          </a:solidFill>
        </p:spPr>
        <p:txBody>
          <a:bodyPr wrap="square" rtlCol="0">
            <a:spAutoFit/>
          </a:bodyPr>
          <a:lstStyle/>
          <a:p>
            <a:r>
              <a:rPr lang="es-ES" sz="600" dirty="0">
                <a:latin typeface="Century Gothic" panose="020B0502020202020204" pitchFamily="34" charset="0"/>
              </a:rPr>
              <a:t>(E) PANEL PREFABRICADO</a:t>
            </a:r>
          </a:p>
        </p:txBody>
      </p:sp>
    </p:spTree>
    <p:extLst>
      <p:ext uri="{BB962C8B-B14F-4D97-AF65-F5344CB8AC3E}">
        <p14:creationId xmlns:p14="http://schemas.microsoft.com/office/powerpoint/2010/main" val="1453188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FBAC-0500-4490-B835-3F105B9FE896}"/>
              </a:ext>
            </a:extLst>
          </p:cNvPr>
          <p:cNvSpPr>
            <a:spLocks noGrp="1"/>
          </p:cNvSpPr>
          <p:nvPr>
            <p:ph type="ctrTitle"/>
          </p:nvPr>
        </p:nvSpPr>
        <p:spPr>
          <a:xfrm>
            <a:off x="330200" y="-58737"/>
            <a:ext cx="8909050" cy="877887"/>
          </a:xfrm>
        </p:spPr>
        <p:txBody>
          <a:bodyPr/>
          <a:lstStyle/>
          <a:p>
            <a:pPr algn="l"/>
            <a:r>
              <a:rPr lang="es-ES" sz="4400" dirty="0">
                <a:solidFill>
                  <a:schemeClr val="bg1"/>
                </a:solidFill>
              </a:rPr>
              <a:t>Integración Diseño Básico</a:t>
            </a:r>
          </a:p>
        </p:txBody>
      </p:sp>
      <p:sp>
        <p:nvSpPr>
          <p:cNvPr id="3" name="Rectangle 2">
            <a:extLst>
              <a:ext uri="{FF2B5EF4-FFF2-40B4-BE49-F238E27FC236}">
                <a16:creationId xmlns:a16="http://schemas.microsoft.com/office/drawing/2014/main" id="{05203D9C-D7D5-984C-9EEE-A1D60EA39A37}"/>
              </a:ext>
            </a:extLst>
          </p:cNvPr>
          <p:cNvSpPr/>
          <p:nvPr/>
        </p:nvSpPr>
        <p:spPr>
          <a:xfrm>
            <a:off x="227331" y="855345"/>
            <a:ext cx="10379710" cy="514731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Gotham Light"/>
            </a:endParaRPr>
          </a:p>
        </p:txBody>
      </p:sp>
    </p:spTree>
    <p:extLst>
      <p:ext uri="{BB962C8B-B14F-4D97-AF65-F5344CB8AC3E}">
        <p14:creationId xmlns:p14="http://schemas.microsoft.com/office/powerpoint/2010/main" val="247880255"/>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FBAC-0500-4490-B835-3F105B9FE896}"/>
              </a:ext>
            </a:extLst>
          </p:cNvPr>
          <p:cNvSpPr>
            <a:spLocks noGrp="1"/>
          </p:cNvSpPr>
          <p:nvPr>
            <p:ph type="ctrTitle"/>
          </p:nvPr>
        </p:nvSpPr>
        <p:spPr>
          <a:xfrm>
            <a:off x="330200" y="-58737"/>
            <a:ext cx="8909050" cy="877887"/>
          </a:xfrm>
        </p:spPr>
        <p:txBody>
          <a:bodyPr/>
          <a:lstStyle/>
          <a:p>
            <a:pPr algn="l"/>
            <a:r>
              <a:rPr lang="es-ES" sz="4400" dirty="0">
                <a:solidFill>
                  <a:schemeClr val="bg1"/>
                </a:solidFill>
              </a:rPr>
              <a:t>Integración del Diseño Básico</a:t>
            </a:r>
          </a:p>
        </p:txBody>
      </p:sp>
      <p:pic>
        <p:nvPicPr>
          <p:cNvPr id="3" name="Picture 2">
            <a:extLst>
              <a:ext uri="{FF2B5EF4-FFF2-40B4-BE49-F238E27FC236}">
                <a16:creationId xmlns:a16="http://schemas.microsoft.com/office/drawing/2014/main" id="{C00F2962-EDFB-B640-9B1C-EAEBBC3C055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24391" y="819150"/>
            <a:ext cx="5594412" cy="4987290"/>
          </a:xfrm>
          <a:prstGeom prst="rect">
            <a:avLst/>
          </a:prstGeom>
        </p:spPr>
      </p:pic>
      <p:pic>
        <p:nvPicPr>
          <p:cNvPr id="4" name="Picture 3">
            <a:extLst>
              <a:ext uri="{FF2B5EF4-FFF2-40B4-BE49-F238E27FC236}">
                <a16:creationId xmlns:a16="http://schemas.microsoft.com/office/drawing/2014/main" id="{8737C847-EADA-8C4E-A3C9-097041DB8C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931" y="819150"/>
            <a:ext cx="4394192" cy="2471733"/>
          </a:xfrm>
          <a:prstGeom prst="rect">
            <a:avLst/>
          </a:prstGeom>
        </p:spPr>
      </p:pic>
      <p:pic>
        <p:nvPicPr>
          <p:cNvPr id="5" name="Picture 4">
            <a:extLst>
              <a:ext uri="{FF2B5EF4-FFF2-40B4-BE49-F238E27FC236}">
                <a16:creationId xmlns:a16="http://schemas.microsoft.com/office/drawing/2014/main" id="{36BDCE77-74DF-F840-9912-DB4FF463B7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1930" y="3340376"/>
            <a:ext cx="4394192" cy="2471733"/>
          </a:xfrm>
          <a:prstGeom prst="rect">
            <a:avLst/>
          </a:prstGeom>
        </p:spPr>
      </p:pic>
    </p:spTree>
    <p:extLst>
      <p:ext uri="{BB962C8B-B14F-4D97-AF65-F5344CB8AC3E}">
        <p14:creationId xmlns:p14="http://schemas.microsoft.com/office/powerpoint/2010/main" val="3492227763"/>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1470B5-360E-45F1-B9B3-520EA41AB0B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113816"/>
            <a:ext cx="10287000" cy="5087566"/>
          </a:xfrm>
          <a:prstGeom prst="rect">
            <a:avLst/>
          </a:prstGeom>
        </p:spPr>
      </p:pic>
      <p:sp>
        <p:nvSpPr>
          <p:cNvPr id="3" name="CuadroTexto 2"/>
          <p:cNvSpPr txBox="1"/>
          <p:nvPr/>
        </p:nvSpPr>
        <p:spPr>
          <a:xfrm>
            <a:off x="104775" y="1237149"/>
            <a:ext cx="1847849" cy="769441"/>
          </a:xfrm>
          <a:prstGeom prst="rect">
            <a:avLst/>
          </a:prstGeom>
          <a:solidFill>
            <a:schemeClr val="bg1"/>
          </a:solidFill>
        </p:spPr>
        <p:txBody>
          <a:bodyPr wrap="square" rtlCol="0">
            <a:spAutoFit/>
          </a:bodyPr>
          <a:lstStyle/>
          <a:p>
            <a:pPr algn="r"/>
            <a:r>
              <a:rPr lang="es-ES" sz="800" b="1" dirty="0">
                <a:latin typeface="Century Gothic" panose="020B0502020202020204" pitchFamily="34" charset="0"/>
              </a:rPr>
              <a:t>CUBIERTA CON PANELES FOTOVOLTAICOS SOBRE ATRIO DE VIDRIO (SIN ACONDICIONAR) CON ESTRUCTURA DE MADERA </a:t>
            </a:r>
            <a:r>
              <a:rPr lang="es-ES" sz="600" b="1" dirty="0">
                <a:latin typeface="Century Gothic" panose="020B0502020202020204" pitchFamily="34" charset="0"/>
              </a:rPr>
              <a:t>(DIMENSIONES MENORES QUE LAS DEL ATRIO EXISTENTE)</a:t>
            </a:r>
          </a:p>
        </p:txBody>
      </p:sp>
      <p:sp>
        <p:nvSpPr>
          <p:cNvPr id="4" name="CuadroTexto 3"/>
          <p:cNvSpPr txBox="1"/>
          <p:nvPr/>
        </p:nvSpPr>
        <p:spPr>
          <a:xfrm>
            <a:off x="104773" y="2181025"/>
            <a:ext cx="1847849" cy="461665"/>
          </a:xfrm>
          <a:prstGeom prst="rect">
            <a:avLst/>
          </a:prstGeom>
          <a:solidFill>
            <a:schemeClr val="bg1"/>
          </a:solidFill>
        </p:spPr>
        <p:txBody>
          <a:bodyPr wrap="square" rtlCol="0">
            <a:spAutoFit/>
          </a:bodyPr>
          <a:lstStyle/>
          <a:p>
            <a:pPr algn="r"/>
            <a:r>
              <a:rPr lang="es-ES" sz="800" b="1" dirty="0">
                <a:latin typeface="Century Gothic" panose="020B0502020202020204" pitchFamily="34" charset="0"/>
              </a:rPr>
              <a:t>PÓRTICO CON PANELES FOTOVOLTAICOS A SERVIDUMBRE, CON ESTRUCTURA DE ACERO</a:t>
            </a:r>
            <a:endParaRPr lang="es-ES" sz="600" b="1" dirty="0">
              <a:latin typeface="Century Gothic" panose="020B0502020202020204" pitchFamily="34" charset="0"/>
            </a:endParaRPr>
          </a:p>
        </p:txBody>
      </p:sp>
      <p:sp>
        <p:nvSpPr>
          <p:cNvPr id="5" name="CuadroTexto 4"/>
          <p:cNvSpPr txBox="1"/>
          <p:nvPr/>
        </p:nvSpPr>
        <p:spPr>
          <a:xfrm>
            <a:off x="104775" y="2946840"/>
            <a:ext cx="1847849" cy="338554"/>
          </a:xfrm>
          <a:prstGeom prst="rect">
            <a:avLst/>
          </a:prstGeom>
          <a:solidFill>
            <a:schemeClr val="bg1"/>
          </a:solidFill>
        </p:spPr>
        <p:txBody>
          <a:bodyPr wrap="square" rtlCol="0">
            <a:spAutoFit/>
          </a:bodyPr>
          <a:lstStyle/>
          <a:p>
            <a:pPr algn="r"/>
            <a:r>
              <a:rPr lang="es-ES" sz="800" b="1" dirty="0">
                <a:latin typeface="Century Gothic" panose="020B0502020202020204" pitchFamily="34" charset="0"/>
              </a:rPr>
              <a:t>NUEVO AISLAMIENTO SOBRE CUBIERTA EXISTENTE</a:t>
            </a:r>
            <a:endParaRPr lang="es-ES" sz="600" b="1" dirty="0">
              <a:latin typeface="Century Gothic" panose="020B0502020202020204" pitchFamily="34" charset="0"/>
            </a:endParaRPr>
          </a:p>
        </p:txBody>
      </p:sp>
      <p:sp>
        <p:nvSpPr>
          <p:cNvPr id="7" name="CuadroTexto 6"/>
          <p:cNvSpPr txBox="1"/>
          <p:nvPr/>
        </p:nvSpPr>
        <p:spPr>
          <a:xfrm>
            <a:off x="104773" y="3979323"/>
            <a:ext cx="1847849" cy="461665"/>
          </a:xfrm>
          <a:prstGeom prst="rect">
            <a:avLst/>
          </a:prstGeom>
          <a:solidFill>
            <a:schemeClr val="bg1"/>
          </a:solidFill>
        </p:spPr>
        <p:txBody>
          <a:bodyPr wrap="square" rtlCol="0">
            <a:spAutoFit/>
          </a:bodyPr>
          <a:lstStyle/>
          <a:p>
            <a:pPr algn="r"/>
            <a:r>
              <a:rPr lang="es-ES" sz="800" b="1" dirty="0">
                <a:latin typeface="Century Gothic" panose="020B0502020202020204" pitchFamily="34" charset="0"/>
              </a:rPr>
              <a:t>PANELES METÁLICOS CON AISLAMIENTO APOYADOS EN LA ESTRUCTURA EXISTENTE</a:t>
            </a:r>
            <a:endParaRPr lang="es-ES" sz="600" b="1" dirty="0">
              <a:latin typeface="Century Gothic" panose="020B0502020202020204" pitchFamily="34" charset="0"/>
            </a:endParaRPr>
          </a:p>
        </p:txBody>
      </p:sp>
      <p:sp>
        <p:nvSpPr>
          <p:cNvPr id="9" name="CuadroTexto 8"/>
          <p:cNvSpPr txBox="1"/>
          <p:nvPr/>
        </p:nvSpPr>
        <p:spPr>
          <a:xfrm>
            <a:off x="104774" y="4649082"/>
            <a:ext cx="1847849" cy="584775"/>
          </a:xfrm>
          <a:prstGeom prst="rect">
            <a:avLst/>
          </a:prstGeom>
          <a:solidFill>
            <a:schemeClr val="bg1"/>
          </a:solidFill>
        </p:spPr>
        <p:txBody>
          <a:bodyPr wrap="square" rtlCol="0">
            <a:spAutoFit/>
          </a:bodyPr>
          <a:lstStyle/>
          <a:p>
            <a:pPr algn="r"/>
            <a:r>
              <a:rPr lang="es-ES" sz="800" b="1" dirty="0">
                <a:latin typeface="Century Gothic" panose="020B0502020202020204" pitchFamily="34" charset="0"/>
              </a:rPr>
              <a:t>PERFILERÍA DE ALUMININIO CON ROTURA DE PUENTE TÉRMICO CON PROTECCIÓN SOLAR INTEGRADA (MARCOS EXTRUIDOS)</a:t>
            </a:r>
            <a:endParaRPr lang="es-ES" sz="600" b="1" dirty="0">
              <a:latin typeface="Century Gothic" panose="020B0502020202020204" pitchFamily="34" charset="0"/>
            </a:endParaRPr>
          </a:p>
        </p:txBody>
      </p:sp>
      <p:sp>
        <p:nvSpPr>
          <p:cNvPr id="10" name="CuadroTexto 9"/>
          <p:cNvSpPr txBox="1"/>
          <p:nvPr/>
        </p:nvSpPr>
        <p:spPr>
          <a:xfrm>
            <a:off x="104773" y="5821872"/>
            <a:ext cx="1847849" cy="461665"/>
          </a:xfrm>
          <a:prstGeom prst="rect">
            <a:avLst/>
          </a:prstGeom>
          <a:solidFill>
            <a:schemeClr val="bg1"/>
          </a:solidFill>
        </p:spPr>
        <p:txBody>
          <a:bodyPr wrap="square" rtlCol="0">
            <a:spAutoFit/>
          </a:bodyPr>
          <a:lstStyle/>
          <a:p>
            <a:pPr algn="r"/>
            <a:r>
              <a:rPr lang="es-ES" sz="800" b="1" u="sng" dirty="0">
                <a:latin typeface="Century Gothic" panose="020B0502020202020204" pitchFamily="34" charset="0"/>
              </a:rPr>
              <a:t>FACHADAS ESTE Y OESTE</a:t>
            </a:r>
            <a:br>
              <a:rPr lang="es-ES" sz="800" b="1" u="sng" dirty="0">
                <a:latin typeface="Century Gothic" panose="020B0502020202020204" pitchFamily="34" charset="0"/>
              </a:rPr>
            </a:br>
            <a:r>
              <a:rPr lang="es-ES" sz="800" b="1" dirty="0">
                <a:latin typeface="Century Gothic" panose="020B0502020202020204" pitchFamily="34" charset="0"/>
              </a:rPr>
              <a:t>PROPORCIÓN VENTANA-FACHADA DEL 30%</a:t>
            </a:r>
            <a:endParaRPr lang="es-ES" sz="600" b="1" dirty="0">
              <a:latin typeface="Century Gothic" panose="020B0502020202020204" pitchFamily="34" charset="0"/>
            </a:endParaRPr>
          </a:p>
        </p:txBody>
      </p:sp>
      <p:sp>
        <p:nvSpPr>
          <p:cNvPr id="11" name="CuadroTexto 10"/>
          <p:cNvSpPr txBox="1"/>
          <p:nvPr/>
        </p:nvSpPr>
        <p:spPr>
          <a:xfrm>
            <a:off x="8048623" y="5821872"/>
            <a:ext cx="1914084" cy="461665"/>
          </a:xfrm>
          <a:prstGeom prst="rect">
            <a:avLst/>
          </a:prstGeom>
          <a:solidFill>
            <a:schemeClr val="bg1"/>
          </a:solidFill>
        </p:spPr>
        <p:txBody>
          <a:bodyPr wrap="square" rtlCol="0">
            <a:spAutoFit/>
          </a:bodyPr>
          <a:lstStyle/>
          <a:p>
            <a:pPr algn="r"/>
            <a:r>
              <a:rPr lang="es-ES" sz="800" b="1" u="sng" dirty="0">
                <a:latin typeface="Century Gothic" panose="020B0502020202020204" pitchFamily="34" charset="0"/>
              </a:rPr>
              <a:t>FACHADAS NORTE Y SUR</a:t>
            </a:r>
            <a:br>
              <a:rPr lang="es-ES" sz="800" b="1" u="sng" dirty="0">
                <a:latin typeface="Century Gothic" panose="020B0502020202020204" pitchFamily="34" charset="0"/>
              </a:rPr>
            </a:br>
            <a:r>
              <a:rPr lang="es-ES" sz="800" b="1" dirty="0">
                <a:latin typeface="Century Gothic" panose="020B0502020202020204" pitchFamily="34" charset="0"/>
              </a:rPr>
              <a:t>PROPORCIÓN VENTANA-FACHADA DEL 40%</a:t>
            </a:r>
            <a:endParaRPr lang="es-ES" sz="600" b="1" dirty="0">
              <a:latin typeface="Century Gothic" panose="020B0502020202020204" pitchFamily="34" charset="0"/>
            </a:endParaRPr>
          </a:p>
        </p:txBody>
      </p:sp>
      <p:sp>
        <p:nvSpPr>
          <p:cNvPr id="12" name="CuadroTexto 11"/>
          <p:cNvSpPr txBox="1"/>
          <p:nvPr/>
        </p:nvSpPr>
        <p:spPr>
          <a:xfrm>
            <a:off x="8820148" y="1199049"/>
            <a:ext cx="1847849" cy="215444"/>
          </a:xfrm>
          <a:prstGeom prst="rect">
            <a:avLst/>
          </a:prstGeom>
          <a:solidFill>
            <a:schemeClr val="bg1"/>
          </a:solidFill>
        </p:spPr>
        <p:txBody>
          <a:bodyPr wrap="square" rtlCol="0">
            <a:spAutoFit/>
          </a:bodyPr>
          <a:lstStyle/>
          <a:p>
            <a:r>
              <a:rPr lang="es-ES" sz="800" b="1" dirty="0">
                <a:latin typeface="Century Gothic" panose="020B0502020202020204" pitchFamily="34" charset="0"/>
              </a:rPr>
              <a:t>LUCERNARIO</a:t>
            </a:r>
            <a:endParaRPr lang="es-ES" sz="600" b="1" dirty="0">
              <a:latin typeface="Century Gothic" panose="020B0502020202020204" pitchFamily="34" charset="0"/>
            </a:endParaRPr>
          </a:p>
        </p:txBody>
      </p:sp>
      <p:sp>
        <p:nvSpPr>
          <p:cNvPr id="13" name="CuadroTexto 12"/>
          <p:cNvSpPr txBox="1"/>
          <p:nvPr/>
        </p:nvSpPr>
        <p:spPr>
          <a:xfrm>
            <a:off x="8820147" y="1684866"/>
            <a:ext cx="1847849" cy="400110"/>
          </a:xfrm>
          <a:prstGeom prst="rect">
            <a:avLst/>
          </a:prstGeom>
          <a:solidFill>
            <a:schemeClr val="bg1"/>
          </a:solidFill>
        </p:spPr>
        <p:txBody>
          <a:bodyPr wrap="square" rtlCol="0">
            <a:spAutoFit/>
          </a:bodyPr>
          <a:lstStyle/>
          <a:p>
            <a:r>
              <a:rPr lang="es-ES" sz="800" b="1" dirty="0">
                <a:latin typeface="Century Gothic" panose="020B0502020202020204" pitchFamily="34" charset="0"/>
              </a:rPr>
              <a:t>TRAGALUZ </a:t>
            </a:r>
            <a:br>
              <a:rPr lang="es-ES" sz="800" b="1" dirty="0">
                <a:latin typeface="Century Gothic" panose="020B0502020202020204" pitchFamily="34" charset="0"/>
              </a:rPr>
            </a:br>
            <a:r>
              <a:rPr lang="es-ES" sz="600" b="1" dirty="0">
                <a:latin typeface="Century Gothic" panose="020B0502020202020204" pitchFamily="34" charset="0"/>
              </a:rPr>
              <a:t>(DIMENSIONES Y ESPACIADO A DETERMINAR EN ESTUDIO POSTERIOR)</a:t>
            </a:r>
          </a:p>
        </p:txBody>
      </p:sp>
      <p:sp>
        <p:nvSpPr>
          <p:cNvPr id="14" name="CuadroTexto 13"/>
          <p:cNvSpPr txBox="1"/>
          <p:nvPr/>
        </p:nvSpPr>
        <p:spPr>
          <a:xfrm>
            <a:off x="8820146" y="4167422"/>
            <a:ext cx="1847849" cy="215444"/>
          </a:xfrm>
          <a:prstGeom prst="rect">
            <a:avLst/>
          </a:prstGeom>
          <a:solidFill>
            <a:schemeClr val="bg1"/>
          </a:solidFill>
        </p:spPr>
        <p:txBody>
          <a:bodyPr wrap="square" rtlCol="0">
            <a:spAutoFit/>
          </a:bodyPr>
          <a:lstStyle/>
          <a:p>
            <a:r>
              <a:rPr lang="es-ES" sz="800" b="1" dirty="0">
                <a:latin typeface="Century Gothic" panose="020B0502020202020204" pitchFamily="34" charset="0"/>
              </a:rPr>
              <a:t>MARQUESINA EXTERIOR</a:t>
            </a:r>
            <a:endParaRPr lang="es-ES" sz="600" b="1" dirty="0">
              <a:latin typeface="Century Gothic" panose="020B0502020202020204" pitchFamily="34" charset="0"/>
            </a:endParaRPr>
          </a:p>
        </p:txBody>
      </p:sp>
      <p:sp>
        <p:nvSpPr>
          <p:cNvPr id="15" name="CuadroTexto 14"/>
          <p:cNvSpPr txBox="1"/>
          <p:nvPr/>
        </p:nvSpPr>
        <p:spPr>
          <a:xfrm>
            <a:off x="8820145" y="4730183"/>
            <a:ext cx="1847849" cy="215444"/>
          </a:xfrm>
          <a:prstGeom prst="rect">
            <a:avLst/>
          </a:prstGeom>
          <a:solidFill>
            <a:schemeClr val="bg1"/>
          </a:solidFill>
        </p:spPr>
        <p:txBody>
          <a:bodyPr wrap="square" rtlCol="0">
            <a:spAutoFit/>
          </a:bodyPr>
          <a:lstStyle/>
          <a:p>
            <a:r>
              <a:rPr lang="es-ES" sz="800" b="1" dirty="0">
                <a:latin typeface="Century Gothic" panose="020B0502020202020204" pitchFamily="34" charset="0"/>
              </a:rPr>
              <a:t>CUBIERTA EXTERIOR</a:t>
            </a:r>
            <a:endParaRPr lang="es-ES" sz="600" b="1" dirty="0">
              <a:latin typeface="Century Gothic" panose="020B0502020202020204" pitchFamily="34" charset="0"/>
            </a:endParaRPr>
          </a:p>
        </p:txBody>
      </p:sp>
    </p:spTree>
    <p:extLst>
      <p:ext uri="{BB962C8B-B14F-4D97-AF65-F5344CB8AC3E}">
        <p14:creationId xmlns:p14="http://schemas.microsoft.com/office/powerpoint/2010/main" val="2874494960"/>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4DF01B-FD13-4FE4-8903-6AB7DD8D22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96020"/>
            <a:ext cx="11085552" cy="4618980"/>
          </a:xfrm>
          <a:prstGeom prst="rect">
            <a:avLst/>
          </a:prstGeom>
        </p:spPr>
      </p:pic>
      <p:sp>
        <p:nvSpPr>
          <p:cNvPr id="35" name="TextBox 34">
            <a:extLst>
              <a:ext uri="{FF2B5EF4-FFF2-40B4-BE49-F238E27FC236}">
                <a16:creationId xmlns:a16="http://schemas.microsoft.com/office/drawing/2014/main" id="{1A7FE466-3AD1-4C84-B3DA-EA5AA732A8D6}"/>
              </a:ext>
            </a:extLst>
          </p:cNvPr>
          <p:cNvSpPr txBox="1"/>
          <p:nvPr/>
        </p:nvSpPr>
        <p:spPr>
          <a:xfrm>
            <a:off x="473882" y="135392"/>
            <a:ext cx="11244236" cy="484748"/>
          </a:xfrm>
          <a:prstGeom prst="rect">
            <a:avLst/>
          </a:prstGeom>
          <a:noFill/>
        </p:spPr>
        <p:txBody>
          <a:bodyPr wrap="square" rtlCol="0">
            <a:spAutoFit/>
          </a:bodyPr>
          <a:lstStyle/>
          <a:p>
            <a:r>
              <a:rPr lang="es-ES" sz="1550" b="1" dirty="0">
                <a:solidFill>
                  <a:schemeClr val="bg1"/>
                </a:solidFill>
                <a:latin typeface="Open Sans" panose="020B0606030504020204" pitchFamily="34" charset="0"/>
                <a:ea typeface="Open Sans" panose="020B0606030504020204" pitchFamily="34" charset="0"/>
                <a:cs typeface="Open Sans" panose="020B0606030504020204" pitchFamily="34" charset="0"/>
              </a:rPr>
              <a:t>FRANJA PERIMETRAL DE VENTANAS Y ACRISTALAMIENTO EXISTENTE</a:t>
            </a:r>
            <a:endParaRPr lang="es-ES" sz="15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s-E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PATRONES DE LUZ NATURAL</a:t>
            </a:r>
          </a:p>
        </p:txBody>
      </p:sp>
      <p:sp>
        <p:nvSpPr>
          <p:cNvPr id="30" name="Rectangle 29">
            <a:extLst>
              <a:ext uri="{FF2B5EF4-FFF2-40B4-BE49-F238E27FC236}">
                <a16:creationId xmlns:a16="http://schemas.microsoft.com/office/drawing/2014/main" id="{95AE0833-C871-4175-9404-BB43D1A33422}"/>
              </a:ext>
            </a:extLst>
          </p:cNvPr>
          <p:cNvSpPr/>
          <p:nvPr/>
        </p:nvSpPr>
        <p:spPr>
          <a:xfrm>
            <a:off x="467796" y="865188"/>
            <a:ext cx="4929555" cy="230832"/>
          </a:xfrm>
          <a:prstGeom prst="rect">
            <a:avLst/>
          </a:prstGeom>
        </p:spPr>
        <p:txBody>
          <a:bodyPr wrap="none">
            <a:spAutoFit/>
          </a:bodyPr>
          <a:lstStyle/>
          <a:p>
            <a:r>
              <a:rPr lang="es-ES" sz="900" dirty="0">
                <a:latin typeface="Open Sans" panose="020B0606030504020204" pitchFamily="34" charset="0"/>
                <a:ea typeface="Open Sans" panose="020B0606030504020204" pitchFamily="34" charset="0"/>
                <a:cs typeface="Open Sans" panose="020B0606030504020204" pitchFamily="34" charset="0"/>
              </a:rPr>
              <a:t>Vista de sección y mapa de luminancia en falso color, </a:t>
            </a:r>
            <a:r>
              <a:rPr lang="es-ES" sz="900" dirty="0" err="1">
                <a:latin typeface="Open Sans" panose="020B0606030504020204" pitchFamily="34" charset="0"/>
                <a:ea typeface="Open Sans" panose="020B0606030504020204" pitchFamily="34" charset="0"/>
                <a:cs typeface="Open Sans" panose="020B0606030504020204" pitchFamily="34" charset="0"/>
              </a:rPr>
              <a:t>Equinox</a:t>
            </a:r>
            <a:r>
              <a:rPr lang="es-ES" sz="900" dirty="0">
                <a:latin typeface="Open Sans" panose="020B0606030504020204" pitchFamily="34" charset="0"/>
                <a:ea typeface="Open Sans" panose="020B0606030504020204" pitchFamily="34" charset="0"/>
                <a:cs typeface="Open Sans" panose="020B0606030504020204" pitchFamily="34" charset="0"/>
              </a:rPr>
              <a:t> a 12pm, cielo despejado y sol</a:t>
            </a:r>
            <a:endParaRPr lang="es-ES" sz="900" dirty="0"/>
          </a:p>
        </p:txBody>
      </p:sp>
      <p:sp>
        <p:nvSpPr>
          <p:cNvPr id="31" name="Rectangle 30">
            <a:extLst>
              <a:ext uri="{FF2B5EF4-FFF2-40B4-BE49-F238E27FC236}">
                <a16:creationId xmlns:a16="http://schemas.microsoft.com/office/drawing/2014/main" id="{A5C664DD-10B2-4355-83E0-AD6EF0DB5E80}"/>
              </a:ext>
            </a:extLst>
          </p:cNvPr>
          <p:cNvSpPr/>
          <p:nvPr/>
        </p:nvSpPr>
        <p:spPr>
          <a:xfrm>
            <a:off x="7824687" y="824690"/>
            <a:ext cx="3749744" cy="230832"/>
          </a:xfrm>
          <a:prstGeom prst="rect">
            <a:avLst/>
          </a:prstGeom>
        </p:spPr>
        <p:txBody>
          <a:bodyPr wrap="none">
            <a:spAutoFit/>
          </a:bodyPr>
          <a:lstStyle/>
          <a:p>
            <a:r>
              <a:rPr lang="es-ES" sz="900" dirty="0">
                <a:latin typeface="Open Sans" panose="020B0606030504020204" pitchFamily="34" charset="0"/>
                <a:ea typeface="Open Sans" panose="020B0606030504020204" pitchFamily="34" charset="0"/>
                <a:cs typeface="Open Sans" panose="020B0606030504020204" pitchFamily="34" charset="0"/>
              </a:rPr>
              <a:t>Iluminancia luz natural, cielo uniformemente cubierto– Planta superior</a:t>
            </a:r>
            <a:endParaRPr lang="es-ES" sz="900" dirty="0"/>
          </a:p>
        </p:txBody>
      </p:sp>
      <p:sp>
        <p:nvSpPr>
          <p:cNvPr id="33" name="Rectangle 32">
            <a:extLst>
              <a:ext uri="{FF2B5EF4-FFF2-40B4-BE49-F238E27FC236}">
                <a16:creationId xmlns:a16="http://schemas.microsoft.com/office/drawing/2014/main" id="{0B46C83D-DDC7-4DEC-BE26-C83AC1BC5582}"/>
              </a:ext>
            </a:extLst>
          </p:cNvPr>
          <p:cNvSpPr/>
          <p:nvPr/>
        </p:nvSpPr>
        <p:spPr>
          <a:xfrm>
            <a:off x="467796" y="3263406"/>
            <a:ext cx="5128327" cy="369332"/>
          </a:xfrm>
          <a:prstGeom prst="rect">
            <a:avLst/>
          </a:prstGeom>
        </p:spPr>
        <p:txBody>
          <a:bodyPr wrap="none">
            <a:spAutoFit/>
          </a:bodyPr>
          <a:lstStyle/>
          <a:p>
            <a:r>
              <a:rPr lang="es-ES" sz="900" dirty="0">
                <a:latin typeface="Open Sans" panose="020B0606030504020204" pitchFamily="34" charset="0"/>
                <a:ea typeface="Open Sans" panose="020B0606030504020204" pitchFamily="34" charset="0"/>
                <a:cs typeface="Open Sans" panose="020B0606030504020204" pitchFamily="34" charset="0"/>
              </a:rPr>
              <a:t>Vista en perspectiva y mapa de luminancia en falso color, </a:t>
            </a:r>
            <a:r>
              <a:rPr lang="es-ES" sz="900" dirty="0" err="1">
                <a:latin typeface="Open Sans" panose="020B0606030504020204" pitchFamily="34" charset="0"/>
                <a:ea typeface="Open Sans" panose="020B0606030504020204" pitchFamily="34" charset="0"/>
                <a:cs typeface="Open Sans" panose="020B0606030504020204" pitchFamily="34" charset="0"/>
              </a:rPr>
              <a:t>Equinox</a:t>
            </a:r>
            <a:r>
              <a:rPr lang="es-ES" sz="900" dirty="0">
                <a:latin typeface="Open Sans" panose="020B0606030504020204" pitchFamily="34" charset="0"/>
                <a:ea typeface="Open Sans" panose="020B0606030504020204" pitchFamily="34" charset="0"/>
                <a:cs typeface="Open Sans" panose="020B0606030504020204" pitchFamily="34" charset="0"/>
              </a:rPr>
              <a:t> a 12pm, cielo despejado y sol</a:t>
            </a:r>
            <a:endParaRPr lang="es-ES" sz="900" dirty="0"/>
          </a:p>
          <a:p>
            <a:endParaRPr lang="es-ES" sz="900" dirty="0"/>
          </a:p>
        </p:txBody>
      </p:sp>
      <p:sp>
        <p:nvSpPr>
          <p:cNvPr id="34" name="Rectangle 33">
            <a:extLst>
              <a:ext uri="{FF2B5EF4-FFF2-40B4-BE49-F238E27FC236}">
                <a16:creationId xmlns:a16="http://schemas.microsoft.com/office/drawing/2014/main" id="{15FE4D72-D364-4663-96E7-5DAC96407B59}"/>
              </a:ext>
            </a:extLst>
          </p:cNvPr>
          <p:cNvSpPr/>
          <p:nvPr/>
        </p:nvSpPr>
        <p:spPr>
          <a:xfrm>
            <a:off x="8688706" y="1151907"/>
            <a:ext cx="1418978" cy="230832"/>
          </a:xfrm>
          <a:prstGeom prst="rect">
            <a:avLst/>
          </a:prstGeom>
        </p:spPr>
        <p:txBody>
          <a:bodyPr wrap="none">
            <a:spAutoFit/>
          </a:bodyPr>
          <a:lstStyle/>
          <a:p>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35%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Daylit</a:t>
            </a:r>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Floor</a:t>
            </a:r>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Area</a:t>
            </a:r>
            <a:endParaRPr lang="es-ES" sz="900" b="1" dirty="0">
              <a:solidFill>
                <a:schemeClr val="bg1"/>
              </a:solidFill>
            </a:endParaRPr>
          </a:p>
        </p:txBody>
      </p:sp>
      <p:sp>
        <p:nvSpPr>
          <p:cNvPr id="36" name="Rectangle 35">
            <a:extLst>
              <a:ext uri="{FF2B5EF4-FFF2-40B4-BE49-F238E27FC236}">
                <a16:creationId xmlns:a16="http://schemas.microsoft.com/office/drawing/2014/main" id="{8CF78BAE-BDB1-45D1-BD9C-A6A57C2A2E7F}"/>
              </a:ext>
            </a:extLst>
          </p:cNvPr>
          <p:cNvSpPr/>
          <p:nvPr/>
        </p:nvSpPr>
        <p:spPr>
          <a:xfrm>
            <a:off x="8688706" y="3901150"/>
            <a:ext cx="1418978" cy="230832"/>
          </a:xfrm>
          <a:prstGeom prst="rect">
            <a:avLst/>
          </a:prstGeom>
        </p:spPr>
        <p:txBody>
          <a:bodyPr wrap="none">
            <a:spAutoFit/>
          </a:bodyPr>
          <a:lstStyle/>
          <a:p>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17%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Daylit</a:t>
            </a:r>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Floor</a:t>
            </a:r>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Area</a:t>
            </a:r>
            <a:endParaRPr lang="es-ES" sz="900" b="1" dirty="0">
              <a:solidFill>
                <a:schemeClr val="bg1"/>
              </a:solidFill>
            </a:endParaRPr>
          </a:p>
        </p:txBody>
      </p:sp>
      <p:sp>
        <p:nvSpPr>
          <p:cNvPr id="10" name="Rectangle 30">
            <a:extLst>
              <a:ext uri="{FF2B5EF4-FFF2-40B4-BE49-F238E27FC236}">
                <a16:creationId xmlns:a16="http://schemas.microsoft.com/office/drawing/2014/main" id="{A5C664DD-10B2-4355-83E0-AD6EF0DB5E80}"/>
              </a:ext>
            </a:extLst>
          </p:cNvPr>
          <p:cNvSpPr/>
          <p:nvPr/>
        </p:nvSpPr>
        <p:spPr>
          <a:xfrm>
            <a:off x="7840264" y="3290094"/>
            <a:ext cx="3871573" cy="230832"/>
          </a:xfrm>
          <a:prstGeom prst="rect">
            <a:avLst/>
          </a:prstGeom>
        </p:spPr>
        <p:txBody>
          <a:bodyPr wrap="none">
            <a:spAutoFit/>
          </a:bodyPr>
          <a:lstStyle/>
          <a:p>
            <a:r>
              <a:rPr lang="es-ES" sz="900" dirty="0">
                <a:latin typeface="Open Sans" panose="020B0606030504020204" pitchFamily="34" charset="0"/>
                <a:ea typeface="Open Sans" panose="020B0606030504020204" pitchFamily="34" charset="0"/>
                <a:cs typeface="Open Sans" panose="020B0606030504020204" pitchFamily="34" charset="0"/>
              </a:rPr>
              <a:t>Iluminancia luz natural, cielo uniformemente cubierto– Planta intermedia</a:t>
            </a:r>
            <a:endParaRPr lang="es-ES" sz="900" dirty="0"/>
          </a:p>
        </p:txBody>
      </p:sp>
    </p:spTree>
    <p:extLst>
      <p:ext uri="{BB962C8B-B14F-4D97-AF65-F5344CB8AC3E}">
        <p14:creationId xmlns:p14="http://schemas.microsoft.com/office/powerpoint/2010/main" val="23032752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1A7FE466-3AD1-4C84-B3DA-EA5AA732A8D6}"/>
              </a:ext>
            </a:extLst>
          </p:cNvPr>
          <p:cNvSpPr txBox="1"/>
          <p:nvPr/>
        </p:nvSpPr>
        <p:spPr>
          <a:xfrm>
            <a:off x="473882" y="135392"/>
            <a:ext cx="11244236" cy="330860"/>
          </a:xfrm>
          <a:prstGeom prst="rect">
            <a:avLst/>
          </a:prstGeom>
          <a:noFill/>
        </p:spPr>
        <p:txBody>
          <a:bodyPr wrap="square" rtlCol="0">
            <a:spAutoFit/>
          </a:bodyPr>
          <a:lstStyle/>
          <a:p>
            <a:r>
              <a:rPr lang="es-ES" sz="1550" b="1" dirty="0">
                <a:solidFill>
                  <a:schemeClr val="bg1"/>
                </a:solidFill>
                <a:latin typeface="Open Sans" panose="020B0606030504020204" pitchFamily="34" charset="0"/>
                <a:ea typeface="Open Sans" panose="020B0606030504020204" pitchFamily="34" charset="0"/>
                <a:cs typeface="Open Sans" panose="020B0606030504020204" pitchFamily="34" charset="0"/>
              </a:rPr>
              <a:t>40% PVF (WWR) Norte y Sur, 30% PVF (WWR) Este y Oeste + DINTEL EXISTENTE DE VENTANAS</a:t>
            </a:r>
            <a:endParaRPr lang="es-E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6166F0C6-7D31-40E2-8FC5-EE61C1B95C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096020"/>
            <a:ext cx="11213432" cy="4672263"/>
          </a:xfrm>
          <a:prstGeom prst="rect">
            <a:avLst/>
          </a:prstGeom>
        </p:spPr>
      </p:pic>
      <p:sp>
        <p:nvSpPr>
          <p:cNvPr id="23" name="Rectangle 22">
            <a:extLst>
              <a:ext uri="{FF2B5EF4-FFF2-40B4-BE49-F238E27FC236}">
                <a16:creationId xmlns:a16="http://schemas.microsoft.com/office/drawing/2014/main" id="{97F0F895-9C29-4A1D-A4B6-CEDBA36AF8E9}"/>
              </a:ext>
            </a:extLst>
          </p:cNvPr>
          <p:cNvSpPr/>
          <p:nvPr/>
        </p:nvSpPr>
        <p:spPr>
          <a:xfrm>
            <a:off x="8688706" y="1151907"/>
            <a:ext cx="1418978" cy="230832"/>
          </a:xfrm>
          <a:prstGeom prst="rect">
            <a:avLst/>
          </a:prstGeom>
        </p:spPr>
        <p:txBody>
          <a:bodyPr wrap="none">
            <a:spAutoFit/>
          </a:bodyPr>
          <a:lstStyle/>
          <a:p>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39%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Daylit</a:t>
            </a:r>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Floor</a:t>
            </a:r>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Area</a:t>
            </a:r>
            <a:endParaRPr lang="es-ES" sz="900" b="1" dirty="0">
              <a:solidFill>
                <a:schemeClr val="bg1"/>
              </a:solidFill>
            </a:endParaRPr>
          </a:p>
        </p:txBody>
      </p:sp>
      <p:sp>
        <p:nvSpPr>
          <p:cNvPr id="24" name="Rectangle 23">
            <a:extLst>
              <a:ext uri="{FF2B5EF4-FFF2-40B4-BE49-F238E27FC236}">
                <a16:creationId xmlns:a16="http://schemas.microsoft.com/office/drawing/2014/main" id="{5C3A887E-EE3B-41CD-8A29-A9CC517CC1EB}"/>
              </a:ext>
            </a:extLst>
          </p:cNvPr>
          <p:cNvSpPr/>
          <p:nvPr/>
        </p:nvSpPr>
        <p:spPr>
          <a:xfrm>
            <a:off x="8688706" y="3901150"/>
            <a:ext cx="1418978" cy="230832"/>
          </a:xfrm>
          <a:prstGeom prst="rect">
            <a:avLst/>
          </a:prstGeom>
        </p:spPr>
        <p:txBody>
          <a:bodyPr wrap="none">
            <a:spAutoFit/>
          </a:bodyPr>
          <a:lstStyle/>
          <a:p>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Daylit</a:t>
            </a:r>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Floor</a:t>
            </a:r>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Area</a:t>
            </a:r>
            <a:endParaRPr lang="es-ES" sz="900" b="1" dirty="0">
              <a:solidFill>
                <a:schemeClr val="bg1"/>
              </a:solidFill>
            </a:endParaRPr>
          </a:p>
        </p:txBody>
      </p:sp>
      <p:sp>
        <p:nvSpPr>
          <p:cNvPr id="10" name="Rectangle 29">
            <a:extLst>
              <a:ext uri="{FF2B5EF4-FFF2-40B4-BE49-F238E27FC236}">
                <a16:creationId xmlns:a16="http://schemas.microsoft.com/office/drawing/2014/main" id="{95AE0833-C871-4175-9404-BB43D1A33422}"/>
              </a:ext>
            </a:extLst>
          </p:cNvPr>
          <p:cNvSpPr/>
          <p:nvPr/>
        </p:nvSpPr>
        <p:spPr>
          <a:xfrm>
            <a:off x="467796" y="831365"/>
            <a:ext cx="4929555" cy="230832"/>
          </a:xfrm>
          <a:prstGeom prst="rect">
            <a:avLst/>
          </a:prstGeom>
        </p:spPr>
        <p:txBody>
          <a:bodyPr wrap="none">
            <a:spAutoFit/>
          </a:bodyPr>
          <a:lstStyle/>
          <a:p>
            <a:r>
              <a:rPr lang="es-ES" sz="900" dirty="0">
                <a:latin typeface="Open Sans" panose="020B0606030504020204" pitchFamily="34" charset="0"/>
                <a:ea typeface="Open Sans" panose="020B0606030504020204" pitchFamily="34" charset="0"/>
                <a:cs typeface="Open Sans" panose="020B0606030504020204" pitchFamily="34" charset="0"/>
              </a:rPr>
              <a:t>Vista de sección y mapa de luminancia en falso color, </a:t>
            </a:r>
            <a:r>
              <a:rPr lang="es-ES" sz="900" dirty="0" err="1">
                <a:latin typeface="Open Sans" panose="020B0606030504020204" pitchFamily="34" charset="0"/>
                <a:ea typeface="Open Sans" panose="020B0606030504020204" pitchFamily="34" charset="0"/>
                <a:cs typeface="Open Sans" panose="020B0606030504020204" pitchFamily="34" charset="0"/>
              </a:rPr>
              <a:t>Equinox</a:t>
            </a:r>
            <a:r>
              <a:rPr lang="es-ES" sz="900" dirty="0">
                <a:latin typeface="Open Sans" panose="020B0606030504020204" pitchFamily="34" charset="0"/>
                <a:ea typeface="Open Sans" panose="020B0606030504020204" pitchFamily="34" charset="0"/>
                <a:cs typeface="Open Sans" panose="020B0606030504020204" pitchFamily="34" charset="0"/>
              </a:rPr>
              <a:t> a 12pm, cielo despejado y sol</a:t>
            </a:r>
            <a:endParaRPr lang="es-ES" sz="900" dirty="0"/>
          </a:p>
        </p:txBody>
      </p:sp>
      <p:sp>
        <p:nvSpPr>
          <p:cNvPr id="11" name="Rectangle 32">
            <a:extLst>
              <a:ext uri="{FF2B5EF4-FFF2-40B4-BE49-F238E27FC236}">
                <a16:creationId xmlns:a16="http://schemas.microsoft.com/office/drawing/2014/main" id="{0B46C83D-DDC7-4DEC-BE26-C83AC1BC5582}"/>
              </a:ext>
            </a:extLst>
          </p:cNvPr>
          <p:cNvSpPr/>
          <p:nvPr/>
        </p:nvSpPr>
        <p:spPr>
          <a:xfrm>
            <a:off x="467796" y="3329738"/>
            <a:ext cx="5128327" cy="369332"/>
          </a:xfrm>
          <a:prstGeom prst="rect">
            <a:avLst/>
          </a:prstGeom>
        </p:spPr>
        <p:txBody>
          <a:bodyPr wrap="none">
            <a:spAutoFit/>
          </a:bodyPr>
          <a:lstStyle/>
          <a:p>
            <a:r>
              <a:rPr lang="es-ES" sz="900" dirty="0">
                <a:latin typeface="Open Sans" panose="020B0606030504020204" pitchFamily="34" charset="0"/>
                <a:ea typeface="Open Sans" panose="020B0606030504020204" pitchFamily="34" charset="0"/>
                <a:cs typeface="Open Sans" panose="020B0606030504020204" pitchFamily="34" charset="0"/>
              </a:rPr>
              <a:t>Vista en perspectiva y mapa de luminancia en falso color, </a:t>
            </a:r>
            <a:r>
              <a:rPr lang="es-ES" sz="900" dirty="0" err="1">
                <a:latin typeface="Open Sans" panose="020B0606030504020204" pitchFamily="34" charset="0"/>
                <a:ea typeface="Open Sans" panose="020B0606030504020204" pitchFamily="34" charset="0"/>
                <a:cs typeface="Open Sans" panose="020B0606030504020204" pitchFamily="34" charset="0"/>
              </a:rPr>
              <a:t>Equinox</a:t>
            </a:r>
            <a:r>
              <a:rPr lang="es-ES" sz="900" dirty="0">
                <a:latin typeface="Open Sans" panose="020B0606030504020204" pitchFamily="34" charset="0"/>
                <a:ea typeface="Open Sans" panose="020B0606030504020204" pitchFamily="34" charset="0"/>
                <a:cs typeface="Open Sans" panose="020B0606030504020204" pitchFamily="34" charset="0"/>
              </a:rPr>
              <a:t> a 12pm, cielo despejado y sol</a:t>
            </a:r>
            <a:endParaRPr lang="es-ES" sz="900" dirty="0"/>
          </a:p>
          <a:p>
            <a:endParaRPr lang="es-ES" sz="900" dirty="0"/>
          </a:p>
        </p:txBody>
      </p:sp>
      <p:sp>
        <p:nvSpPr>
          <p:cNvPr id="12" name="Rectangle 30">
            <a:extLst>
              <a:ext uri="{FF2B5EF4-FFF2-40B4-BE49-F238E27FC236}">
                <a16:creationId xmlns:a16="http://schemas.microsoft.com/office/drawing/2014/main" id="{A5C664DD-10B2-4355-83E0-AD6EF0DB5E80}"/>
              </a:ext>
            </a:extLst>
          </p:cNvPr>
          <p:cNvSpPr/>
          <p:nvPr/>
        </p:nvSpPr>
        <p:spPr>
          <a:xfrm>
            <a:off x="7824687" y="796456"/>
            <a:ext cx="3749744" cy="230832"/>
          </a:xfrm>
          <a:prstGeom prst="rect">
            <a:avLst/>
          </a:prstGeom>
        </p:spPr>
        <p:txBody>
          <a:bodyPr wrap="none">
            <a:spAutoFit/>
          </a:bodyPr>
          <a:lstStyle/>
          <a:p>
            <a:r>
              <a:rPr lang="es-ES" sz="900" dirty="0">
                <a:latin typeface="Open Sans" panose="020B0606030504020204" pitchFamily="34" charset="0"/>
                <a:ea typeface="Open Sans" panose="020B0606030504020204" pitchFamily="34" charset="0"/>
                <a:cs typeface="Open Sans" panose="020B0606030504020204" pitchFamily="34" charset="0"/>
              </a:rPr>
              <a:t>Iluminancia luz natural, cielo uniformemente cubierto– Planta superior</a:t>
            </a:r>
            <a:endParaRPr lang="es-ES" sz="900" dirty="0"/>
          </a:p>
        </p:txBody>
      </p:sp>
      <p:sp>
        <p:nvSpPr>
          <p:cNvPr id="13" name="Rectangle 30">
            <a:extLst>
              <a:ext uri="{FF2B5EF4-FFF2-40B4-BE49-F238E27FC236}">
                <a16:creationId xmlns:a16="http://schemas.microsoft.com/office/drawing/2014/main" id="{A5C664DD-10B2-4355-83E0-AD6EF0DB5E80}"/>
              </a:ext>
            </a:extLst>
          </p:cNvPr>
          <p:cNvSpPr/>
          <p:nvPr/>
        </p:nvSpPr>
        <p:spPr>
          <a:xfrm>
            <a:off x="7824687" y="3314867"/>
            <a:ext cx="3871573" cy="230832"/>
          </a:xfrm>
          <a:prstGeom prst="rect">
            <a:avLst/>
          </a:prstGeom>
        </p:spPr>
        <p:txBody>
          <a:bodyPr wrap="none">
            <a:spAutoFit/>
          </a:bodyPr>
          <a:lstStyle/>
          <a:p>
            <a:r>
              <a:rPr lang="es-ES" sz="900" dirty="0">
                <a:latin typeface="Open Sans" panose="020B0606030504020204" pitchFamily="34" charset="0"/>
                <a:ea typeface="Open Sans" panose="020B0606030504020204" pitchFamily="34" charset="0"/>
                <a:cs typeface="Open Sans" panose="020B0606030504020204" pitchFamily="34" charset="0"/>
              </a:rPr>
              <a:t>Iluminancia luz natural, cielo uniformemente cubierto– Planta intermedia</a:t>
            </a:r>
            <a:endParaRPr lang="es-ES" sz="900" dirty="0"/>
          </a:p>
        </p:txBody>
      </p:sp>
    </p:spTree>
    <p:extLst>
      <p:ext uri="{BB962C8B-B14F-4D97-AF65-F5344CB8AC3E}">
        <p14:creationId xmlns:p14="http://schemas.microsoft.com/office/powerpoint/2010/main" val="34501080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close up of a device&#10;&#10;Description automatically generated">
            <a:extLst>
              <a:ext uri="{FF2B5EF4-FFF2-40B4-BE49-F238E27FC236}">
                <a16:creationId xmlns:a16="http://schemas.microsoft.com/office/drawing/2014/main" id="{FE16BCCA-4956-44DB-A6E4-D012E33780F9}"/>
              </a:ext>
            </a:extLst>
          </p:cNvPr>
          <p:cNvPicPr>
            <a:picLocks noGrp="1" noChangeAspect="1"/>
          </p:cNvPicPr>
          <p:nvPr>
            <p:ph type="pic" idx="4294967295"/>
          </p:nvPr>
        </p:nvPicPr>
        <p:blipFill rotWithShape="1">
          <a:blip r:embed="rId2" cstate="email">
            <a:extLst>
              <a:ext uri="{28A0092B-C50C-407E-A947-70E740481C1C}">
                <a14:useLocalDpi xmlns:a14="http://schemas.microsoft.com/office/drawing/2010/main"/>
              </a:ext>
            </a:extLst>
          </a:blip>
          <a:srcRect/>
          <a:stretch/>
        </p:blipFill>
        <p:spPr>
          <a:xfrm>
            <a:off x="47875" y="1333501"/>
            <a:ext cx="11487151" cy="4208964"/>
          </a:xfrm>
          <a:prstGeom prst="rect">
            <a:avLst/>
          </a:prstGeom>
        </p:spPr>
      </p:pic>
      <p:grpSp>
        <p:nvGrpSpPr>
          <p:cNvPr id="26" name="25 Grupo"/>
          <p:cNvGrpSpPr/>
          <p:nvPr/>
        </p:nvGrpSpPr>
        <p:grpSpPr>
          <a:xfrm>
            <a:off x="628648" y="227028"/>
            <a:ext cx="10214250" cy="4034193"/>
            <a:chOff x="628648" y="227028"/>
            <a:chExt cx="10214250" cy="4034193"/>
          </a:xfrm>
        </p:grpSpPr>
        <p:sp>
          <p:nvSpPr>
            <p:cNvPr id="6" name="Shape 337">
              <a:extLst>
                <a:ext uri="{FF2B5EF4-FFF2-40B4-BE49-F238E27FC236}">
                  <a16:creationId xmlns:a16="http://schemas.microsoft.com/office/drawing/2014/main" id="{5D2DC76B-1483-49FA-A0A3-0E5403E88E8B}"/>
                </a:ext>
              </a:extLst>
            </p:cNvPr>
            <p:cNvSpPr txBox="1">
              <a:spLocks/>
            </p:cNvSpPr>
            <p:nvPr/>
          </p:nvSpPr>
          <p:spPr>
            <a:xfrm>
              <a:off x="628648" y="227028"/>
              <a:ext cx="4316331" cy="409791"/>
            </a:xfrm>
            <a:prstGeom prst="rect">
              <a:avLst/>
            </a:prstGeom>
            <a:solidFill>
              <a:srgbClr val="FFFFFF"/>
            </a:solidFill>
            <a:ln w="19050">
              <a:solidFill>
                <a:srgbClr val="5A5A5A"/>
              </a:solidFill>
              <a:round/>
            </a:ln>
            <a:extLst>
              <a:ext uri="{C572A759-6A51-4108-AA02-DFA0A04FC94B}">
                <ma14:wrappingTextBoxFlag xmlns="" xmlns:ma14="http://schemas.microsoft.com/office/mac/drawingml/2011/main" val="1"/>
              </a:ext>
            </a:extLst>
          </p:spPr>
          <p:txBody>
            <a:bodyPr lIns="45719" rIns="45719">
              <a:normAutofit/>
            </a:bodyPr>
            <a:lstStyle>
              <a:lvl1pPr marL="0" marR="0" indent="0" algn="l" defTabSz="914400" latinLnBrk="0">
                <a:lnSpc>
                  <a:spcPct val="100000"/>
                </a:lnSpc>
                <a:spcBef>
                  <a:spcPts val="1000"/>
                </a:spcBef>
                <a:spcAft>
                  <a:spcPts val="0"/>
                </a:spcAft>
                <a:buClrTx/>
                <a:buSzTx/>
                <a:buFontTx/>
                <a:buNone/>
                <a:tabLst/>
                <a:defRPr sz="1800" b="0" i="0" u="none" strike="noStrike" cap="none" spc="0" baseline="0">
                  <a:ln>
                    <a:noFill/>
                  </a:ln>
                  <a:solidFill>
                    <a:srgbClr val="5A5A5A"/>
                  </a:solidFill>
                  <a:uFillTx/>
                  <a:latin typeface="Gotham Bold"/>
                  <a:ea typeface="Gotham Bold"/>
                  <a:cs typeface="Gotham Bold"/>
                  <a:sym typeface="Gotham Bold"/>
                </a:defRPr>
              </a:lvl1pPr>
              <a:lvl2pPr marL="0" marR="0" indent="457200" algn="r" defTabSz="914400" latinLnBrk="0">
                <a:lnSpc>
                  <a:spcPct val="90000"/>
                </a:lnSpc>
                <a:spcBef>
                  <a:spcPts val="1000"/>
                </a:spcBef>
                <a:spcAft>
                  <a:spcPts val="0"/>
                </a:spcAft>
                <a:buClrTx/>
                <a:buSzTx/>
                <a:buFontTx/>
                <a:buNone/>
                <a:tabLst/>
                <a:defRPr sz="1800" b="0" i="0" u="none" strike="noStrike" cap="none" spc="0" baseline="0">
                  <a:ln>
                    <a:noFill/>
                  </a:ln>
                  <a:solidFill>
                    <a:srgbClr val="FFFFFF"/>
                  </a:solidFill>
                  <a:uFillTx/>
                  <a:latin typeface="Arial" panose="020B0604020202020204" pitchFamily="34" charset="0"/>
                  <a:ea typeface="+mj-ea"/>
                  <a:cs typeface="Arial" panose="020B0604020202020204" pitchFamily="34" charset="0"/>
                  <a:sym typeface="Gotham Light"/>
                </a:defRPr>
              </a:lvl2pPr>
              <a:lvl3pPr marL="0" marR="0" indent="914400" algn="r" defTabSz="914400" latinLnBrk="0">
                <a:lnSpc>
                  <a:spcPct val="90000"/>
                </a:lnSpc>
                <a:spcBef>
                  <a:spcPts val="1000"/>
                </a:spcBef>
                <a:spcAft>
                  <a:spcPts val="0"/>
                </a:spcAft>
                <a:buClrTx/>
                <a:buSzTx/>
                <a:buFontTx/>
                <a:buNone/>
                <a:tabLst/>
                <a:defRPr sz="1800" b="0" i="0" u="none" strike="noStrike" cap="none" spc="0" baseline="0">
                  <a:ln>
                    <a:noFill/>
                  </a:ln>
                  <a:solidFill>
                    <a:srgbClr val="FFFFFF"/>
                  </a:solidFill>
                  <a:uFillTx/>
                  <a:latin typeface="Arial" panose="020B0604020202020204" pitchFamily="34" charset="0"/>
                  <a:ea typeface="+mj-ea"/>
                  <a:cs typeface="Arial" panose="020B0604020202020204" pitchFamily="34" charset="0"/>
                  <a:sym typeface="Gotham Light"/>
                </a:defRPr>
              </a:lvl3pPr>
              <a:lvl4pPr marL="0" marR="0" indent="1371600" algn="r" defTabSz="914400" latinLnBrk="0">
                <a:lnSpc>
                  <a:spcPct val="90000"/>
                </a:lnSpc>
                <a:spcBef>
                  <a:spcPts val="1000"/>
                </a:spcBef>
                <a:spcAft>
                  <a:spcPts val="0"/>
                </a:spcAft>
                <a:buClrTx/>
                <a:buSzTx/>
                <a:buFontTx/>
                <a:buNone/>
                <a:tabLst/>
                <a:defRPr sz="1800" b="0" i="0" u="none" strike="noStrike" cap="none" spc="0" baseline="0">
                  <a:ln>
                    <a:noFill/>
                  </a:ln>
                  <a:solidFill>
                    <a:srgbClr val="FFFFFF"/>
                  </a:solidFill>
                  <a:uFillTx/>
                  <a:latin typeface="Arial" panose="020B0604020202020204" pitchFamily="34" charset="0"/>
                  <a:ea typeface="+mj-ea"/>
                  <a:cs typeface="Arial" panose="020B0604020202020204" pitchFamily="34" charset="0"/>
                  <a:sym typeface="Gotham Light"/>
                </a:defRPr>
              </a:lvl4pPr>
              <a:lvl5pPr marL="0" marR="0" indent="1828800" algn="r" defTabSz="914400" latinLnBrk="0">
                <a:lnSpc>
                  <a:spcPct val="90000"/>
                </a:lnSpc>
                <a:spcBef>
                  <a:spcPts val="1000"/>
                </a:spcBef>
                <a:spcAft>
                  <a:spcPts val="0"/>
                </a:spcAft>
                <a:buClrTx/>
                <a:buSzTx/>
                <a:buFontTx/>
                <a:buNone/>
                <a:tabLst/>
                <a:defRPr sz="1800" b="0" i="0" u="none" strike="noStrike" cap="none" spc="0" baseline="0">
                  <a:ln>
                    <a:noFill/>
                  </a:ln>
                  <a:solidFill>
                    <a:srgbClr val="FFFFFF"/>
                  </a:solidFill>
                  <a:uFillTx/>
                  <a:latin typeface="Arial" panose="020B0604020202020204" pitchFamily="34" charset="0"/>
                  <a:ea typeface="+mj-ea"/>
                  <a:cs typeface="Arial" panose="020B0604020202020204" pitchFamily="34" charset="0"/>
                  <a:sym typeface="Gotham Light"/>
                </a:defRPr>
              </a:lvl5pPr>
              <a:lvl6pPr marL="2514600" marR="0" indent="-228600" algn="l" defTabSz="914400" latinLnBrk="0">
                <a:lnSpc>
                  <a:spcPct val="90000"/>
                </a:lnSpc>
                <a:spcBef>
                  <a:spcPts val="1800"/>
                </a:spcBef>
                <a:spcAft>
                  <a:spcPts val="0"/>
                </a:spcAft>
                <a:buClrTx/>
                <a:buSzPct val="100000"/>
                <a:buFont typeface="Arial"/>
                <a:buChar char="•"/>
                <a:tabLst/>
                <a:defRPr sz="1800" b="0" i="0" u="none" strike="noStrike" cap="none" spc="0" baseline="0">
                  <a:ln>
                    <a:noFill/>
                  </a:ln>
                  <a:solidFill>
                    <a:srgbClr val="5A5A5A"/>
                  </a:solidFill>
                  <a:uFillTx/>
                  <a:latin typeface="+mj-lt"/>
                  <a:ea typeface="+mj-ea"/>
                  <a:cs typeface="+mj-cs"/>
                  <a:sym typeface="Gotham Light"/>
                </a:defRPr>
              </a:lvl6pPr>
              <a:lvl7pPr marL="2971800" marR="0" indent="-228600" algn="l" defTabSz="914400" latinLnBrk="0">
                <a:lnSpc>
                  <a:spcPct val="90000"/>
                </a:lnSpc>
                <a:spcBef>
                  <a:spcPts val="1800"/>
                </a:spcBef>
                <a:spcAft>
                  <a:spcPts val="0"/>
                </a:spcAft>
                <a:buClrTx/>
                <a:buSzPct val="100000"/>
                <a:buFont typeface="Arial"/>
                <a:buChar char="•"/>
                <a:tabLst/>
                <a:defRPr sz="1800" b="0" i="0" u="none" strike="noStrike" cap="none" spc="0" baseline="0">
                  <a:ln>
                    <a:noFill/>
                  </a:ln>
                  <a:solidFill>
                    <a:srgbClr val="5A5A5A"/>
                  </a:solidFill>
                  <a:uFillTx/>
                  <a:latin typeface="+mj-lt"/>
                  <a:ea typeface="+mj-ea"/>
                  <a:cs typeface="+mj-cs"/>
                  <a:sym typeface="Gotham Light"/>
                </a:defRPr>
              </a:lvl7pPr>
              <a:lvl8pPr marL="3429000" marR="0" indent="-228600" algn="l" defTabSz="914400" latinLnBrk="0">
                <a:lnSpc>
                  <a:spcPct val="90000"/>
                </a:lnSpc>
                <a:spcBef>
                  <a:spcPts val="1800"/>
                </a:spcBef>
                <a:spcAft>
                  <a:spcPts val="0"/>
                </a:spcAft>
                <a:buClrTx/>
                <a:buSzPct val="100000"/>
                <a:buFont typeface="Arial"/>
                <a:buChar char="•"/>
                <a:tabLst/>
                <a:defRPr sz="1800" b="0" i="0" u="none" strike="noStrike" cap="none" spc="0" baseline="0">
                  <a:ln>
                    <a:noFill/>
                  </a:ln>
                  <a:solidFill>
                    <a:srgbClr val="5A5A5A"/>
                  </a:solidFill>
                  <a:uFillTx/>
                  <a:latin typeface="+mj-lt"/>
                  <a:ea typeface="+mj-ea"/>
                  <a:cs typeface="+mj-cs"/>
                  <a:sym typeface="Gotham Light"/>
                </a:defRPr>
              </a:lvl8pPr>
              <a:lvl9pPr marL="3886200" marR="0" indent="-228600" algn="l" defTabSz="914400" latinLnBrk="0">
                <a:lnSpc>
                  <a:spcPct val="90000"/>
                </a:lnSpc>
                <a:spcBef>
                  <a:spcPts val="1800"/>
                </a:spcBef>
                <a:spcAft>
                  <a:spcPts val="0"/>
                </a:spcAft>
                <a:buClrTx/>
                <a:buSzPct val="100000"/>
                <a:buFont typeface="Arial"/>
                <a:buChar char="•"/>
                <a:tabLst/>
                <a:defRPr sz="1800" b="0" i="0" u="none" strike="noStrike" cap="none" spc="0" baseline="0">
                  <a:ln>
                    <a:noFill/>
                  </a:ln>
                  <a:solidFill>
                    <a:srgbClr val="5A5A5A"/>
                  </a:solidFill>
                  <a:uFillTx/>
                  <a:latin typeface="+mj-lt"/>
                  <a:ea typeface="+mj-ea"/>
                  <a:cs typeface="+mj-cs"/>
                  <a:sym typeface="Gotham Light"/>
                </a:defRPr>
              </a:lvl9pPr>
            </a:lstStyle>
            <a:p>
              <a:pPr hangingPunct="1"/>
              <a:r>
                <a:rPr lang="en-US" dirty="0">
                  <a:latin typeface="Arial" panose="020B0604020202020204" pitchFamily="34" charset="0"/>
                  <a:cs typeface="Arial" panose="020B0604020202020204" pitchFamily="34" charset="0"/>
                </a:rPr>
                <a:t>Oficina abierta | Relación con la luz</a:t>
              </a:r>
            </a:p>
          </p:txBody>
        </p:sp>
        <p:grpSp>
          <p:nvGrpSpPr>
            <p:cNvPr id="25" name="24 Grupo"/>
            <p:cNvGrpSpPr/>
            <p:nvPr/>
          </p:nvGrpSpPr>
          <p:grpSpPr>
            <a:xfrm>
              <a:off x="1287786" y="2198732"/>
              <a:ext cx="9555112" cy="2062489"/>
              <a:chOff x="1287786" y="2198732"/>
              <a:chExt cx="9555112" cy="2062489"/>
            </a:xfrm>
          </p:grpSpPr>
          <p:grpSp>
            <p:nvGrpSpPr>
              <p:cNvPr id="11" name="10 Grupo"/>
              <p:cNvGrpSpPr/>
              <p:nvPr/>
            </p:nvGrpSpPr>
            <p:grpSpPr>
              <a:xfrm>
                <a:off x="1287786" y="3081874"/>
                <a:ext cx="6910357" cy="304970"/>
                <a:chOff x="1264808" y="3081874"/>
                <a:chExt cx="6910357" cy="304970"/>
              </a:xfrm>
            </p:grpSpPr>
            <p:grpSp>
              <p:nvGrpSpPr>
                <p:cNvPr id="8" name="7 Grupo"/>
                <p:cNvGrpSpPr/>
                <p:nvPr/>
              </p:nvGrpSpPr>
              <p:grpSpPr>
                <a:xfrm>
                  <a:off x="1264808" y="3081874"/>
                  <a:ext cx="1055413" cy="257175"/>
                  <a:chOff x="1264808" y="3081874"/>
                  <a:chExt cx="1055413" cy="257175"/>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761" y="3081874"/>
                    <a:ext cx="946086"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uadroTexto 6"/>
                  <p:cNvSpPr txBox="1"/>
                  <p:nvPr/>
                </p:nvSpPr>
                <p:spPr>
                  <a:xfrm>
                    <a:off x="1264808" y="3156564"/>
                    <a:ext cx="1055413" cy="138499"/>
                  </a:xfrm>
                  <a:prstGeom prst="rect">
                    <a:avLst/>
                  </a:prstGeom>
                  <a:noFill/>
                </p:spPr>
                <p:txBody>
                  <a:bodyPr wrap="square" lIns="36000" tIns="0" rIns="36000" bIns="0" rtlCol="0">
                    <a:spAutoFit/>
                  </a:bodyPr>
                  <a:lstStyle/>
                  <a:p>
                    <a:r>
                      <a:rPr lang="es-ES" sz="900" b="1" dirty="0"/>
                      <a:t>OFICINA ABIERTA</a:t>
                    </a:r>
                  </a:p>
                </p:txBody>
              </p:sp>
            </p:grpSp>
            <p:grpSp>
              <p:nvGrpSpPr>
                <p:cNvPr id="13" name="12 Grupo"/>
                <p:cNvGrpSpPr/>
                <p:nvPr/>
              </p:nvGrpSpPr>
              <p:grpSpPr>
                <a:xfrm>
                  <a:off x="6691792" y="3129669"/>
                  <a:ext cx="1483373" cy="257175"/>
                  <a:chOff x="1114637" y="3081874"/>
                  <a:chExt cx="1483373" cy="257175"/>
                </a:xfrm>
              </p:grpSpPr>
              <p:pic>
                <p:nvPicPr>
                  <p:cNvPr id="1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70231" y="3081874"/>
                    <a:ext cx="1152014"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CuadroTexto 6"/>
                  <p:cNvSpPr txBox="1"/>
                  <p:nvPr/>
                </p:nvSpPr>
                <p:spPr>
                  <a:xfrm>
                    <a:off x="1114637" y="3115476"/>
                    <a:ext cx="1483373" cy="138499"/>
                  </a:xfrm>
                  <a:prstGeom prst="rect">
                    <a:avLst/>
                  </a:prstGeom>
                  <a:noFill/>
                </p:spPr>
                <p:txBody>
                  <a:bodyPr wrap="square" lIns="36000" tIns="0" rIns="36000" bIns="0" rtlCol="0">
                    <a:spAutoFit/>
                  </a:bodyPr>
                  <a:lstStyle/>
                  <a:p>
                    <a:r>
                      <a:rPr lang="es-ES" sz="900" b="1" dirty="0"/>
                      <a:t>DESPACHO DEL DIRECTOR</a:t>
                    </a:r>
                  </a:p>
                </p:txBody>
              </p:sp>
            </p:grpSp>
          </p:grpSp>
          <p:sp>
            <p:nvSpPr>
              <p:cNvPr id="17" name="CuadroTexto 6"/>
              <p:cNvSpPr txBox="1"/>
              <p:nvPr/>
            </p:nvSpPr>
            <p:spPr>
              <a:xfrm>
                <a:off x="2356095" y="4116671"/>
                <a:ext cx="1116095" cy="138499"/>
              </a:xfrm>
              <a:prstGeom prst="rect">
                <a:avLst/>
              </a:prstGeom>
              <a:solidFill>
                <a:schemeClr val="bg1"/>
              </a:solidFill>
            </p:spPr>
            <p:txBody>
              <a:bodyPr wrap="square" lIns="36000" tIns="0" rIns="36000" bIns="0" rtlCol="0">
                <a:spAutoFit/>
              </a:bodyPr>
              <a:lstStyle/>
              <a:p>
                <a:r>
                  <a:rPr lang="es-ES" sz="900" dirty="0"/>
                  <a:t>PUESTOS DE TRABAJO</a:t>
                </a:r>
              </a:p>
            </p:txBody>
          </p:sp>
          <p:sp>
            <p:nvSpPr>
              <p:cNvPr id="18" name="CuadroTexto 6"/>
              <p:cNvSpPr txBox="1"/>
              <p:nvPr/>
            </p:nvSpPr>
            <p:spPr>
              <a:xfrm>
                <a:off x="3727694" y="4122722"/>
                <a:ext cx="1206953" cy="138499"/>
              </a:xfrm>
              <a:prstGeom prst="rect">
                <a:avLst/>
              </a:prstGeom>
              <a:solidFill>
                <a:schemeClr val="bg1"/>
              </a:solidFill>
            </p:spPr>
            <p:txBody>
              <a:bodyPr wrap="square" lIns="36000" tIns="0" rIns="36000" bIns="0" rtlCol="0">
                <a:spAutoFit/>
              </a:bodyPr>
              <a:lstStyle/>
              <a:p>
                <a:r>
                  <a:rPr lang="es-ES" sz="900" dirty="0"/>
                  <a:t>ARCHIVADOR LATERAL</a:t>
                </a:r>
              </a:p>
            </p:txBody>
          </p:sp>
          <p:sp>
            <p:nvSpPr>
              <p:cNvPr id="19" name="CuadroTexto 6"/>
              <p:cNvSpPr txBox="1"/>
              <p:nvPr/>
            </p:nvSpPr>
            <p:spPr>
              <a:xfrm>
                <a:off x="5254051" y="4116670"/>
                <a:ext cx="1116095" cy="138499"/>
              </a:xfrm>
              <a:prstGeom prst="rect">
                <a:avLst/>
              </a:prstGeom>
              <a:solidFill>
                <a:schemeClr val="bg1"/>
              </a:solidFill>
            </p:spPr>
            <p:txBody>
              <a:bodyPr wrap="square" lIns="36000" tIns="0" rIns="36000" bIns="0" rtlCol="0">
                <a:spAutoFit/>
              </a:bodyPr>
              <a:lstStyle/>
              <a:p>
                <a:r>
                  <a:rPr lang="es-ES" sz="900" dirty="0"/>
                  <a:t>PUESTOS DE TRABAJO</a:t>
                </a:r>
              </a:p>
            </p:txBody>
          </p:sp>
          <p:grpSp>
            <p:nvGrpSpPr>
              <p:cNvPr id="12" name="11 Grupo"/>
              <p:cNvGrpSpPr/>
              <p:nvPr/>
            </p:nvGrpSpPr>
            <p:grpSpPr>
              <a:xfrm>
                <a:off x="9466108" y="3073459"/>
                <a:ext cx="980585" cy="257175"/>
                <a:chOff x="9443130" y="3073459"/>
                <a:chExt cx="980585" cy="257175"/>
              </a:xfrm>
            </p:grpSpPr>
            <p:pic>
              <p:nvPicPr>
                <p:cNvPr id="2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474083" y="3073459"/>
                  <a:ext cx="879009"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CuadroTexto 6"/>
                <p:cNvSpPr txBox="1"/>
                <p:nvPr/>
              </p:nvSpPr>
              <p:spPr>
                <a:xfrm>
                  <a:off x="9443130" y="3148149"/>
                  <a:ext cx="980585" cy="138499"/>
                </a:xfrm>
                <a:prstGeom prst="rect">
                  <a:avLst/>
                </a:prstGeom>
                <a:noFill/>
              </p:spPr>
              <p:txBody>
                <a:bodyPr wrap="square" lIns="36000" tIns="0" rIns="36000" bIns="0" rtlCol="0">
                  <a:spAutoFit/>
                </a:bodyPr>
                <a:lstStyle/>
                <a:p>
                  <a:r>
                    <a:rPr lang="es-ES" sz="900" b="1" dirty="0"/>
                    <a:t>OFICINA ABIERTA</a:t>
                  </a:r>
                </a:p>
              </p:txBody>
            </p:sp>
          </p:grpSp>
          <p:sp>
            <p:nvSpPr>
              <p:cNvPr id="22" name="CuadroTexto 6"/>
              <p:cNvSpPr txBox="1"/>
              <p:nvPr/>
            </p:nvSpPr>
            <p:spPr>
              <a:xfrm>
                <a:off x="9726803" y="4116669"/>
                <a:ext cx="1116095" cy="138499"/>
              </a:xfrm>
              <a:prstGeom prst="rect">
                <a:avLst/>
              </a:prstGeom>
              <a:solidFill>
                <a:schemeClr val="bg1"/>
              </a:solidFill>
            </p:spPr>
            <p:txBody>
              <a:bodyPr wrap="square" lIns="36000" tIns="0" rIns="36000" bIns="0" rtlCol="0">
                <a:spAutoFit/>
              </a:bodyPr>
              <a:lstStyle/>
              <a:p>
                <a:r>
                  <a:rPr lang="es-ES" sz="900" dirty="0"/>
                  <a:t>PUESTOS DE TRABAJO</a:t>
                </a:r>
              </a:p>
            </p:txBody>
          </p:sp>
          <p:sp>
            <p:nvSpPr>
              <p:cNvPr id="23" name="CuadroTexto 6"/>
              <p:cNvSpPr txBox="1"/>
              <p:nvPr/>
            </p:nvSpPr>
            <p:spPr>
              <a:xfrm>
                <a:off x="4282996" y="2201919"/>
                <a:ext cx="1209047" cy="138499"/>
              </a:xfrm>
              <a:prstGeom prst="rect">
                <a:avLst/>
              </a:prstGeom>
              <a:solidFill>
                <a:schemeClr val="bg1"/>
              </a:solidFill>
            </p:spPr>
            <p:txBody>
              <a:bodyPr wrap="square" lIns="36000" tIns="0" rIns="36000" bIns="0" rtlCol="0">
                <a:spAutoFit/>
              </a:bodyPr>
              <a:lstStyle/>
              <a:p>
                <a:r>
                  <a:rPr lang="es-ES" sz="900" dirty="0"/>
                  <a:t>VENTILADOR DE TECHO</a:t>
                </a:r>
              </a:p>
            </p:txBody>
          </p:sp>
          <p:sp>
            <p:nvSpPr>
              <p:cNvPr id="24" name="CuadroTexto 6"/>
              <p:cNvSpPr txBox="1"/>
              <p:nvPr/>
            </p:nvSpPr>
            <p:spPr>
              <a:xfrm>
                <a:off x="2064890" y="2198732"/>
                <a:ext cx="1209047" cy="138499"/>
              </a:xfrm>
              <a:prstGeom prst="rect">
                <a:avLst/>
              </a:prstGeom>
              <a:solidFill>
                <a:schemeClr val="bg1"/>
              </a:solidFill>
            </p:spPr>
            <p:txBody>
              <a:bodyPr wrap="square" lIns="36000" tIns="0" rIns="36000" bIns="0" rtlCol="0">
                <a:spAutoFit/>
              </a:bodyPr>
              <a:lstStyle/>
              <a:p>
                <a:r>
                  <a:rPr lang="es-ES" sz="900" dirty="0"/>
                  <a:t>PANEL RADIANTE</a:t>
                </a:r>
              </a:p>
            </p:txBody>
          </p:sp>
        </p:grpSp>
      </p:grpSp>
    </p:spTree>
    <p:extLst>
      <p:ext uri="{BB962C8B-B14F-4D97-AF65-F5344CB8AC3E}">
        <p14:creationId xmlns:p14="http://schemas.microsoft.com/office/powerpoint/2010/main" val="3840922145"/>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1A7FE466-3AD1-4C84-B3DA-EA5AA732A8D6}"/>
              </a:ext>
            </a:extLst>
          </p:cNvPr>
          <p:cNvSpPr txBox="1"/>
          <p:nvPr/>
        </p:nvSpPr>
        <p:spPr>
          <a:xfrm>
            <a:off x="473882" y="135392"/>
            <a:ext cx="11244236" cy="484748"/>
          </a:xfrm>
          <a:prstGeom prst="rect">
            <a:avLst/>
          </a:prstGeom>
          <a:noFill/>
        </p:spPr>
        <p:txBody>
          <a:bodyPr wrap="square" rtlCol="0">
            <a:spAutoFit/>
          </a:bodyPr>
          <a:lstStyle/>
          <a:p>
            <a:r>
              <a:rPr lang="es-ES" sz="1550" b="1" dirty="0">
                <a:solidFill>
                  <a:schemeClr val="bg1"/>
                </a:solidFill>
                <a:latin typeface="Open Sans" panose="020B0606030504020204" pitchFamily="34" charset="0"/>
                <a:ea typeface="Open Sans" panose="020B0606030504020204" pitchFamily="34" charset="0"/>
                <a:cs typeface="Open Sans" panose="020B0606030504020204" pitchFamily="34" charset="0"/>
              </a:rPr>
              <a:t>40% PVF (WWR ) Norte y Sur, 30% PVF (WWR ) Este y Oeste + DINTEL ALTO DE VENTANA+ NUEVO ALFÉIZAR</a:t>
            </a:r>
            <a:endParaRPr lang="es-ES" sz="15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s-E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PATRONES DE LIZ NATURAL</a:t>
            </a:r>
          </a:p>
        </p:txBody>
      </p:sp>
      <p:pic>
        <p:nvPicPr>
          <p:cNvPr id="3" name="Picture 2">
            <a:extLst>
              <a:ext uri="{FF2B5EF4-FFF2-40B4-BE49-F238E27FC236}">
                <a16:creationId xmlns:a16="http://schemas.microsoft.com/office/drawing/2014/main" id="{868127C9-B51F-4FBA-A58C-FCFD32F9EA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96020"/>
            <a:ext cx="11306933" cy="4711222"/>
          </a:xfrm>
          <a:prstGeom prst="rect">
            <a:avLst/>
          </a:prstGeom>
        </p:spPr>
      </p:pic>
      <p:sp>
        <p:nvSpPr>
          <p:cNvPr id="19" name="Rectangle 18">
            <a:extLst>
              <a:ext uri="{FF2B5EF4-FFF2-40B4-BE49-F238E27FC236}">
                <a16:creationId xmlns:a16="http://schemas.microsoft.com/office/drawing/2014/main" id="{0037AE2D-452C-467A-83D2-91FA372603A3}"/>
              </a:ext>
            </a:extLst>
          </p:cNvPr>
          <p:cNvSpPr/>
          <p:nvPr/>
        </p:nvSpPr>
        <p:spPr>
          <a:xfrm>
            <a:off x="8688706" y="1151907"/>
            <a:ext cx="1418978" cy="230832"/>
          </a:xfrm>
          <a:prstGeom prst="rect">
            <a:avLst/>
          </a:prstGeom>
        </p:spPr>
        <p:txBody>
          <a:bodyPr wrap="none">
            <a:spAutoFit/>
          </a:bodyPr>
          <a:lstStyle/>
          <a:p>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49%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Daylit</a:t>
            </a:r>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Floor</a:t>
            </a:r>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Area</a:t>
            </a:r>
            <a:endParaRPr lang="es-ES" sz="900" b="1" dirty="0">
              <a:solidFill>
                <a:schemeClr val="bg1"/>
              </a:solidFill>
            </a:endParaRPr>
          </a:p>
        </p:txBody>
      </p:sp>
      <p:sp>
        <p:nvSpPr>
          <p:cNvPr id="21" name="Rectangle 20">
            <a:extLst>
              <a:ext uri="{FF2B5EF4-FFF2-40B4-BE49-F238E27FC236}">
                <a16:creationId xmlns:a16="http://schemas.microsoft.com/office/drawing/2014/main" id="{8F9921D3-B0C9-46FC-8388-42D72CD998AA}"/>
              </a:ext>
            </a:extLst>
          </p:cNvPr>
          <p:cNvSpPr/>
          <p:nvPr/>
        </p:nvSpPr>
        <p:spPr>
          <a:xfrm>
            <a:off x="8688706" y="3901150"/>
            <a:ext cx="1418978" cy="230832"/>
          </a:xfrm>
          <a:prstGeom prst="rect">
            <a:avLst/>
          </a:prstGeom>
        </p:spPr>
        <p:txBody>
          <a:bodyPr wrap="none">
            <a:spAutoFit/>
          </a:bodyPr>
          <a:lstStyle/>
          <a:p>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24%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Daylit</a:t>
            </a:r>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Floor</a:t>
            </a:r>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Area</a:t>
            </a:r>
            <a:endParaRPr lang="es-ES" sz="900" b="1" dirty="0">
              <a:solidFill>
                <a:schemeClr val="bg1"/>
              </a:solidFill>
            </a:endParaRPr>
          </a:p>
        </p:txBody>
      </p:sp>
      <p:sp>
        <p:nvSpPr>
          <p:cNvPr id="10" name="Rectangle 29">
            <a:extLst>
              <a:ext uri="{FF2B5EF4-FFF2-40B4-BE49-F238E27FC236}">
                <a16:creationId xmlns:a16="http://schemas.microsoft.com/office/drawing/2014/main" id="{95AE0833-C871-4175-9404-BB43D1A33422}"/>
              </a:ext>
            </a:extLst>
          </p:cNvPr>
          <p:cNvSpPr/>
          <p:nvPr/>
        </p:nvSpPr>
        <p:spPr>
          <a:xfrm>
            <a:off x="467796" y="831365"/>
            <a:ext cx="4929555" cy="230832"/>
          </a:xfrm>
          <a:prstGeom prst="rect">
            <a:avLst/>
          </a:prstGeom>
        </p:spPr>
        <p:txBody>
          <a:bodyPr wrap="none">
            <a:spAutoFit/>
          </a:bodyPr>
          <a:lstStyle/>
          <a:p>
            <a:r>
              <a:rPr lang="es-ES" sz="900" dirty="0">
                <a:latin typeface="Open Sans" panose="020B0606030504020204" pitchFamily="34" charset="0"/>
                <a:ea typeface="Open Sans" panose="020B0606030504020204" pitchFamily="34" charset="0"/>
                <a:cs typeface="Open Sans" panose="020B0606030504020204" pitchFamily="34" charset="0"/>
              </a:rPr>
              <a:t>Vista de sección y mapa de luminancia en falso color, </a:t>
            </a:r>
            <a:r>
              <a:rPr lang="es-ES" sz="900" dirty="0" err="1">
                <a:latin typeface="Open Sans" panose="020B0606030504020204" pitchFamily="34" charset="0"/>
                <a:ea typeface="Open Sans" panose="020B0606030504020204" pitchFamily="34" charset="0"/>
                <a:cs typeface="Open Sans" panose="020B0606030504020204" pitchFamily="34" charset="0"/>
              </a:rPr>
              <a:t>Equinox</a:t>
            </a:r>
            <a:r>
              <a:rPr lang="es-ES" sz="900" dirty="0">
                <a:latin typeface="Open Sans" panose="020B0606030504020204" pitchFamily="34" charset="0"/>
                <a:ea typeface="Open Sans" panose="020B0606030504020204" pitchFamily="34" charset="0"/>
                <a:cs typeface="Open Sans" panose="020B0606030504020204" pitchFamily="34" charset="0"/>
              </a:rPr>
              <a:t> a 12pm, cielo despejado y sol</a:t>
            </a:r>
            <a:endParaRPr lang="es-ES" sz="900" dirty="0"/>
          </a:p>
        </p:txBody>
      </p:sp>
      <p:sp>
        <p:nvSpPr>
          <p:cNvPr id="11" name="Rectangle 32">
            <a:extLst>
              <a:ext uri="{FF2B5EF4-FFF2-40B4-BE49-F238E27FC236}">
                <a16:creationId xmlns:a16="http://schemas.microsoft.com/office/drawing/2014/main" id="{0B46C83D-DDC7-4DEC-BE26-C83AC1BC5582}"/>
              </a:ext>
            </a:extLst>
          </p:cNvPr>
          <p:cNvSpPr/>
          <p:nvPr/>
        </p:nvSpPr>
        <p:spPr>
          <a:xfrm>
            <a:off x="467796" y="3329738"/>
            <a:ext cx="5128327" cy="369332"/>
          </a:xfrm>
          <a:prstGeom prst="rect">
            <a:avLst/>
          </a:prstGeom>
        </p:spPr>
        <p:txBody>
          <a:bodyPr wrap="none">
            <a:spAutoFit/>
          </a:bodyPr>
          <a:lstStyle/>
          <a:p>
            <a:r>
              <a:rPr lang="es-ES" sz="900" dirty="0">
                <a:latin typeface="Open Sans" panose="020B0606030504020204" pitchFamily="34" charset="0"/>
                <a:ea typeface="Open Sans" panose="020B0606030504020204" pitchFamily="34" charset="0"/>
                <a:cs typeface="Open Sans" panose="020B0606030504020204" pitchFamily="34" charset="0"/>
              </a:rPr>
              <a:t>Vista en perspectiva y mapa de luminancia en falso color, </a:t>
            </a:r>
            <a:r>
              <a:rPr lang="es-ES" sz="900" dirty="0" err="1">
                <a:latin typeface="Open Sans" panose="020B0606030504020204" pitchFamily="34" charset="0"/>
                <a:ea typeface="Open Sans" panose="020B0606030504020204" pitchFamily="34" charset="0"/>
                <a:cs typeface="Open Sans" panose="020B0606030504020204" pitchFamily="34" charset="0"/>
              </a:rPr>
              <a:t>Equinox</a:t>
            </a:r>
            <a:r>
              <a:rPr lang="es-ES" sz="900" dirty="0">
                <a:latin typeface="Open Sans" panose="020B0606030504020204" pitchFamily="34" charset="0"/>
                <a:ea typeface="Open Sans" panose="020B0606030504020204" pitchFamily="34" charset="0"/>
                <a:cs typeface="Open Sans" panose="020B0606030504020204" pitchFamily="34" charset="0"/>
              </a:rPr>
              <a:t> a 12pm, cielo despejado y sol</a:t>
            </a:r>
            <a:endParaRPr lang="es-ES" sz="900" dirty="0"/>
          </a:p>
          <a:p>
            <a:endParaRPr lang="es-ES" sz="900" dirty="0"/>
          </a:p>
        </p:txBody>
      </p:sp>
      <p:sp>
        <p:nvSpPr>
          <p:cNvPr id="13" name="Rectangle 30">
            <a:extLst>
              <a:ext uri="{FF2B5EF4-FFF2-40B4-BE49-F238E27FC236}">
                <a16:creationId xmlns:a16="http://schemas.microsoft.com/office/drawing/2014/main" id="{A5C664DD-10B2-4355-83E0-AD6EF0DB5E80}"/>
              </a:ext>
            </a:extLst>
          </p:cNvPr>
          <p:cNvSpPr/>
          <p:nvPr/>
        </p:nvSpPr>
        <p:spPr>
          <a:xfrm>
            <a:off x="7953024" y="796456"/>
            <a:ext cx="3749744" cy="230832"/>
          </a:xfrm>
          <a:prstGeom prst="rect">
            <a:avLst/>
          </a:prstGeom>
        </p:spPr>
        <p:txBody>
          <a:bodyPr wrap="none">
            <a:spAutoFit/>
          </a:bodyPr>
          <a:lstStyle/>
          <a:p>
            <a:r>
              <a:rPr lang="es-ES" sz="900" dirty="0">
                <a:latin typeface="Open Sans" panose="020B0606030504020204" pitchFamily="34" charset="0"/>
                <a:ea typeface="Open Sans" panose="020B0606030504020204" pitchFamily="34" charset="0"/>
                <a:cs typeface="Open Sans" panose="020B0606030504020204" pitchFamily="34" charset="0"/>
              </a:rPr>
              <a:t>Iluminancia luz natural, cielo uniformemente cubierto– Planta superior</a:t>
            </a:r>
            <a:endParaRPr lang="es-ES" sz="900" dirty="0"/>
          </a:p>
        </p:txBody>
      </p:sp>
      <p:sp>
        <p:nvSpPr>
          <p:cNvPr id="14" name="Rectangle 30">
            <a:extLst>
              <a:ext uri="{FF2B5EF4-FFF2-40B4-BE49-F238E27FC236}">
                <a16:creationId xmlns:a16="http://schemas.microsoft.com/office/drawing/2014/main" id="{A5C664DD-10B2-4355-83E0-AD6EF0DB5E80}"/>
              </a:ext>
            </a:extLst>
          </p:cNvPr>
          <p:cNvSpPr/>
          <p:nvPr/>
        </p:nvSpPr>
        <p:spPr>
          <a:xfrm>
            <a:off x="7901037" y="3314867"/>
            <a:ext cx="3871573" cy="230832"/>
          </a:xfrm>
          <a:prstGeom prst="rect">
            <a:avLst/>
          </a:prstGeom>
        </p:spPr>
        <p:txBody>
          <a:bodyPr wrap="none">
            <a:spAutoFit/>
          </a:bodyPr>
          <a:lstStyle/>
          <a:p>
            <a:r>
              <a:rPr lang="es-ES" sz="900" dirty="0">
                <a:latin typeface="Open Sans" panose="020B0606030504020204" pitchFamily="34" charset="0"/>
                <a:ea typeface="Open Sans" panose="020B0606030504020204" pitchFamily="34" charset="0"/>
                <a:cs typeface="Open Sans" panose="020B0606030504020204" pitchFamily="34" charset="0"/>
              </a:rPr>
              <a:t>Iluminancia luz natural, cielo uniformemente cubierto– Planta intermedia</a:t>
            </a:r>
            <a:endParaRPr lang="es-ES" sz="900" dirty="0"/>
          </a:p>
        </p:txBody>
      </p:sp>
    </p:spTree>
    <p:extLst>
      <p:ext uri="{BB962C8B-B14F-4D97-AF65-F5344CB8AC3E}">
        <p14:creationId xmlns:p14="http://schemas.microsoft.com/office/powerpoint/2010/main" val="2234493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30DA5E5-333A-4985-8EEC-A7C55EB7EA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71505" y="3238774"/>
            <a:ext cx="5691761" cy="1377203"/>
          </a:xfrm>
          <a:prstGeom prst="rect">
            <a:avLst/>
          </a:prstGeom>
        </p:spPr>
      </p:pic>
      <p:pic>
        <p:nvPicPr>
          <p:cNvPr id="10" name="Picture 9">
            <a:extLst>
              <a:ext uri="{FF2B5EF4-FFF2-40B4-BE49-F238E27FC236}">
                <a16:creationId xmlns:a16="http://schemas.microsoft.com/office/drawing/2014/main" id="{C236FEFE-8BCE-45F5-9432-246A945BA9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190031"/>
            <a:ext cx="3320484" cy="880985"/>
          </a:xfrm>
          <a:prstGeom prst="rect">
            <a:avLst/>
          </a:prstGeom>
        </p:spPr>
      </p:pic>
      <p:sp>
        <p:nvSpPr>
          <p:cNvPr id="9" name="Title 8">
            <a:extLst>
              <a:ext uri="{FF2B5EF4-FFF2-40B4-BE49-F238E27FC236}">
                <a16:creationId xmlns:a16="http://schemas.microsoft.com/office/drawing/2014/main" id="{6179AF76-DCED-4C33-BCBC-B3798B67DC81}"/>
              </a:ext>
            </a:extLst>
          </p:cNvPr>
          <p:cNvSpPr>
            <a:spLocks noGrp="1"/>
          </p:cNvSpPr>
          <p:nvPr>
            <p:ph type="ctrTitle"/>
          </p:nvPr>
        </p:nvSpPr>
        <p:spPr>
          <a:xfrm>
            <a:off x="-930450" y="4629974"/>
            <a:ext cx="4171569" cy="1604742"/>
          </a:xfrm>
        </p:spPr>
        <p:txBody>
          <a:bodyPr vert="horz" lIns="91440" tIns="45720" rIns="91440" bIns="45720" rtlCol="0" anchor="ctr">
            <a:normAutofit/>
          </a:bodyPr>
          <a:lstStyle/>
          <a:p>
            <a:pPr algn="l"/>
            <a:r>
              <a:rPr lang="es-ES" sz="3200" b="1" dirty="0"/>
              <a:t>           </a:t>
            </a:r>
            <a:br>
              <a:rPr lang="es-ES" sz="3200" b="1" dirty="0"/>
            </a:br>
            <a:r>
              <a:rPr lang="es-ES" sz="3200" b="1" dirty="0"/>
              <a:t>           ¿Cuál es nuestra</a:t>
            </a:r>
            <a:br>
              <a:rPr lang="es-ES" sz="3200" b="1" dirty="0"/>
            </a:br>
            <a:r>
              <a:rPr lang="es-ES" sz="3200" b="1" dirty="0"/>
              <a:t>             historia?</a:t>
            </a:r>
          </a:p>
        </p:txBody>
      </p:sp>
      <p:sp>
        <p:nvSpPr>
          <p:cNvPr id="7" name="TextBox 6">
            <a:extLst>
              <a:ext uri="{FF2B5EF4-FFF2-40B4-BE49-F238E27FC236}">
                <a16:creationId xmlns:a16="http://schemas.microsoft.com/office/drawing/2014/main" id="{60CCA195-7724-493E-A70F-3B93490D8F96}"/>
              </a:ext>
            </a:extLst>
          </p:cNvPr>
          <p:cNvSpPr txBox="1"/>
          <p:nvPr/>
        </p:nvSpPr>
        <p:spPr>
          <a:xfrm>
            <a:off x="5971505" y="3280683"/>
            <a:ext cx="5717887" cy="1534655"/>
          </a:xfrm>
          <a:prstGeom prst="rect">
            <a:avLst/>
          </a:prstGeom>
        </p:spPr>
        <p:txBody>
          <a:bodyPr vert="horz" lIns="91440" tIns="45720" rIns="91440" bIns="45720" rtlCol="0" anchor="ctr">
            <a:normAutofit/>
          </a:bodyPr>
          <a:lstStyle/>
          <a:p>
            <a:pPr marR="0" lvl="0" fontAlgn="auto">
              <a:lnSpc>
                <a:spcPct val="90000"/>
              </a:lnSpc>
              <a:spcBef>
                <a:spcPts val="0"/>
              </a:spcBef>
              <a:spcAft>
                <a:spcPts val="600"/>
              </a:spcAft>
              <a:buClrTx/>
              <a:buSzTx/>
              <a:tabLst/>
              <a:defRPr/>
            </a:pPr>
            <a:r>
              <a:rPr lang="es-ES" sz="2000" i="1" dirty="0"/>
              <a:t>Objetivo del Proyecto:</a:t>
            </a:r>
          </a:p>
          <a:p>
            <a:pPr marR="0" lvl="0" fontAlgn="auto">
              <a:lnSpc>
                <a:spcPct val="90000"/>
              </a:lnSpc>
              <a:spcBef>
                <a:spcPts val="0"/>
              </a:spcBef>
              <a:spcAft>
                <a:spcPts val="600"/>
              </a:spcAft>
              <a:buClrTx/>
              <a:buSzTx/>
              <a:tabLst/>
              <a:defRPr/>
            </a:pPr>
            <a:r>
              <a:rPr lang="es-ES" sz="2000" i="1" dirty="0"/>
              <a:t>Renovar un edificio de los 70´s y transformarlo en uno de alto rendimiento y de consumo nulo, de manera rentable y que pueda replicarse.</a:t>
            </a:r>
          </a:p>
          <a:p>
            <a:pPr marR="0" lvl="0" indent="-228600" fontAlgn="auto">
              <a:lnSpc>
                <a:spcPct val="90000"/>
              </a:lnSpc>
              <a:spcBef>
                <a:spcPts val="0"/>
              </a:spcBef>
              <a:spcAft>
                <a:spcPts val="600"/>
              </a:spcAft>
              <a:buClrTx/>
              <a:buSzTx/>
              <a:buFont typeface="Arial" panose="020B0604020202020204" pitchFamily="34" charset="0"/>
              <a:buChar char="•"/>
              <a:tabLst/>
              <a:defRPr/>
            </a:pPr>
            <a:endParaRPr kumimoji="0" lang="es-ES" sz="2000" b="0" i="1" u="none" strike="noStrike" cap="none" spc="0" normalizeH="0" baseline="0" noProof="0" dirty="0">
              <a:ln>
                <a:noFill/>
              </a:ln>
              <a:effectLst/>
              <a:uLnTx/>
              <a:uFillTx/>
            </a:endParaRPr>
          </a:p>
        </p:txBody>
      </p:sp>
      <p:sp>
        <p:nvSpPr>
          <p:cNvPr id="12" name="Title 1">
            <a:extLst>
              <a:ext uri="{FF2B5EF4-FFF2-40B4-BE49-F238E27FC236}">
                <a16:creationId xmlns:a16="http://schemas.microsoft.com/office/drawing/2014/main" id="{5BED4782-CBE4-4119-9238-FE4A0B65BD71}"/>
              </a:ext>
            </a:extLst>
          </p:cNvPr>
          <p:cNvSpPr txBox="1">
            <a:spLocks/>
          </p:cNvSpPr>
          <p:nvPr/>
        </p:nvSpPr>
        <p:spPr>
          <a:xfrm>
            <a:off x="225524" y="140198"/>
            <a:ext cx="6121475" cy="62865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chemeClr val="bg1"/>
                </a:solidFill>
              </a:rPr>
              <a:t>OBJETIVO DEL PROYECTO</a:t>
            </a:r>
          </a:p>
        </p:txBody>
      </p:sp>
      <p:sp>
        <p:nvSpPr>
          <p:cNvPr id="11" name="Rectangle 10">
            <a:extLst>
              <a:ext uri="{FF2B5EF4-FFF2-40B4-BE49-F238E27FC236}">
                <a16:creationId xmlns:a16="http://schemas.microsoft.com/office/drawing/2014/main" id="{31786008-03A5-42FB-BE8F-DE2EC93D98B9}"/>
              </a:ext>
            </a:extLst>
          </p:cNvPr>
          <p:cNvSpPr/>
          <p:nvPr/>
        </p:nvSpPr>
        <p:spPr>
          <a:xfrm>
            <a:off x="3483115" y="4698434"/>
            <a:ext cx="7310722" cy="2159566"/>
          </a:xfrm>
          <a:prstGeom prst="rect">
            <a:avLst/>
          </a:prstGeom>
        </p:spPr>
        <p:txBody>
          <a:bodyPr wrap="square">
            <a:spAutoFit/>
          </a:bodyPr>
          <a:lstStyle/>
          <a:p>
            <a:pPr>
              <a:spcBef>
                <a:spcPts val="1000"/>
              </a:spcBef>
              <a:defRPr b="1">
                <a:solidFill>
                  <a:srgbClr val="000000"/>
                </a:solidFill>
                <a:latin typeface="Arial"/>
                <a:ea typeface="Arial"/>
                <a:cs typeface="Arial"/>
                <a:sym typeface="Arial"/>
              </a:defRPr>
            </a:pPr>
            <a:r>
              <a:rPr lang="es-ES" i="1" dirty="0">
                <a:solidFill>
                  <a:srgbClr val="000000"/>
                </a:solidFill>
                <a:latin typeface="Gotham Light" pitchFamily="50" charset="0"/>
                <a:ea typeface="Arial"/>
                <a:cs typeface="Gotham Light" pitchFamily="50" charset="0"/>
                <a:sym typeface="Arial"/>
              </a:rPr>
              <a:t>“Nuestra organización se fundamenta en canalizar los conocimientos técnicos, la energía de nuestros voluntarios y la experiencia de nuestros miembros. Queremos que este espacio inspire la participación de los que lo visiten y les rinda un homenaje por su voluntariado y compromiso”</a:t>
            </a:r>
          </a:p>
          <a:p>
            <a:pPr>
              <a:spcBef>
                <a:spcPts val="1000"/>
              </a:spcBef>
              <a:defRPr b="1">
                <a:solidFill>
                  <a:srgbClr val="000000"/>
                </a:solidFill>
                <a:latin typeface="Arial"/>
                <a:ea typeface="Arial"/>
                <a:cs typeface="Arial"/>
                <a:sym typeface="Arial"/>
              </a:defRPr>
            </a:pPr>
            <a:r>
              <a:rPr lang="es-ES" b="1" dirty="0">
                <a:solidFill>
                  <a:srgbClr val="000000"/>
                </a:solidFill>
                <a:latin typeface="Gotham Light" pitchFamily="50" charset="0"/>
                <a:ea typeface="Arial"/>
                <a:cs typeface="Gotham Light" pitchFamily="50" charset="0"/>
                <a:sym typeface="Arial"/>
              </a:rPr>
              <a:t>– Jeff Littleton, VP Ejecutivo de ASHRAE </a:t>
            </a:r>
          </a:p>
        </p:txBody>
      </p:sp>
      <p:grpSp>
        <p:nvGrpSpPr>
          <p:cNvPr id="13" name="6 Grupo"/>
          <p:cNvGrpSpPr/>
          <p:nvPr/>
        </p:nvGrpSpPr>
        <p:grpSpPr>
          <a:xfrm>
            <a:off x="180976" y="995942"/>
            <a:ext cx="5185503" cy="3620036"/>
            <a:chOff x="180975" y="85725"/>
            <a:chExt cx="5527599" cy="4165197"/>
          </a:xfrm>
        </p:grpSpPr>
        <p:grpSp>
          <p:nvGrpSpPr>
            <p:cNvPr id="15" name="2 Grupo"/>
            <p:cNvGrpSpPr/>
            <p:nvPr/>
          </p:nvGrpSpPr>
          <p:grpSpPr>
            <a:xfrm>
              <a:off x="180975" y="85725"/>
              <a:ext cx="5527599" cy="4165197"/>
              <a:chOff x="180975" y="85725"/>
              <a:chExt cx="5527599" cy="4165197"/>
            </a:xfrm>
          </p:grpSpPr>
          <p:grpSp>
            <p:nvGrpSpPr>
              <p:cNvPr id="17" name="1 Grupo"/>
              <p:cNvGrpSpPr/>
              <p:nvPr/>
            </p:nvGrpSpPr>
            <p:grpSpPr>
              <a:xfrm>
                <a:off x="180975" y="85725"/>
                <a:ext cx="5527599" cy="4165197"/>
                <a:chOff x="180975" y="85725"/>
                <a:chExt cx="5527599" cy="4165197"/>
              </a:xfrm>
            </p:grpSpPr>
            <p:pic>
              <p:nvPicPr>
                <p:cNvPr id="19" name="Picture 3" descr="A picture containing implement, pencil&#10;&#10;Description automatically generated">
                  <a:extLst>
                    <a:ext uri="{FF2B5EF4-FFF2-40B4-BE49-F238E27FC236}">
                      <a16:creationId xmlns:a16="http://schemas.microsoft.com/office/drawing/2014/main" id="{2CAAF825-FE10-486C-802A-6E6837D4947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975" y="85725"/>
                  <a:ext cx="5527599" cy="4165197"/>
                </a:xfrm>
                <a:prstGeom prst="rect">
                  <a:avLst/>
                </a:prstGeom>
              </p:spPr>
            </p:pic>
            <p:sp>
              <p:nvSpPr>
                <p:cNvPr id="20" name="CuadroTexto 19">
                  <a:extLst>
                    <a:ext uri="{FF2B5EF4-FFF2-40B4-BE49-F238E27FC236}">
                      <a16:creationId xmlns:a16="http://schemas.microsoft.com/office/drawing/2014/main" id="{D9E6B35D-1831-4A77-AF7D-FA5306A0FCA5}"/>
                    </a:ext>
                  </a:extLst>
                </p:cNvPr>
                <p:cNvSpPr txBox="1"/>
                <p:nvPr/>
              </p:nvSpPr>
              <p:spPr>
                <a:xfrm>
                  <a:off x="1124458" y="241852"/>
                  <a:ext cx="3420723" cy="389539"/>
                </a:xfrm>
                <a:prstGeom prst="rect">
                  <a:avLst/>
                </a:prstGeom>
                <a:solidFill>
                  <a:schemeClr val="bg1"/>
                </a:solidFill>
              </p:spPr>
              <p:txBody>
                <a:bodyPr wrap="square" rtlCol="0">
                  <a:spAutoFit/>
                </a:bodyPr>
                <a:lstStyle/>
                <a:p>
                  <a:r>
                    <a:rPr lang="es-ES" sz="1600" b="1" dirty="0">
                      <a:solidFill>
                        <a:schemeClr val="accent5">
                          <a:lumMod val="75000"/>
                        </a:schemeClr>
                      </a:solidFill>
                    </a:rPr>
                    <a:t>Espacio comercial construido en EU </a:t>
                  </a:r>
                </a:p>
              </p:txBody>
            </p:sp>
          </p:grpSp>
          <p:sp>
            <p:nvSpPr>
              <p:cNvPr id="18" name="CuadroTexto 17">
                <a:extLst>
                  <a:ext uri="{FF2B5EF4-FFF2-40B4-BE49-F238E27FC236}">
                    <a16:creationId xmlns:a16="http://schemas.microsoft.com/office/drawing/2014/main" id="{318C8933-C42D-495D-87AF-B71C93DD5DDA}"/>
                  </a:ext>
                </a:extLst>
              </p:cNvPr>
              <p:cNvSpPr txBox="1"/>
              <p:nvPr/>
            </p:nvSpPr>
            <p:spPr>
              <a:xfrm rot="16200000">
                <a:off x="3960208" y="1575047"/>
                <a:ext cx="2767604" cy="307777"/>
              </a:xfrm>
              <a:prstGeom prst="rect">
                <a:avLst/>
              </a:prstGeom>
              <a:solidFill>
                <a:schemeClr val="bg1"/>
              </a:solidFill>
            </p:spPr>
            <p:txBody>
              <a:bodyPr wrap="square" rtlCol="0">
                <a:spAutoFit/>
              </a:bodyPr>
              <a:lstStyle/>
              <a:p>
                <a:r>
                  <a:rPr lang="es-ES" sz="1400" dirty="0">
                    <a:solidFill>
                      <a:schemeClr val="tx2"/>
                    </a:solidFill>
                  </a:rPr>
                  <a:t>        Millones de ft</a:t>
                </a:r>
                <a:r>
                  <a:rPr lang="es-ES" sz="1400" baseline="30000" dirty="0">
                    <a:solidFill>
                      <a:schemeClr val="tx2"/>
                    </a:solidFill>
                  </a:rPr>
                  <a:t>2 </a:t>
                </a:r>
                <a:r>
                  <a:rPr lang="es-ES" sz="1400" dirty="0">
                    <a:solidFill>
                      <a:schemeClr val="tx2"/>
                    </a:solidFill>
                  </a:rPr>
                  <a:t>construidos</a:t>
                </a:r>
              </a:p>
            </p:txBody>
          </p:sp>
        </p:grpSp>
        <p:sp>
          <p:nvSpPr>
            <p:cNvPr id="16" name="CuadroTexto 15">
              <a:extLst>
                <a:ext uri="{FF2B5EF4-FFF2-40B4-BE49-F238E27FC236}">
                  <a16:creationId xmlns:a16="http://schemas.microsoft.com/office/drawing/2014/main" id="{A427F9FF-597C-47B6-A0A1-249D4D7C7D84}"/>
                </a:ext>
              </a:extLst>
            </p:cNvPr>
            <p:cNvSpPr txBox="1"/>
            <p:nvPr/>
          </p:nvSpPr>
          <p:spPr>
            <a:xfrm rot="433397">
              <a:off x="1393637" y="3622733"/>
              <a:ext cx="1673600" cy="307777"/>
            </a:xfrm>
            <a:prstGeom prst="rect">
              <a:avLst/>
            </a:prstGeom>
            <a:solidFill>
              <a:schemeClr val="bg1"/>
            </a:solidFill>
          </p:spPr>
          <p:txBody>
            <a:bodyPr wrap="none" rtlCol="0">
              <a:spAutoFit/>
            </a:bodyPr>
            <a:lstStyle/>
            <a:p>
              <a:r>
                <a:rPr lang="es-ES" sz="1400" dirty="0">
                  <a:solidFill>
                    <a:schemeClr val="tx2"/>
                  </a:solidFill>
                </a:rPr>
                <a:t>Año de construcción</a:t>
              </a:r>
            </a:p>
          </p:txBody>
        </p:sp>
      </p:grpSp>
      <p:sp>
        <p:nvSpPr>
          <p:cNvPr id="21" name="CuadroTexto 20"/>
          <p:cNvSpPr txBox="1"/>
          <p:nvPr/>
        </p:nvSpPr>
        <p:spPr>
          <a:xfrm>
            <a:off x="5971505" y="1131634"/>
            <a:ext cx="5597573" cy="1754326"/>
          </a:xfrm>
          <a:prstGeom prst="rect">
            <a:avLst/>
          </a:prstGeom>
          <a:noFill/>
        </p:spPr>
        <p:txBody>
          <a:bodyPr wrap="square" rtlCol="0">
            <a:spAutoFit/>
          </a:bodyPr>
          <a:lstStyle/>
          <a:p>
            <a:r>
              <a:rPr lang="es-ES" dirty="0"/>
              <a:t>En economías desarrolladas, más de la mitad</a:t>
            </a:r>
          </a:p>
          <a:p>
            <a:r>
              <a:rPr lang="es-ES" dirty="0"/>
              <a:t>de los edificios que estarán en uso en el año</a:t>
            </a:r>
          </a:p>
          <a:p>
            <a:r>
              <a:rPr lang="es-ES" dirty="0"/>
              <a:t>2050 han sido ya construidos. Según una encuesta</a:t>
            </a:r>
          </a:p>
          <a:p>
            <a:r>
              <a:rPr lang="es-ES" dirty="0"/>
              <a:t>reciente en la </a:t>
            </a:r>
            <a:r>
              <a:rPr lang="es-ES" i="1" dirty="0" err="1">
                <a:solidFill>
                  <a:schemeClr val="accent4"/>
                </a:solidFill>
              </a:rPr>
              <a:t>Energy</a:t>
            </a:r>
            <a:r>
              <a:rPr lang="es-ES" i="1" dirty="0">
                <a:solidFill>
                  <a:schemeClr val="accent4"/>
                </a:solidFill>
              </a:rPr>
              <a:t> </a:t>
            </a:r>
            <a:r>
              <a:rPr lang="es-ES" i="1" dirty="0" err="1">
                <a:solidFill>
                  <a:schemeClr val="accent4"/>
                </a:solidFill>
              </a:rPr>
              <a:t>Information</a:t>
            </a:r>
            <a:r>
              <a:rPr lang="es-ES" i="1" dirty="0">
                <a:solidFill>
                  <a:schemeClr val="accent4"/>
                </a:solidFill>
              </a:rPr>
              <a:t> Agency</a:t>
            </a:r>
            <a:r>
              <a:rPr lang="es-ES" dirty="0"/>
              <a:t>, en EU</a:t>
            </a:r>
          </a:p>
          <a:p>
            <a:r>
              <a:rPr lang="es-ES" dirty="0"/>
              <a:t>el 72 % de la superficie o 4 mil millones de m</a:t>
            </a:r>
            <a:r>
              <a:rPr lang="es-ES" baseline="30000" dirty="0"/>
              <a:t>2</a:t>
            </a:r>
          </a:p>
          <a:p>
            <a:r>
              <a:rPr lang="es-ES" dirty="0" err="1"/>
              <a:t>pertenen</a:t>
            </a:r>
            <a:r>
              <a:rPr lang="es-ES" dirty="0"/>
              <a:t> a edificios con más de 20 años.</a:t>
            </a:r>
          </a:p>
        </p:txBody>
      </p:sp>
    </p:spTree>
    <p:extLst>
      <p:ext uri="{BB962C8B-B14F-4D97-AF65-F5344CB8AC3E}">
        <p14:creationId xmlns:p14="http://schemas.microsoft.com/office/powerpoint/2010/main" val="207297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1A7FE466-3AD1-4C84-B3DA-EA5AA732A8D6}"/>
              </a:ext>
            </a:extLst>
          </p:cNvPr>
          <p:cNvSpPr txBox="1"/>
          <p:nvPr/>
        </p:nvSpPr>
        <p:spPr>
          <a:xfrm>
            <a:off x="473882" y="84590"/>
            <a:ext cx="11244236" cy="723275"/>
          </a:xfrm>
          <a:prstGeom prst="rect">
            <a:avLst/>
          </a:prstGeom>
          <a:noFill/>
        </p:spPr>
        <p:txBody>
          <a:bodyPr wrap="square" rtlCol="0">
            <a:spAutoFit/>
          </a:bodyPr>
          <a:lstStyle/>
          <a:p>
            <a:r>
              <a:rPr lang="es-ES" sz="1550" b="1" dirty="0">
                <a:solidFill>
                  <a:schemeClr val="bg1"/>
                </a:solidFill>
                <a:latin typeface="Open Sans" panose="020B0606030504020204" pitchFamily="34" charset="0"/>
                <a:ea typeface="Open Sans" panose="020B0606030504020204" pitchFamily="34" charset="0"/>
                <a:cs typeface="Open Sans" panose="020B0606030504020204" pitchFamily="34" charset="0"/>
              </a:rPr>
              <a:t>40% PVF (WWR)  Norte y Sur, 30% PVF (WWR ) Este y Oeste+ DINTEL ALTO DE VENTANA+ NUEVO ALFÉIZAR+ LUCERNARIOS</a:t>
            </a:r>
            <a:endParaRPr lang="es-ES" sz="15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s-E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PATRONES DE LUZ NATURAL</a:t>
            </a:r>
          </a:p>
        </p:txBody>
      </p:sp>
      <p:pic>
        <p:nvPicPr>
          <p:cNvPr id="3" name="Picture 2">
            <a:extLst>
              <a:ext uri="{FF2B5EF4-FFF2-40B4-BE49-F238E27FC236}">
                <a16:creationId xmlns:a16="http://schemas.microsoft.com/office/drawing/2014/main" id="{8C47536C-C4FB-4995-86EC-0C1F687DB6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96020"/>
            <a:ext cx="11306933" cy="4711222"/>
          </a:xfrm>
          <a:prstGeom prst="rect">
            <a:avLst/>
          </a:prstGeom>
        </p:spPr>
      </p:pic>
      <p:sp>
        <p:nvSpPr>
          <p:cNvPr id="21" name="Rectangle 20">
            <a:extLst>
              <a:ext uri="{FF2B5EF4-FFF2-40B4-BE49-F238E27FC236}">
                <a16:creationId xmlns:a16="http://schemas.microsoft.com/office/drawing/2014/main" id="{D68F158B-C8C2-4CF6-B27B-A9949E6AEB6B}"/>
              </a:ext>
            </a:extLst>
          </p:cNvPr>
          <p:cNvSpPr/>
          <p:nvPr/>
        </p:nvSpPr>
        <p:spPr>
          <a:xfrm>
            <a:off x="8688706" y="1151907"/>
            <a:ext cx="1418978" cy="230832"/>
          </a:xfrm>
          <a:prstGeom prst="rect">
            <a:avLst/>
          </a:prstGeom>
        </p:spPr>
        <p:txBody>
          <a:bodyPr wrap="none">
            <a:spAutoFit/>
          </a:bodyPr>
          <a:lstStyle/>
          <a:p>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59%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Daylit</a:t>
            </a:r>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Floor</a:t>
            </a:r>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Area</a:t>
            </a:r>
            <a:endParaRPr lang="es-ES" sz="900" b="1" dirty="0">
              <a:solidFill>
                <a:schemeClr val="bg1"/>
              </a:solidFill>
            </a:endParaRPr>
          </a:p>
        </p:txBody>
      </p:sp>
      <p:sp>
        <p:nvSpPr>
          <p:cNvPr id="23" name="Rectangle 22">
            <a:extLst>
              <a:ext uri="{FF2B5EF4-FFF2-40B4-BE49-F238E27FC236}">
                <a16:creationId xmlns:a16="http://schemas.microsoft.com/office/drawing/2014/main" id="{34B5C32B-A17D-435F-963B-F1B45A9ED348}"/>
              </a:ext>
            </a:extLst>
          </p:cNvPr>
          <p:cNvSpPr/>
          <p:nvPr/>
        </p:nvSpPr>
        <p:spPr>
          <a:xfrm>
            <a:off x="8688706" y="3901150"/>
            <a:ext cx="1418978" cy="230832"/>
          </a:xfrm>
          <a:prstGeom prst="rect">
            <a:avLst/>
          </a:prstGeom>
        </p:spPr>
        <p:txBody>
          <a:bodyPr wrap="none">
            <a:spAutoFit/>
          </a:bodyPr>
          <a:lstStyle/>
          <a:p>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25%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Daylit</a:t>
            </a:r>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Floor</a:t>
            </a:r>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Area</a:t>
            </a:r>
            <a:endParaRPr lang="es-ES" sz="900" b="1" dirty="0">
              <a:solidFill>
                <a:schemeClr val="bg1"/>
              </a:solidFill>
            </a:endParaRPr>
          </a:p>
        </p:txBody>
      </p:sp>
      <p:sp>
        <p:nvSpPr>
          <p:cNvPr id="10" name="Rectangle 29">
            <a:extLst>
              <a:ext uri="{FF2B5EF4-FFF2-40B4-BE49-F238E27FC236}">
                <a16:creationId xmlns:a16="http://schemas.microsoft.com/office/drawing/2014/main" id="{95AE0833-C871-4175-9404-BB43D1A33422}"/>
              </a:ext>
            </a:extLst>
          </p:cNvPr>
          <p:cNvSpPr/>
          <p:nvPr/>
        </p:nvSpPr>
        <p:spPr>
          <a:xfrm>
            <a:off x="467796" y="831365"/>
            <a:ext cx="4929555" cy="230832"/>
          </a:xfrm>
          <a:prstGeom prst="rect">
            <a:avLst/>
          </a:prstGeom>
        </p:spPr>
        <p:txBody>
          <a:bodyPr wrap="none">
            <a:spAutoFit/>
          </a:bodyPr>
          <a:lstStyle/>
          <a:p>
            <a:r>
              <a:rPr lang="es-ES" sz="900" dirty="0">
                <a:latin typeface="Open Sans" panose="020B0606030504020204" pitchFamily="34" charset="0"/>
                <a:ea typeface="Open Sans" panose="020B0606030504020204" pitchFamily="34" charset="0"/>
                <a:cs typeface="Open Sans" panose="020B0606030504020204" pitchFamily="34" charset="0"/>
              </a:rPr>
              <a:t>Vista de sección y mapa de luminancia en falso color, </a:t>
            </a:r>
            <a:r>
              <a:rPr lang="es-ES" sz="900" dirty="0" err="1">
                <a:latin typeface="Open Sans" panose="020B0606030504020204" pitchFamily="34" charset="0"/>
                <a:ea typeface="Open Sans" panose="020B0606030504020204" pitchFamily="34" charset="0"/>
                <a:cs typeface="Open Sans" panose="020B0606030504020204" pitchFamily="34" charset="0"/>
              </a:rPr>
              <a:t>Equinox</a:t>
            </a:r>
            <a:r>
              <a:rPr lang="es-ES" sz="900" dirty="0">
                <a:latin typeface="Open Sans" panose="020B0606030504020204" pitchFamily="34" charset="0"/>
                <a:ea typeface="Open Sans" panose="020B0606030504020204" pitchFamily="34" charset="0"/>
                <a:cs typeface="Open Sans" panose="020B0606030504020204" pitchFamily="34" charset="0"/>
              </a:rPr>
              <a:t> a 12pm, cielo despejado y sol</a:t>
            </a:r>
            <a:endParaRPr lang="es-ES" sz="900" dirty="0"/>
          </a:p>
        </p:txBody>
      </p:sp>
      <p:sp>
        <p:nvSpPr>
          <p:cNvPr id="13" name="Rectangle 32">
            <a:extLst>
              <a:ext uri="{FF2B5EF4-FFF2-40B4-BE49-F238E27FC236}">
                <a16:creationId xmlns:a16="http://schemas.microsoft.com/office/drawing/2014/main" id="{0B46C83D-DDC7-4DEC-BE26-C83AC1BC5582}"/>
              </a:ext>
            </a:extLst>
          </p:cNvPr>
          <p:cNvSpPr/>
          <p:nvPr/>
        </p:nvSpPr>
        <p:spPr>
          <a:xfrm>
            <a:off x="467796" y="3329738"/>
            <a:ext cx="5128327" cy="369332"/>
          </a:xfrm>
          <a:prstGeom prst="rect">
            <a:avLst/>
          </a:prstGeom>
        </p:spPr>
        <p:txBody>
          <a:bodyPr wrap="none">
            <a:spAutoFit/>
          </a:bodyPr>
          <a:lstStyle/>
          <a:p>
            <a:r>
              <a:rPr lang="es-ES" sz="900" dirty="0">
                <a:latin typeface="Open Sans" panose="020B0606030504020204" pitchFamily="34" charset="0"/>
                <a:ea typeface="Open Sans" panose="020B0606030504020204" pitchFamily="34" charset="0"/>
                <a:cs typeface="Open Sans" panose="020B0606030504020204" pitchFamily="34" charset="0"/>
              </a:rPr>
              <a:t>Vista en perspectiva y mapa de luminancia en falso color, </a:t>
            </a:r>
            <a:r>
              <a:rPr lang="es-ES" sz="900" dirty="0" err="1">
                <a:latin typeface="Open Sans" panose="020B0606030504020204" pitchFamily="34" charset="0"/>
                <a:ea typeface="Open Sans" panose="020B0606030504020204" pitchFamily="34" charset="0"/>
                <a:cs typeface="Open Sans" panose="020B0606030504020204" pitchFamily="34" charset="0"/>
              </a:rPr>
              <a:t>Equinox</a:t>
            </a:r>
            <a:r>
              <a:rPr lang="es-ES" sz="900" dirty="0">
                <a:latin typeface="Open Sans" panose="020B0606030504020204" pitchFamily="34" charset="0"/>
                <a:ea typeface="Open Sans" panose="020B0606030504020204" pitchFamily="34" charset="0"/>
                <a:cs typeface="Open Sans" panose="020B0606030504020204" pitchFamily="34" charset="0"/>
              </a:rPr>
              <a:t> a 12pm, cielo despejado y sol</a:t>
            </a:r>
            <a:endParaRPr lang="es-ES" sz="900" dirty="0"/>
          </a:p>
          <a:p>
            <a:endParaRPr lang="es-ES" sz="900" dirty="0"/>
          </a:p>
        </p:txBody>
      </p:sp>
      <p:sp>
        <p:nvSpPr>
          <p:cNvPr id="14" name="Rectangle 30">
            <a:extLst>
              <a:ext uri="{FF2B5EF4-FFF2-40B4-BE49-F238E27FC236}">
                <a16:creationId xmlns:a16="http://schemas.microsoft.com/office/drawing/2014/main" id="{A5C664DD-10B2-4355-83E0-AD6EF0DB5E80}"/>
              </a:ext>
            </a:extLst>
          </p:cNvPr>
          <p:cNvSpPr/>
          <p:nvPr/>
        </p:nvSpPr>
        <p:spPr>
          <a:xfrm>
            <a:off x="7953024" y="796456"/>
            <a:ext cx="3749744" cy="230832"/>
          </a:xfrm>
          <a:prstGeom prst="rect">
            <a:avLst/>
          </a:prstGeom>
        </p:spPr>
        <p:txBody>
          <a:bodyPr wrap="none">
            <a:spAutoFit/>
          </a:bodyPr>
          <a:lstStyle/>
          <a:p>
            <a:r>
              <a:rPr lang="es-ES" sz="900" dirty="0">
                <a:latin typeface="Open Sans" panose="020B0606030504020204" pitchFamily="34" charset="0"/>
                <a:ea typeface="Open Sans" panose="020B0606030504020204" pitchFamily="34" charset="0"/>
                <a:cs typeface="Open Sans" panose="020B0606030504020204" pitchFamily="34" charset="0"/>
              </a:rPr>
              <a:t>Iluminancia luz natural, cielo uniformemente cubierto– Planta superior</a:t>
            </a:r>
            <a:endParaRPr lang="es-ES" sz="900" dirty="0"/>
          </a:p>
        </p:txBody>
      </p:sp>
      <p:sp>
        <p:nvSpPr>
          <p:cNvPr id="15" name="Rectangle 30">
            <a:extLst>
              <a:ext uri="{FF2B5EF4-FFF2-40B4-BE49-F238E27FC236}">
                <a16:creationId xmlns:a16="http://schemas.microsoft.com/office/drawing/2014/main" id="{A5C664DD-10B2-4355-83E0-AD6EF0DB5E80}"/>
              </a:ext>
            </a:extLst>
          </p:cNvPr>
          <p:cNvSpPr/>
          <p:nvPr/>
        </p:nvSpPr>
        <p:spPr>
          <a:xfrm>
            <a:off x="7901037" y="3314867"/>
            <a:ext cx="3871573" cy="230832"/>
          </a:xfrm>
          <a:prstGeom prst="rect">
            <a:avLst/>
          </a:prstGeom>
        </p:spPr>
        <p:txBody>
          <a:bodyPr wrap="none">
            <a:spAutoFit/>
          </a:bodyPr>
          <a:lstStyle/>
          <a:p>
            <a:r>
              <a:rPr lang="es-ES" sz="900" dirty="0">
                <a:latin typeface="Open Sans" panose="020B0606030504020204" pitchFamily="34" charset="0"/>
                <a:ea typeface="Open Sans" panose="020B0606030504020204" pitchFamily="34" charset="0"/>
                <a:cs typeface="Open Sans" panose="020B0606030504020204" pitchFamily="34" charset="0"/>
              </a:rPr>
              <a:t>Iluminancia luz natural, cielo uniformemente cubierto– Planta intermedia</a:t>
            </a:r>
            <a:endParaRPr lang="es-ES" sz="900" dirty="0"/>
          </a:p>
        </p:txBody>
      </p:sp>
    </p:spTree>
    <p:extLst>
      <p:ext uri="{BB962C8B-B14F-4D97-AF65-F5344CB8AC3E}">
        <p14:creationId xmlns:p14="http://schemas.microsoft.com/office/powerpoint/2010/main" val="5807058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1A7FE466-3AD1-4C84-B3DA-EA5AA732A8D6}"/>
              </a:ext>
            </a:extLst>
          </p:cNvPr>
          <p:cNvSpPr txBox="1"/>
          <p:nvPr/>
        </p:nvSpPr>
        <p:spPr>
          <a:xfrm>
            <a:off x="473882" y="79972"/>
            <a:ext cx="11244236" cy="723275"/>
          </a:xfrm>
          <a:prstGeom prst="rect">
            <a:avLst/>
          </a:prstGeom>
          <a:noFill/>
        </p:spPr>
        <p:txBody>
          <a:bodyPr wrap="square" rtlCol="0">
            <a:spAutoFit/>
          </a:bodyPr>
          <a:lstStyle/>
          <a:p>
            <a:r>
              <a:rPr lang="es-ES" sz="1550" b="1" dirty="0">
                <a:solidFill>
                  <a:schemeClr val="bg1"/>
                </a:solidFill>
                <a:latin typeface="Open Sans" panose="020B0606030504020204" pitchFamily="34" charset="0"/>
                <a:ea typeface="Open Sans" panose="020B0606030504020204" pitchFamily="34" charset="0"/>
                <a:cs typeface="Open Sans" panose="020B0606030504020204" pitchFamily="34" charset="0"/>
              </a:rPr>
              <a:t>40% PVF (WWR) Norte y Sur, 30% PVF (WWR ) Este y Oeste + DINTEL DE VENTANA EXISTENTE + NUEVO ALFÉIZAR+ LUCERNARIOS</a:t>
            </a:r>
            <a:endParaRPr lang="es-ES" sz="15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s-E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PATRONES LUZ NATURAL</a:t>
            </a:r>
          </a:p>
        </p:txBody>
      </p:sp>
      <p:pic>
        <p:nvPicPr>
          <p:cNvPr id="3" name="Picture 2">
            <a:extLst>
              <a:ext uri="{FF2B5EF4-FFF2-40B4-BE49-F238E27FC236}">
                <a16:creationId xmlns:a16="http://schemas.microsoft.com/office/drawing/2014/main" id="{11C8D123-D433-4DEB-97C2-37E4F63FBD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096020"/>
            <a:ext cx="11180618" cy="4658591"/>
          </a:xfrm>
          <a:prstGeom prst="rect">
            <a:avLst/>
          </a:prstGeom>
        </p:spPr>
      </p:pic>
      <p:sp>
        <p:nvSpPr>
          <p:cNvPr id="19" name="Rectangle 18">
            <a:extLst>
              <a:ext uri="{FF2B5EF4-FFF2-40B4-BE49-F238E27FC236}">
                <a16:creationId xmlns:a16="http://schemas.microsoft.com/office/drawing/2014/main" id="{38588F04-6E4A-48DE-9BED-4D2BD050BCF1}"/>
              </a:ext>
            </a:extLst>
          </p:cNvPr>
          <p:cNvSpPr/>
          <p:nvPr/>
        </p:nvSpPr>
        <p:spPr>
          <a:xfrm>
            <a:off x="8688706" y="1151907"/>
            <a:ext cx="1418978" cy="230832"/>
          </a:xfrm>
          <a:prstGeom prst="rect">
            <a:avLst/>
          </a:prstGeom>
        </p:spPr>
        <p:txBody>
          <a:bodyPr wrap="none">
            <a:spAutoFit/>
          </a:bodyPr>
          <a:lstStyle/>
          <a:p>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45%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Daylit</a:t>
            </a:r>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Floor</a:t>
            </a:r>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Area</a:t>
            </a:r>
            <a:endParaRPr lang="es-ES" sz="900" b="1" dirty="0">
              <a:solidFill>
                <a:schemeClr val="bg1"/>
              </a:solidFill>
            </a:endParaRPr>
          </a:p>
        </p:txBody>
      </p:sp>
      <p:sp>
        <p:nvSpPr>
          <p:cNvPr id="21" name="Rectangle 20">
            <a:extLst>
              <a:ext uri="{FF2B5EF4-FFF2-40B4-BE49-F238E27FC236}">
                <a16:creationId xmlns:a16="http://schemas.microsoft.com/office/drawing/2014/main" id="{210D0D04-F0BC-4745-B375-EC1D78F4C53F}"/>
              </a:ext>
            </a:extLst>
          </p:cNvPr>
          <p:cNvSpPr/>
          <p:nvPr/>
        </p:nvSpPr>
        <p:spPr>
          <a:xfrm>
            <a:off x="8688706" y="3901150"/>
            <a:ext cx="1418978" cy="230832"/>
          </a:xfrm>
          <a:prstGeom prst="rect">
            <a:avLst/>
          </a:prstGeom>
        </p:spPr>
        <p:txBody>
          <a:bodyPr wrap="none">
            <a:spAutoFit/>
          </a:bodyPr>
          <a:lstStyle/>
          <a:p>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19%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Daylit</a:t>
            </a:r>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Floor</a:t>
            </a:r>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Area</a:t>
            </a:r>
            <a:endParaRPr lang="es-ES" sz="900" b="1" dirty="0">
              <a:solidFill>
                <a:schemeClr val="bg1"/>
              </a:solidFill>
            </a:endParaRPr>
          </a:p>
        </p:txBody>
      </p:sp>
      <p:sp>
        <p:nvSpPr>
          <p:cNvPr id="10" name="Rectangle 29">
            <a:extLst>
              <a:ext uri="{FF2B5EF4-FFF2-40B4-BE49-F238E27FC236}">
                <a16:creationId xmlns:a16="http://schemas.microsoft.com/office/drawing/2014/main" id="{95AE0833-C871-4175-9404-BB43D1A33422}"/>
              </a:ext>
            </a:extLst>
          </p:cNvPr>
          <p:cNvSpPr/>
          <p:nvPr/>
        </p:nvSpPr>
        <p:spPr>
          <a:xfrm>
            <a:off x="467796" y="831365"/>
            <a:ext cx="4929555" cy="230832"/>
          </a:xfrm>
          <a:prstGeom prst="rect">
            <a:avLst/>
          </a:prstGeom>
        </p:spPr>
        <p:txBody>
          <a:bodyPr wrap="none">
            <a:spAutoFit/>
          </a:bodyPr>
          <a:lstStyle/>
          <a:p>
            <a:r>
              <a:rPr lang="es-ES" sz="900" dirty="0">
                <a:latin typeface="Open Sans" panose="020B0606030504020204" pitchFamily="34" charset="0"/>
                <a:ea typeface="Open Sans" panose="020B0606030504020204" pitchFamily="34" charset="0"/>
                <a:cs typeface="Open Sans" panose="020B0606030504020204" pitchFamily="34" charset="0"/>
              </a:rPr>
              <a:t>Vista de sección y mapa de luminancia en falso color, </a:t>
            </a:r>
            <a:r>
              <a:rPr lang="es-ES" sz="900" dirty="0" err="1">
                <a:latin typeface="Open Sans" panose="020B0606030504020204" pitchFamily="34" charset="0"/>
                <a:ea typeface="Open Sans" panose="020B0606030504020204" pitchFamily="34" charset="0"/>
                <a:cs typeface="Open Sans" panose="020B0606030504020204" pitchFamily="34" charset="0"/>
              </a:rPr>
              <a:t>Equinox</a:t>
            </a:r>
            <a:r>
              <a:rPr lang="es-ES" sz="900" dirty="0">
                <a:latin typeface="Open Sans" panose="020B0606030504020204" pitchFamily="34" charset="0"/>
                <a:ea typeface="Open Sans" panose="020B0606030504020204" pitchFamily="34" charset="0"/>
                <a:cs typeface="Open Sans" panose="020B0606030504020204" pitchFamily="34" charset="0"/>
              </a:rPr>
              <a:t> a 12pm, cielo despejado y sol</a:t>
            </a:r>
            <a:endParaRPr lang="es-ES" sz="900" dirty="0"/>
          </a:p>
        </p:txBody>
      </p:sp>
      <p:sp>
        <p:nvSpPr>
          <p:cNvPr id="11" name="Rectangle 32">
            <a:extLst>
              <a:ext uri="{FF2B5EF4-FFF2-40B4-BE49-F238E27FC236}">
                <a16:creationId xmlns:a16="http://schemas.microsoft.com/office/drawing/2014/main" id="{0B46C83D-DDC7-4DEC-BE26-C83AC1BC5582}"/>
              </a:ext>
            </a:extLst>
          </p:cNvPr>
          <p:cNvSpPr/>
          <p:nvPr/>
        </p:nvSpPr>
        <p:spPr>
          <a:xfrm>
            <a:off x="467796" y="3329738"/>
            <a:ext cx="5128327" cy="369332"/>
          </a:xfrm>
          <a:prstGeom prst="rect">
            <a:avLst/>
          </a:prstGeom>
        </p:spPr>
        <p:txBody>
          <a:bodyPr wrap="none">
            <a:spAutoFit/>
          </a:bodyPr>
          <a:lstStyle/>
          <a:p>
            <a:r>
              <a:rPr lang="es-ES" sz="900" dirty="0">
                <a:latin typeface="Open Sans" panose="020B0606030504020204" pitchFamily="34" charset="0"/>
                <a:ea typeface="Open Sans" panose="020B0606030504020204" pitchFamily="34" charset="0"/>
                <a:cs typeface="Open Sans" panose="020B0606030504020204" pitchFamily="34" charset="0"/>
              </a:rPr>
              <a:t>Vista en perspectiva y mapa de luminancia en falso color, </a:t>
            </a:r>
            <a:r>
              <a:rPr lang="es-ES" sz="900" dirty="0" err="1">
                <a:latin typeface="Open Sans" panose="020B0606030504020204" pitchFamily="34" charset="0"/>
                <a:ea typeface="Open Sans" panose="020B0606030504020204" pitchFamily="34" charset="0"/>
                <a:cs typeface="Open Sans" panose="020B0606030504020204" pitchFamily="34" charset="0"/>
              </a:rPr>
              <a:t>Equinox</a:t>
            </a:r>
            <a:r>
              <a:rPr lang="es-ES" sz="900" dirty="0">
                <a:latin typeface="Open Sans" panose="020B0606030504020204" pitchFamily="34" charset="0"/>
                <a:ea typeface="Open Sans" panose="020B0606030504020204" pitchFamily="34" charset="0"/>
                <a:cs typeface="Open Sans" panose="020B0606030504020204" pitchFamily="34" charset="0"/>
              </a:rPr>
              <a:t> a 12pm, cielo despejado y sol</a:t>
            </a:r>
            <a:endParaRPr lang="es-ES" sz="900" dirty="0"/>
          </a:p>
          <a:p>
            <a:endParaRPr lang="es-ES" sz="900" dirty="0"/>
          </a:p>
        </p:txBody>
      </p:sp>
      <p:sp>
        <p:nvSpPr>
          <p:cNvPr id="12" name="Rectangle 30">
            <a:extLst>
              <a:ext uri="{FF2B5EF4-FFF2-40B4-BE49-F238E27FC236}">
                <a16:creationId xmlns:a16="http://schemas.microsoft.com/office/drawing/2014/main" id="{A5C664DD-10B2-4355-83E0-AD6EF0DB5E80}"/>
              </a:ext>
            </a:extLst>
          </p:cNvPr>
          <p:cNvSpPr/>
          <p:nvPr/>
        </p:nvSpPr>
        <p:spPr>
          <a:xfrm>
            <a:off x="7953024" y="796456"/>
            <a:ext cx="3749744" cy="230832"/>
          </a:xfrm>
          <a:prstGeom prst="rect">
            <a:avLst/>
          </a:prstGeom>
        </p:spPr>
        <p:txBody>
          <a:bodyPr wrap="none">
            <a:spAutoFit/>
          </a:bodyPr>
          <a:lstStyle/>
          <a:p>
            <a:r>
              <a:rPr lang="es-ES" sz="900" dirty="0">
                <a:latin typeface="Open Sans" panose="020B0606030504020204" pitchFamily="34" charset="0"/>
                <a:ea typeface="Open Sans" panose="020B0606030504020204" pitchFamily="34" charset="0"/>
                <a:cs typeface="Open Sans" panose="020B0606030504020204" pitchFamily="34" charset="0"/>
              </a:rPr>
              <a:t>Iluminancia luz natural, cielo uniformemente cubierto– Planta superior</a:t>
            </a:r>
            <a:endParaRPr lang="es-ES" sz="900" dirty="0"/>
          </a:p>
        </p:txBody>
      </p:sp>
      <p:sp>
        <p:nvSpPr>
          <p:cNvPr id="13" name="Rectangle 30">
            <a:extLst>
              <a:ext uri="{FF2B5EF4-FFF2-40B4-BE49-F238E27FC236}">
                <a16:creationId xmlns:a16="http://schemas.microsoft.com/office/drawing/2014/main" id="{A5C664DD-10B2-4355-83E0-AD6EF0DB5E80}"/>
              </a:ext>
            </a:extLst>
          </p:cNvPr>
          <p:cNvSpPr/>
          <p:nvPr/>
        </p:nvSpPr>
        <p:spPr>
          <a:xfrm>
            <a:off x="7901037" y="3314867"/>
            <a:ext cx="3871573" cy="230832"/>
          </a:xfrm>
          <a:prstGeom prst="rect">
            <a:avLst/>
          </a:prstGeom>
        </p:spPr>
        <p:txBody>
          <a:bodyPr wrap="none">
            <a:spAutoFit/>
          </a:bodyPr>
          <a:lstStyle/>
          <a:p>
            <a:r>
              <a:rPr lang="es-ES" sz="900" dirty="0">
                <a:latin typeface="Open Sans" panose="020B0606030504020204" pitchFamily="34" charset="0"/>
                <a:ea typeface="Open Sans" panose="020B0606030504020204" pitchFamily="34" charset="0"/>
                <a:cs typeface="Open Sans" panose="020B0606030504020204" pitchFamily="34" charset="0"/>
              </a:rPr>
              <a:t>Iluminancia luz natural, cielo uniformemente cubierto– Planta intermedia</a:t>
            </a:r>
            <a:endParaRPr lang="es-ES" sz="900" dirty="0"/>
          </a:p>
        </p:txBody>
      </p:sp>
    </p:spTree>
    <p:extLst>
      <p:ext uri="{BB962C8B-B14F-4D97-AF65-F5344CB8AC3E}">
        <p14:creationId xmlns:p14="http://schemas.microsoft.com/office/powerpoint/2010/main" val="3540896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1A7FE466-3AD1-4C84-B3DA-EA5AA732A8D6}"/>
              </a:ext>
            </a:extLst>
          </p:cNvPr>
          <p:cNvSpPr txBox="1"/>
          <p:nvPr/>
        </p:nvSpPr>
        <p:spPr>
          <a:xfrm>
            <a:off x="473882" y="79972"/>
            <a:ext cx="11497208" cy="723275"/>
          </a:xfrm>
          <a:prstGeom prst="rect">
            <a:avLst/>
          </a:prstGeom>
          <a:noFill/>
        </p:spPr>
        <p:txBody>
          <a:bodyPr wrap="square" rtlCol="0">
            <a:spAutoFit/>
          </a:bodyPr>
          <a:lstStyle/>
          <a:p>
            <a:r>
              <a:rPr lang="es-ES" sz="1550" b="1" dirty="0">
                <a:solidFill>
                  <a:schemeClr val="bg1"/>
                </a:solidFill>
                <a:latin typeface="Open Sans" panose="020B0606030504020204" pitchFamily="34" charset="0"/>
                <a:ea typeface="Open Sans" panose="020B0606030504020204" pitchFamily="34" charset="0"/>
                <a:cs typeface="Open Sans" panose="020B0606030504020204" pitchFamily="34" charset="0"/>
              </a:rPr>
              <a:t>40% PVF (WWR) Norte y Sur, 30% PVF (WWR) Este y Oeste + DINTEL EXISTENTE DE VENTANAS+ NUEVO ALFÉIZAR+ TRAGALUCES LIMITADOS</a:t>
            </a:r>
            <a:endParaRPr lang="es-ES" sz="15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s-E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PATRONES DE LUZ NATURAL</a:t>
            </a:r>
          </a:p>
        </p:txBody>
      </p:sp>
      <p:pic>
        <p:nvPicPr>
          <p:cNvPr id="3" name="Picture 2">
            <a:extLst>
              <a:ext uri="{FF2B5EF4-FFF2-40B4-BE49-F238E27FC236}">
                <a16:creationId xmlns:a16="http://schemas.microsoft.com/office/drawing/2014/main" id="{CE2E0E42-C34F-4995-B5EC-6A05F65046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96020"/>
            <a:ext cx="11237495" cy="4682290"/>
          </a:xfrm>
          <a:prstGeom prst="rect">
            <a:avLst/>
          </a:prstGeom>
        </p:spPr>
      </p:pic>
      <p:sp>
        <p:nvSpPr>
          <p:cNvPr id="19" name="Rectangle 18">
            <a:extLst>
              <a:ext uri="{FF2B5EF4-FFF2-40B4-BE49-F238E27FC236}">
                <a16:creationId xmlns:a16="http://schemas.microsoft.com/office/drawing/2014/main" id="{FE791D90-15C2-480B-A068-6E623828921B}"/>
              </a:ext>
            </a:extLst>
          </p:cNvPr>
          <p:cNvSpPr/>
          <p:nvPr/>
        </p:nvSpPr>
        <p:spPr>
          <a:xfrm>
            <a:off x="8688706" y="1151907"/>
            <a:ext cx="1418978" cy="230832"/>
          </a:xfrm>
          <a:prstGeom prst="rect">
            <a:avLst/>
          </a:prstGeom>
        </p:spPr>
        <p:txBody>
          <a:bodyPr wrap="none">
            <a:spAutoFit/>
          </a:bodyPr>
          <a:lstStyle/>
          <a:p>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57%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Daylit</a:t>
            </a:r>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Floor</a:t>
            </a:r>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Area</a:t>
            </a:r>
            <a:endParaRPr lang="es-ES" sz="900" b="1" dirty="0">
              <a:solidFill>
                <a:schemeClr val="bg1"/>
              </a:solidFill>
            </a:endParaRPr>
          </a:p>
        </p:txBody>
      </p:sp>
      <p:sp>
        <p:nvSpPr>
          <p:cNvPr id="21" name="Rectangle 20">
            <a:extLst>
              <a:ext uri="{FF2B5EF4-FFF2-40B4-BE49-F238E27FC236}">
                <a16:creationId xmlns:a16="http://schemas.microsoft.com/office/drawing/2014/main" id="{5A2A1EA0-A361-42FF-A550-598DA91FB4D7}"/>
              </a:ext>
            </a:extLst>
          </p:cNvPr>
          <p:cNvSpPr/>
          <p:nvPr/>
        </p:nvSpPr>
        <p:spPr>
          <a:xfrm>
            <a:off x="8688706" y="3901150"/>
            <a:ext cx="1418978" cy="230832"/>
          </a:xfrm>
          <a:prstGeom prst="rect">
            <a:avLst/>
          </a:prstGeom>
        </p:spPr>
        <p:txBody>
          <a:bodyPr wrap="none">
            <a:spAutoFit/>
          </a:bodyPr>
          <a:lstStyle/>
          <a:p>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18%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Daylit</a:t>
            </a:r>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Floor</a:t>
            </a:r>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Area</a:t>
            </a:r>
            <a:endParaRPr lang="es-ES" sz="900" b="1" dirty="0">
              <a:solidFill>
                <a:schemeClr val="bg1"/>
              </a:solidFill>
            </a:endParaRPr>
          </a:p>
        </p:txBody>
      </p:sp>
      <p:sp>
        <p:nvSpPr>
          <p:cNvPr id="10" name="Rectangle 29">
            <a:extLst>
              <a:ext uri="{FF2B5EF4-FFF2-40B4-BE49-F238E27FC236}">
                <a16:creationId xmlns:a16="http://schemas.microsoft.com/office/drawing/2014/main" id="{95AE0833-C871-4175-9404-BB43D1A33422}"/>
              </a:ext>
            </a:extLst>
          </p:cNvPr>
          <p:cNvSpPr/>
          <p:nvPr/>
        </p:nvSpPr>
        <p:spPr>
          <a:xfrm>
            <a:off x="467796" y="831365"/>
            <a:ext cx="4929555" cy="230832"/>
          </a:xfrm>
          <a:prstGeom prst="rect">
            <a:avLst/>
          </a:prstGeom>
        </p:spPr>
        <p:txBody>
          <a:bodyPr wrap="none">
            <a:spAutoFit/>
          </a:bodyPr>
          <a:lstStyle/>
          <a:p>
            <a:r>
              <a:rPr lang="es-ES" sz="900" dirty="0">
                <a:latin typeface="Open Sans" panose="020B0606030504020204" pitchFamily="34" charset="0"/>
                <a:ea typeface="Open Sans" panose="020B0606030504020204" pitchFamily="34" charset="0"/>
                <a:cs typeface="Open Sans" panose="020B0606030504020204" pitchFamily="34" charset="0"/>
              </a:rPr>
              <a:t>Vista de sección y mapa de luminancia en falso color, </a:t>
            </a:r>
            <a:r>
              <a:rPr lang="es-ES" sz="900" dirty="0" err="1">
                <a:latin typeface="Open Sans" panose="020B0606030504020204" pitchFamily="34" charset="0"/>
                <a:ea typeface="Open Sans" panose="020B0606030504020204" pitchFamily="34" charset="0"/>
                <a:cs typeface="Open Sans" panose="020B0606030504020204" pitchFamily="34" charset="0"/>
              </a:rPr>
              <a:t>Equinox</a:t>
            </a:r>
            <a:r>
              <a:rPr lang="es-ES" sz="900" dirty="0">
                <a:latin typeface="Open Sans" panose="020B0606030504020204" pitchFamily="34" charset="0"/>
                <a:ea typeface="Open Sans" panose="020B0606030504020204" pitchFamily="34" charset="0"/>
                <a:cs typeface="Open Sans" panose="020B0606030504020204" pitchFamily="34" charset="0"/>
              </a:rPr>
              <a:t> a 12pm, cielo despejado y sol</a:t>
            </a:r>
            <a:endParaRPr lang="es-ES" sz="900" dirty="0"/>
          </a:p>
        </p:txBody>
      </p:sp>
      <p:sp>
        <p:nvSpPr>
          <p:cNvPr id="11" name="Rectangle 32">
            <a:extLst>
              <a:ext uri="{FF2B5EF4-FFF2-40B4-BE49-F238E27FC236}">
                <a16:creationId xmlns:a16="http://schemas.microsoft.com/office/drawing/2014/main" id="{0B46C83D-DDC7-4DEC-BE26-C83AC1BC5582}"/>
              </a:ext>
            </a:extLst>
          </p:cNvPr>
          <p:cNvSpPr/>
          <p:nvPr/>
        </p:nvSpPr>
        <p:spPr>
          <a:xfrm>
            <a:off x="467796" y="3329738"/>
            <a:ext cx="5128327" cy="369332"/>
          </a:xfrm>
          <a:prstGeom prst="rect">
            <a:avLst/>
          </a:prstGeom>
        </p:spPr>
        <p:txBody>
          <a:bodyPr wrap="none">
            <a:spAutoFit/>
          </a:bodyPr>
          <a:lstStyle/>
          <a:p>
            <a:r>
              <a:rPr lang="es-ES" sz="900" dirty="0">
                <a:latin typeface="Open Sans" panose="020B0606030504020204" pitchFamily="34" charset="0"/>
                <a:ea typeface="Open Sans" panose="020B0606030504020204" pitchFamily="34" charset="0"/>
                <a:cs typeface="Open Sans" panose="020B0606030504020204" pitchFamily="34" charset="0"/>
              </a:rPr>
              <a:t>Vista en perspectiva y mapa de luminancia en falso color, </a:t>
            </a:r>
            <a:r>
              <a:rPr lang="es-ES" sz="900" dirty="0" err="1">
                <a:latin typeface="Open Sans" panose="020B0606030504020204" pitchFamily="34" charset="0"/>
                <a:ea typeface="Open Sans" panose="020B0606030504020204" pitchFamily="34" charset="0"/>
                <a:cs typeface="Open Sans" panose="020B0606030504020204" pitchFamily="34" charset="0"/>
              </a:rPr>
              <a:t>Equinox</a:t>
            </a:r>
            <a:r>
              <a:rPr lang="es-ES" sz="900" dirty="0">
                <a:latin typeface="Open Sans" panose="020B0606030504020204" pitchFamily="34" charset="0"/>
                <a:ea typeface="Open Sans" panose="020B0606030504020204" pitchFamily="34" charset="0"/>
                <a:cs typeface="Open Sans" panose="020B0606030504020204" pitchFamily="34" charset="0"/>
              </a:rPr>
              <a:t> a 12pm, cielo despejado y sol</a:t>
            </a:r>
            <a:endParaRPr lang="es-ES" sz="900" dirty="0"/>
          </a:p>
          <a:p>
            <a:endParaRPr lang="es-ES" sz="900" dirty="0"/>
          </a:p>
        </p:txBody>
      </p:sp>
      <p:sp>
        <p:nvSpPr>
          <p:cNvPr id="13" name="Rectangle 30">
            <a:extLst>
              <a:ext uri="{FF2B5EF4-FFF2-40B4-BE49-F238E27FC236}">
                <a16:creationId xmlns:a16="http://schemas.microsoft.com/office/drawing/2014/main" id="{A5C664DD-10B2-4355-83E0-AD6EF0DB5E80}"/>
              </a:ext>
            </a:extLst>
          </p:cNvPr>
          <p:cNvSpPr/>
          <p:nvPr/>
        </p:nvSpPr>
        <p:spPr>
          <a:xfrm>
            <a:off x="7953024" y="796456"/>
            <a:ext cx="3749744" cy="230832"/>
          </a:xfrm>
          <a:prstGeom prst="rect">
            <a:avLst/>
          </a:prstGeom>
        </p:spPr>
        <p:txBody>
          <a:bodyPr wrap="none">
            <a:spAutoFit/>
          </a:bodyPr>
          <a:lstStyle/>
          <a:p>
            <a:r>
              <a:rPr lang="es-ES" sz="900" dirty="0">
                <a:latin typeface="Open Sans" panose="020B0606030504020204" pitchFamily="34" charset="0"/>
                <a:ea typeface="Open Sans" panose="020B0606030504020204" pitchFamily="34" charset="0"/>
                <a:cs typeface="Open Sans" panose="020B0606030504020204" pitchFamily="34" charset="0"/>
              </a:rPr>
              <a:t>Iluminancia luz natural, cielo uniformemente cubierto– Planta superior</a:t>
            </a:r>
            <a:endParaRPr lang="es-ES" sz="900" dirty="0"/>
          </a:p>
        </p:txBody>
      </p:sp>
      <p:sp>
        <p:nvSpPr>
          <p:cNvPr id="14" name="Rectangle 30">
            <a:extLst>
              <a:ext uri="{FF2B5EF4-FFF2-40B4-BE49-F238E27FC236}">
                <a16:creationId xmlns:a16="http://schemas.microsoft.com/office/drawing/2014/main" id="{A5C664DD-10B2-4355-83E0-AD6EF0DB5E80}"/>
              </a:ext>
            </a:extLst>
          </p:cNvPr>
          <p:cNvSpPr/>
          <p:nvPr/>
        </p:nvSpPr>
        <p:spPr>
          <a:xfrm>
            <a:off x="7901037" y="3314867"/>
            <a:ext cx="3871573" cy="230832"/>
          </a:xfrm>
          <a:prstGeom prst="rect">
            <a:avLst/>
          </a:prstGeom>
        </p:spPr>
        <p:txBody>
          <a:bodyPr wrap="none">
            <a:spAutoFit/>
          </a:bodyPr>
          <a:lstStyle/>
          <a:p>
            <a:r>
              <a:rPr lang="es-ES" sz="900" dirty="0">
                <a:latin typeface="Open Sans" panose="020B0606030504020204" pitchFamily="34" charset="0"/>
                <a:ea typeface="Open Sans" panose="020B0606030504020204" pitchFamily="34" charset="0"/>
                <a:cs typeface="Open Sans" panose="020B0606030504020204" pitchFamily="34" charset="0"/>
              </a:rPr>
              <a:t>Iluminancia luz natural, cielo uniformemente cubierto– Planta intermedia</a:t>
            </a:r>
            <a:endParaRPr lang="es-ES" sz="900" dirty="0"/>
          </a:p>
        </p:txBody>
      </p:sp>
    </p:spTree>
    <p:extLst>
      <p:ext uri="{BB962C8B-B14F-4D97-AF65-F5344CB8AC3E}">
        <p14:creationId xmlns:p14="http://schemas.microsoft.com/office/powerpoint/2010/main" val="21261953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1A7FE466-3AD1-4C84-B3DA-EA5AA732A8D6}"/>
              </a:ext>
            </a:extLst>
          </p:cNvPr>
          <p:cNvSpPr txBox="1"/>
          <p:nvPr/>
        </p:nvSpPr>
        <p:spPr>
          <a:xfrm>
            <a:off x="473882" y="79972"/>
            <a:ext cx="11244236" cy="723275"/>
          </a:xfrm>
          <a:prstGeom prst="rect">
            <a:avLst/>
          </a:prstGeom>
          <a:noFill/>
        </p:spPr>
        <p:txBody>
          <a:bodyPr wrap="square" rtlCol="0">
            <a:spAutoFit/>
          </a:bodyPr>
          <a:lstStyle/>
          <a:p>
            <a:r>
              <a:rPr lang="es-ES" sz="1550" b="1" dirty="0">
                <a:solidFill>
                  <a:schemeClr val="bg1"/>
                </a:solidFill>
                <a:latin typeface="Open Sans" panose="020B0606030504020204" pitchFamily="34" charset="0"/>
                <a:ea typeface="Open Sans" panose="020B0606030504020204" pitchFamily="34" charset="0"/>
                <a:cs typeface="Open Sans" panose="020B0606030504020204" pitchFamily="34" charset="0"/>
              </a:rPr>
              <a:t>40% PVF (WWR) Norte y Sur, 30% PVF (WWR) Este y Oeste + DINTEL ALTO DE VENTANA+ NUEVO ALFÉIZAR+ LUCERNARIOS+ 8 TRAGALUCES</a:t>
            </a:r>
            <a:endParaRPr lang="es-ES" sz="15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s-E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PATRONES DE LUZ NATURAL</a:t>
            </a:r>
          </a:p>
        </p:txBody>
      </p:sp>
      <p:pic>
        <p:nvPicPr>
          <p:cNvPr id="3" name="Picture 2">
            <a:extLst>
              <a:ext uri="{FF2B5EF4-FFF2-40B4-BE49-F238E27FC236}">
                <a16:creationId xmlns:a16="http://schemas.microsoft.com/office/drawing/2014/main" id="{DFAED5B1-8B05-4919-B487-14CF335855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96020"/>
            <a:ext cx="11160263" cy="4650110"/>
          </a:xfrm>
          <a:prstGeom prst="rect">
            <a:avLst/>
          </a:prstGeom>
        </p:spPr>
      </p:pic>
      <p:sp>
        <p:nvSpPr>
          <p:cNvPr id="19" name="Rectangle 18">
            <a:extLst>
              <a:ext uri="{FF2B5EF4-FFF2-40B4-BE49-F238E27FC236}">
                <a16:creationId xmlns:a16="http://schemas.microsoft.com/office/drawing/2014/main" id="{16FA70D0-C308-4594-B1C7-1A11503C00D5}"/>
              </a:ext>
            </a:extLst>
          </p:cNvPr>
          <p:cNvSpPr/>
          <p:nvPr/>
        </p:nvSpPr>
        <p:spPr>
          <a:xfrm>
            <a:off x="8688706" y="1151907"/>
            <a:ext cx="1418978" cy="230832"/>
          </a:xfrm>
          <a:prstGeom prst="rect">
            <a:avLst/>
          </a:prstGeom>
        </p:spPr>
        <p:txBody>
          <a:bodyPr wrap="none">
            <a:spAutoFit/>
          </a:bodyPr>
          <a:lstStyle/>
          <a:p>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78%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Daylit</a:t>
            </a:r>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Floor</a:t>
            </a:r>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Area</a:t>
            </a:r>
            <a:endParaRPr lang="es-ES" sz="900" b="1" dirty="0">
              <a:solidFill>
                <a:schemeClr val="bg1"/>
              </a:solidFill>
            </a:endParaRPr>
          </a:p>
        </p:txBody>
      </p:sp>
      <p:sp>
        <p:nvSpPr>
          <p:cNvPr id="21" name="Rectangle 20">
            <a:extLst>
              <a:ext uri="{FF2B5EF4-FFF2-40B4-BE49-F238E27FC236}">
                <a16:creationId xmlns:a16="http://schemas.microsoft.com/office/drawing/2014/main" id="{57258B23-7626-47F9-B6B0-7210DFB18509}"/>
              </a:ext>
            </a:extLst>
          </p:cNvPr>
          <p:cNvSpPr/>
          <p:nvPr/>
        </p:nvSpPr>
        <p:spPr>
          <a:xfrm>
            <a:off x="8688706" y="3901150"/>
            <a:ext cx="1418978" cy="230832"/>
          </a:xfrm>
          <a:prstGeom prst="rect">
            <a:avLst/>
          </a:prstGeom>
        </p:spPr>
        <p:txBody>
          <a:bodyPr wrap="none">
            <a:spAutoFit/>
          </a:bodyPr>
          <a:lstStyle/>
          <a:p>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25%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Daylit</a:t>
            </a:r>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Floor</a:t>
            </a:r>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Area</a:t>
            </a:r>
            <a:endParaRPr lang="es-ES" sz="900" b="1" dirty="0">
              <a:solidFill>
                <a:schemeClr val="bg1"/>
              </a:solidFill>
            </a:endParaRPr>
          </a:p>
        </p:txBody>
      </p:sp>
      <p:sp>
        <p:nvSpPr>
          <p:cNvPr id="10" name="Rectangle 29">
            <a:extLst>
              <a:ext uri="{FF2B5EF4-FFF2-40B4-BE49-F238E27FC236}">
                <a16:creationId xmlns:a16="http://schemas.microsoft.com/office/drawing/2014/main" id="{95AE0833-C871-4175-9404-BB43D1A33422}"/>
              </a:ext>
            </a:extLst>
          </p:cNvPr>
          <p:cNvSpPr/>
          <p:nvPr/>
        </p:nvSpPr>
        <p:spPr>
          <a:xfrm>
            <a:off x="467796" y="831365"/>
            <a:ext cx="4929555" cy="230832"/>
          </a:xfrm>
          <a:prstGeom prst="rect">
            <a:avLst/>
          </a:prstGeom>
        </p:spPr>
        <p:txBody>
          <a:bodyPr wrap="none">
            <a:spAutoFit/>
          </a:bodyPr>
          <a:lstStyle/>
          <a:p>
            <a:r>
              <a:rPr lang="es-ES" sz="900" dirty="0">
                <a:latin typeface="Open Sans" panose="020B0606030504020204" pitchFamily="34" charset="0"/>
                <a:ea typeface="Open Sans" panose="020B0606030504020204" pitchFamily="34" charset="0"/>
                <a:cs typeface="Open Sans" panose="020B0606030504020204" pitchFamily="34" charset="0"/>
              </a:rPr>
              <a:t>Vista de sección y mapa de luminancia en falso color, </a:t>
            </a:r>
            <a:r>
              <a:rPr lang="es-ES" sz="900" dirty="0" err="1">
                <a:latin typeface="Open Sans" panose="020B0606030504020204" pitchFamily="34" charset="0"/>
                <a:ea typeface="Open Sans" panose="020B0606030504020204" pitchFamily="34" charset="0"/>
                <a:cs typeface="Open Sans" panose="020B0606030504020204" pitchFamily="34" charset="0"/>
              </a:rPr>
              <a:t>Equinox</a:t>
            </a:r>
            <a:r>
              <a:rPr lang="es-ES" sz="900" dirty="0">
                <a:latin typeface="Open Sans" panose="020B0606030504020204" pitchFamily="34" charset="0"/>
                <a:ea typeface="Open Sans" panose="020B0606030504020204" pitchFamily="34" charset="0"/>
                <a:cs typeface="Open Sans" panose="020B0606030504020204" pitchFamily="34" charset="0"/>
              </a:rPr>
              <a:t> a 12pm, cielo despejado y sol</a:t>
            </a:r>
            <a:endParaRPr lang="es-ES" sz="900" dirty="0"/>
          </a:p>
        </p:txBody>
      </p:sp>
      <p:sp>
        <p:nvSpPr>
          <p:cNvPr id="11" name="Rectangle 32">
            <a:extLst>
              <a:ext uri="{FF2B5EF4-FFF2-40B4-BE49-F238E27FC236}">
                <a16:creationId xmlns:a16="http://schemas.microsoft.com/office/drawing/2014/main" id="{0B46C83D-DDC7-4DEC-BE26-C83AC1BC5582}"/>
              </a:ext>
            </a:extLst>
          </p:cNvPr>
          <p:cNvSpPr/>
          <p:nvPr/>
        </p:nvSpPr>
        <p:spPr>
          <a:xfrm>
            <a:off x="467796" y="3329738"/>
            <a:ext cx="5128327" cy="369332"/>
          </a:xfrm>
          <a:prstGeom prst="rect">
            <a:avLst/>
          </a:prstGeom>
        </p:spPr>
        <p:txBody>
          <a:bodyPr wrap="none">
            <a:spAutoFit/>
          </a:bodyPr>
          <a:lstStyle/>
          <a:p>
            <a:r>
              <a:rPr lang="es-ES" sz="900" dirty="0">
                <a:latin typeface="Open Sans" panose="020B0606030504020204" pitchFamily="34" charset="0"/>
                <a:ea typeface="Open Sans" panose="020B0606030504020204" pitchFamily="34" charset="0"/>
                <a:cs typeface="Open Sans" panose="020B0606030504020204" pitchFamily="34" charset="0"/>
              </a:rPr>
              <a:t>Vista en perspectiva y mapa de luminancia en falso color, </a:t>
            </a:r>
            <a:r>
              <a:rPr lang="es-ES" sz="900" dirty="0" err="1">
                <a:latin typeface="Open Sans" panose="020B0606030504020204" pitchFamily="34" charset="0"/>
                <a:ea typeface="Open Sans" panose="020B0606030504020204" pitchFamily="34" charset="0"/>
                <a:cs typeface="Open Sans" panose="020B0606030504020204" pitchFamily="34" charset="0"/>
              </a:rPr>
              <a:t>Equinox</a:t>
            </a:r>
            <a:r>
              <a:rPr lang="es-ES" sz="900" dirty="0">
                <a:latin typeface="Open Sans" panose="020B0606030504020204" pitchFamily="34" charset="0"/>
                <a:ea typeface="Open Sans" panose="020B0606030504020204" pitchFamily="34" charset="0"/>
                <a:cs typeface="Open Sans" panose="020B0606030504020204" pitchFamily="34" charset="0"/>
              </a:rPr>
              <a:t> a 12pm, cielo despejado y sol</a:t>
            </a:r>
            <a:endParaRPr lang="es-ES" sz="900" dirty="0"/>
          </a:p>
          <a:p>
            <a:endParaRPr lang="es-ES" sz="900" dirty="0"/>
          </a:p>
        </p:txBody>
      </p:sp>
      <p:sp>
        <p:nvSpPr>
          <p:cNvPr id="14" name="Rectangle 30">
            <a:extLst>
              <a:ext uri="{FF2B5EF4-FFF2-40B4-BE49-F238E27FC236}">
                <a16:creationId xmlns:a16="http://schemas.microsoft.com/office/drawing/2014/main" id="{A5C664DD-10B2-4355-83E0-AD6EF0DB5E80}"/>
              </a:ext>
            </a:extLst>
          </p:cNvPr>
          <p:cNvSpPr/>
          <p:nvPr/>
        </p:nvSpPr>
        <p:spPr>
          <a:xfrm>
            <a:off x="7901037" y="3314867"/>
            <a:ext cx="3871573" cy="230832"/>
          </a:xfrm>
          <a:prstGeom prst="rect">
            <a:avLst/>
          </a:prstGeom>
        </p:spPr>
        <p:txBody>
          <a:bodyPr wrap="none">
            <a:spAutoFit/>
          </a:bodyPr>
          <a:lstStyle/>
          <a:p>
            <a:r>
              <a:rPr lang="es-ES" sz="900" dirty="0">
                <a:latin typeface="Open Sans" panose="020B0606030504020204" pitchFamily="34" charset="0"/>
                <a:ea typeface="Open Sans" panose="020B0606030504020204" pitchFamily="34" charset="0"/>
                <a:cs typeface="Open Sans" panose="020B0606030504020204" pitchFamily="34" charset="0"/>
              </a:rPr>
              <a:t>Iluminancia luz natural, cielo uniformemente cubierto– Planta intermedia</a:t>
            </a:r>
            <a:endParaRPr lang="es-ES" sz="900" dirty="0"/>
          </a:p>
        </p:txBody>
      </p:sp>
    </p:spTree>
    <p:extLst>
      <p:ext uri="{BB962C8B-B14F-4D97-AF65-F5344CB8AC3E}">
        <p14:creationId xmlns:p14="http://schemas.microsoft.com/office/powerpoint/2010/main" val="20647470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1A7FE466-3AD1-4C84-B3DA-EA5AA732A8D6}"/>
              </a:ext>
            </a:extLst>
          </p:cNvPr>
          <p:cNvSpPr txBox="1"/>
          <p:nvPr/>
        </p:nvSpPr>
        <p:spPr>
          <a:xfrm>
            <a:off x="473882" y="135392"/>
            <a:ext cx="11244236" cy="569387"/>
          </a:xfrm>
          <a:prstGeom prst="rect">
            <a:avLst/>
          </a:prstGeom>
          <a:noFill/>
        </p:spPr>
        <p:txBody>
          <a:bodyPr wrap="square" rtlCol="0">
            <a:spAutoFit/>
          </a:bodyPr>
          <a:lstStyle/>
          <a:p>
            <a:r>
              <a:rPr lang="es-ES" sz="1550" b="1" dirty="0">
                <a:solidFill>
                  <a:schemeClr val="bg1"/>
                </a:solidFill>
                <a:latin typeface="Open Sans" panose="020B0606030504020204" pitchFamily="34" charset="0"/>
                <a:ea typeface="Open Sans" panose="020B0606030504020204" pitchFamily="34" charset="0"/>
                <a:cs typeface="Open Sans" panose="020B0606030504020204" pitchFamily="34" charset="0"/>
              </a:rPr>
              <a:t>40% PVF (WWR) Norte y Sur, 30% PVF (WWR) Este y Oeste + DINTEL ALTO DE VENTANA+ NUEVO ALFÉIZAR+ LUCERNARIOS DE CUBIERTA + 8 TRAGALUCES + LUCERNARIOS PRACTICABLES </a:t>
            </a:r>
            <a:r>
              <a:rPr lang="es-E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PATRONES DE LUZ NATURAL</a:t>
            </a:r>
          </a:p>
        </p:txBody>
      </p:sp>
      <p:pic>
        <p:nvPicPr>
          <p:cNvPr id="3" name="Picture 2">
            <a:extLst>
              <a:ext uri="{FF2B5EF4-FFF2-40B4-BE49-F238E27FC236}">
                <a16:creationId xmlns:a16="http://schemas.microsoft.com/office/drawing/2014/main" id="{F22E3424-5946-4C09-A073-B92C1FC7E7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96020"/>
            <a:ext cx="11181347" cy="4658894"/>
          </a:xfrm>
          <a:prstGeom prst="rect">
            <a:avLst/>
          </a:prstGeom>
        </p:spPr>
      </p:pic>
      <p:sp>
        <p:nvSpPr>
          <p:cNvPr id="19" name="Rectangle 18">
            <a:extLst>
              <a:ext uri="{FF2B5EF4-FFF2-40B4-BE49-F238E27FC236}">
                <a16:creationId xmlns:a16="http://schemas.microsoft.com/office/drawing/2014/main" id="{43333E71-62B2-44DB-8639-5E23221BEEF7}"/>
              </a:ext>
            </a:extLst>
          </p:cNvPr>
          <p:cNvSpPr/>
          <p:nvPr/>
        </p:nvSpPr>
        <p:spPr>
          <a:xfrm>
            <a:off x="8688706" y="1151907"/>
            <a:ext cx="1418978" cy="230832"/>
          </a:xfrm>
          <a:prstGeom prst="rect">
            <a:avLst/>
          </a:prstGeom>
        </p:spPr>
        <p:txBody>
          <a:bodyPr wrap="none">
            <a:spAutoFit/>
          </a:bodyPr>
          <a:lstStyle/>
          <a:p>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79%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Daylit</a:t>
            </a:r>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Floor</a:t>
            </a:r>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Area</a:t>
            </a:r>
            <a:endParaRPr lang="es-ES" sz="900" b="1" dirty="0">
              <a:solidFill>
                <a:schemeClr val="bg1"/>
              </a:solidFill>
            </a:endParaRPr>
          </a:p>
        </p:txBody>
      </p:sp>
      <p:sp>
        <p:nvSpPr>
          <p:cNvPr id="21" name="Rectangle 20">
            <a:extLst>
              <a:ext uri="{FF2B5EF4-FFF2-40B4-BE49-F238E27FC236}">
                <a16:creationId xmlns:a16="http://schemas.microsoft.com/office/drawing/2014/main" id="{BCF93613-951B-47AE-9201-1A9D581532C1}"/>
              </a:ext>
            </a:extLst>
          </p:cNvPr>
          <p:cNvSpPr/>
          <p:nvPr/>
        </p:nvSpPr>
        <p:spPr>
          <a:xfrm>
            <a:off x="8688706" y="3901150"/>
            <a:ext cx="1418978" cy="230832"/>
          </a:xfrm>
          <a:prstGeom prst="rect">
            <a:avLst/>
          </a:prstGeom>
        </p:spPr>
        <p:txBody>
          <a:bodyPr wrap="none">
            <a:spAutoFit/>
          </a:bodyPr>
          <a:lstStyle/>
          <a:p>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25%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Daylit</a:t>
            </a:r>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Floor</a:t>
            </a:r>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Area</a:t>
            </a:r>
            <a:endParaRPr lang="es-ES" sz="900" b="1" dirty="0">
              <a:solidFill>
                <a:schemeClr val="bg1"/>
              </a:solidFill>
            </a:endParaRPr>
          </a:p>
        </p:txBody>
      </p:sp>
      <p:sp>
        <p:nvSpPr>
          <p:cNvPr id="10" name="Rectangle 29">
            <a:extLst>
              <a:ext uri="{FF2B5EF4-FFF2-40B4-BE49-F238E27FC236}">
                <a16:creationId xmlns:a16="http://schemas.microsoft.com/office/drawing/2014/main" id="{95AE0833-C871-4175-9404-BB43D1A33422}"/>
              </a:ext>
            </a:extLst>
          </p:cNvPr>
          <p:cNvSpPr/>
          <p:nvPr/>
        </p:nvSpPr>
        <p:spPr>
          <a:xfrm>
            <a:off x="467796" y="831365"/>
            <a:ext cx="4929555" cy="230832"/>
          </a:xfrm>
          <a:prstGeom prst="rect">
            <a:avLst/>
          </a:prstGeom>
        </p:spPr>
        <p:txBody>
          <a:bodyPr wrap="none">
            <a:spAutoFit/>
          </a:bodyPr>
          <a:lstStyle/>
          <a:p>
            <a:r>
              <a:rPr lang="es-ES" sz="900" dirty="0">
                <a:latin typeface="Open Sans" panose="020B0606030504020204" pitchFamily="34" charset="0"/>
                <a:ea typeface="Open Sans" panose="020B0606030504020204" pitchFamily="34" charset="0"/>
                <a:cs typeface="Open Sans" panose="020B0606030504020204" pitchFamily="34" charset="0"/>
              </a:rPr>
              <a:t>Vista de sección y mapa de luminancia en falso color, </a:t>
            </a:r>
            <a:r>
              <a:rPr lang="es-ES" sz="900" dirty="0" err="1">
                <a:latin typeface="Open Sans" panose="020B0606030504020204" pitchFamily="34" charset="0"/>
                <a:ea typeface="Open Sans" panose="020B0606030504020204" pitchFamily="34" charset="0"/>
                <a:cs typeface="Open Sans" panose="020B0606030504020204" pitchFamily="34" charset="0"/>
              </a:rPr>
              <a:t>Equinox</a:t>
            </a:r>
            <a:r>
              <a:rPr lang="es-ES" sz="900" dirty="0">
                <a:latin typeface="Open Sans" panose="020B0606030504020204" pitchFamily="34" charset="0"/>
                <a:ea typeface="Open Sans" panose="020B0606030504020204" pitchFamily="34" charset="0"/>
                <a:cs typeface="Open Sans" panose="020B0606030504020204" pitchFamily="34" charset="0"/>
              </a:rPr>
              <a:t> a 12pm, cielo despejado y sol</a:t>
            </a:r>
            <a:endParaRPr lang="es-ES" sz="900" dirty="0"/>
          </a:p>
        </p:txBody>
      </p:sp>
      <p:sp>
        <p:nvSpPr>
          <p:cNvPr id="11" name="Rectangle 32">
            <a:extLst>
              <a:ext uri="{FF2B5EF4-FFF2-40B4-BE49-F238E27FC236}">
                <a16:creationId xmlns:a16="http://schemas.microsoft.com/office/drawing/2014/main" id="{0B46C83D-DDC7-4DEC-BE26-C83AC1BC5582}"/>
              </a:ext>
            </a:extLst>
          </p:cNvPr>
          <p:cNvSpPr/>
          <p:nvPr/>
        </p:nvSpPr>
        <p:spPr>
          <a:xfrm>
            <a:off x="467796" y="3329738"/>
            <a:ext cx="5128327" cy="369332"/>
          </a:xfrm>
          <a:prstGeom prst="rect">
            <a:avLst/>
          </a:prstGeom>
        </p:spPr>
        <p:txBody>
          <a:bodyPr wrap="none">
            <a:spAutoFit/>
          </a:bodyPr>
          <a:lstStyle/>
          <a:p>
            <a:r>
              <a:rPr lang="es-ES" sz="900" dirty="0">
                <a:latin typeface="Open Sans" panose="020B0606030504020204" pitchFamily="34" charset="0"/>
                <a:ea typeface="Open Sans" panose="020B0606030504020204" pitchFamily="34" charset="0"/>
                <a:cs typeface="Open Sans" panose="020B0606030504020204" pitchFamily="34" charset="0"/>
              </a:rPr>
              <a:t>Vista en perspectiva y mapa de luminancia en falso color, </a:t>
            </a:r>
            <a:r>
              <a:rPr lang="es-ES" sz="900" dirty="0" err="1">
                <a:latin typeface="Open Sans" panose="020B0606030504020204" pitchFamily="34" charset="0"/>
                <a:ea typeface="Open Sans" panose="020B0606030504020204" pitchFamily="34" charset="0"/>
                <a:cs typeface="Open Sans" panose="020B0606030504020204" pitchFamily="34" charset="0"/>
              </a:rPr>
              <a:t>Equinox</a:t>
            </a:r>
            <a:r>
              <a:rPr lang="es-ES" sz="900" dirty="0">
                <a:latin typeface="Open Sans" panose="020B0606030504020204" pitchFamily="34" charset="0"/>
                <a:ea typeface="Open Sans" panose="020B0606030504020204" pitchFamily="34" charset="0"/>
                <a:cs typeface="Open Sans" panose="020B0606030504020204" pitchFamily="34" charset="0"/>
              </a:rPr>
              <a:t> a 12pm, cielo despejado y sol</a:t>
            </a:r>
            <a:endParaRPr lang="es-ES" sz="900" dirty="0"/>
          </a:p>
          <a:p>
            <a:endParaRPr lang="es-ES" sz="900" dirty="0"/>
          </a:p>
        </p:txBody>
      </p:sp>
      <p:sp>
        <p:nvSpPr>
          <p:cNvPr id="13" name="Rectangle 30">
            <a:extLst>
              <a:ext uri="{FF2B5EF4-FFF2-40B4-BE49-F238E27FC236}">
                <a16:creationId xmlns:a16="http://schemas.microsoft.com/office/drawing/2014/main" id="{A5C664DD-10B2-4355-83E0-AD6EF0DB5E80}"/>
              </a:ext>
            </a:extLst>
          </p:cNvPr>
          <p:cNvSpPr/>
          <p:nvPr/>
        </p:nvSpPr>
        <p:spPr>
          <a:xfrm>
            <a:off x="7901037" y="796456"/>
            <a:ext cx="3749744" cy="230832"/>
          </a:xfrm>
          <a:prstGeom prst="rect">
            <a:avLst/>
          </a:prstGeom>
        </p:spPr>
        <p:txBody>
          <a:bodyPr wrap="none">
            <a:spAutoFit/>
          </a:bodyPr>
          <a:lstStyle/>
          <a:p>
            <a:r>
              <a:rPr lang="es-ES" sz="900" dirty="0">
                <a:latin typeface="Open Sans" panose="020B0606030504020204" pitchFamily="34" charset="0"/>
                <a:ea typeface="Open Sans" panose="020B0606030504020204" pitchFamily="34" charset="0"/>
                <a:cs typeface="Open Sans" panose="020B0606030504020204" pitchFamily="34" charset="0"/>
              </a:rPr>
              <a:t>Iluminancia luz natural, cielo uniformemente cubierto– Planta superior</a:t>
            </a:r>
            <a:endParaRPr lang="es-ES" sz="900" dirty="0"/>
          </a:p>
        </p:txBody>
      </p:sp>
      <p:sp>
        <p:nvSpPr>
          <p:cNvPr id="14" name="Rectangle 30">
            <a:extLst>
              <a:ext uri="{FF2B5EF4-FFF2-40B4-BE49-F238E27FC236}">
                <a16:creationId xmlns:a16="http://schemas.microsoft.com/office/drawing/2014/main" id="{A5C664DD-10B2-4355-83E0-AD6EF0DB5E80}"/>
              </a:ext>
            </a:extLst>
          </p:cNvPr>
          <p:cNvSpPr/>
          <p:nvPr/>
        </p:nvSpPr>
        <p:spPr>
          <a:xfrm>
            <a:off x="7901037" y="3314867"/>
            <a:ext cx="3871573" cy="230832"/>
          </a:xfrm>
          <a:prstGeom prst="rect">
            <a:avLst/>
          </a:prstGeom>
        </p:spPr>
        <p:txBody>
          <a:bodyPr wrap="none">
            <a:spAutoFit/>
          </a:bodyPr>
          <a:lstStyle/>
          <a:p>
            <a:r>
              <a:rPr lang="es-ES" sz="900" dirty="0">
                <a:latin typeface="Open Sans" panose="020B0606030504020204" pitchFamily="34" charset="0"/>
                <a:ea typeface="Open Sans" panose="020B0606030504020204" pitchFamily="34" charset="0"/>
                <a:cs typeface="Open Sans" panose="020B0606030504020204" pitchFamily="34" charset="0"/>
              </a:rPr>
              <a:t>Iluminancia luz natural, cielo uniformemente cubierto– Planta intermedia</a:t>
            </a:r>
            <a:endParaRPr lang="es-ES" sz="900" dirty="0"/>
          </a:p>
        </p:txBody>
      </p:sp>
    </p:spTree>
    <p:extLst>
      <p:ext uri="{BB962C8B-B14F-4D97-AF65-F5344CB8AC3E}">
        <p14:creationId xmlns:p14="http://schemas.microsoft.com/office/powerpoint/2010/main" val="16951670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F4EE3E7-C8F6-4A7C-8466-A7FF87DAE0FA}"/>
              </a:ext>
            </a:extLst>
          </p:cNvPr>
          <p:cNvSpPr txBox="1"/>
          <p:nvPr/>
        </p:nvSpPr>
        <p:spPr>
          <a:xfrm>
            <a:off x="473882" y="79972"/>
            <a:ext cx="11244236" cy="723275"/>
          </a:xfrm>
          <a:prstGeom prst="rect">
            <a:avLst/>
          </a:prstGeom>
          <a:noFill/>
        </p:spPr>
        <p:txBody>
          <a:bodyPr wrap="square" rtlCol="0">
            <a:spAutoFit/>
          </a:bodyPr>
          <a:lstStyle/>
          <a:p>
            <a:r>
              <a:rPr lang="es-ES" sz="1550" b="1" dirty="0">
                <a:solidFill>
                  <a:schemeClr val="bg1"/>
                </a:solidFill>
                <a:latin typeface="Open Sans" panose="020B0606030504020204" pitchFamily="34" charset="0"/>
                <a:ea typeface="Open Sans" panose="020B0606030504020204" pitchFamily="34" charset="0"/>
                <a:cs typeface="Open Sans" panose="020B0606030504020204" pitchFamily="34" charset="0"/>
              </a:rPr>
              <a:t>40% PVF (WWR) Norte y Sur, 30% PVF (WWR) Este y Oeste + DINTEL ALTO DE VENTANA+ NUEVO ALFÉIZAR+ 25 TRAGALUCES</a:t>
            </a:r>
            <a:endParaRPr lang="es-ES" sz="15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s-E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PATRONES DE LUZ NATURAL</a:t>
            </a:r>
          </a:p>
        </p:txBody>
      </p:sp>
      <p:pic>
        <p:nvPicPr>
          <p:cNvPr id="3" name="Picture 2">
            <a:extLst>
              <a:ext uri="{FF2B5EF4-FFF2-40B4-BE49-F238E27FC236}">
                <a16:creationId xmlns:a16="http://schemas.microsoft.com/office/drawing/2014/main" id="{F9ECD54F-29B5-40CE-8034-A2470D536F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96020"/>
            <a:ext cx="11144250" cy="4643438"/>
          </a:xfrm>
          <a:prstGeom prst="rect">
            <a:avLst/>
          </a:prstGeom>
        </p:spPr>
      </p:pic>
      <p:sp>
        <p:nvSpPr>
          <p:cNvPr id="21" name="Rectangle 20">
            <a:extLst>
              <a:ext uri="{FF2B5EF4-FFF2-40B4-BE49-F238E27FC236}">
                <a16:creationId xmlns:a16="http://schemas.microsoft.com/office/drawing/2014/main" id="{B36E5B8B-B04B-4F8A-9457-3212767D71B9}"/>
              </a:ext>
            </a:extLst>
          </p:cNvPr>
          <p:cNvSpPr/>
          <p:nvPr/>
        </p:nvSpPr>
        <p:spPr>
          <a:xfrm>
            <a:off x="8688706" y="1151907"/>
            <a:ext cx="1418978" cy="230832"/>
          </a:xfrm>
          <a:prstGeom prst="rect">
            <a:avLst/>
          </a:prstGeom>
        </p:spPr>
        <p:txBody>
          <a:bodyPr wrap="none">
            <a:spAutoFit/>
          </a:bodyPr>
          <a:lstStyle/>
          <a:p>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79%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Daylit</a:t>
            </a:r>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Floor</a:t>
            </a:r>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Area</a:t>
            </a:r>
            <a:endParaRPr lang="es-ES" sz="900" b="1" dirty="0">
              <a:solidFill>
                <a:schemeClr val="bg1"/>
              </a:solidFill>
            </a:endParaRPr>
          </a:p>
        </p:txBody>
      </p:sp>
      <p:sp>
        <p:nvSpPr>
          <p:cNvPr id="23" name="Rectangle 22">
            <a:extLst>
              <a:ext uri="{FF2B5EF4-FFF2-40B4-BE49-F238E27FC236}">
                <a16:creationId xmlns:a16="http://schemas.microsoft.com/office/drawing/2014/main" id="{7E809CE9-D0A0-4014-9C09-47D037F3C720}"/>
              </a:ext>
            </a:extLst>
          </p:cNvPr>
          <p:cNvSpPr/>
          <p:nvPr/>
        </p:nvSpPr>
        <p:spPr>
          <a:xfrm>
            <a:off x="8688706" y="3901150"/>
            <a:ext cx="1418978" cy="230832"/>
          </a:xfrm>
          <a:prstGeom prst="rect">
            <a:avLst/>
          </a:prstGeom>
        </p:spPr>
        <p:txBody>
          <a:bodyPr wrap="none">
            <a:spAutoFit/>
          </a:bodyPr>
          <a:lstStyle/>
          <a:p>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23%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Daylit</a:t>
            </a:r>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Floor</a:t>
            </a:r>
            <a:r>
              <a:rPr lang="es-E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9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Area</a:t>
            </a:r>
            <a:endParaRPr lang="es-ES" sz="900" b="1" dirty="0">
              <a:solidFill>
                <a:schemeClr val="bg1"/>
              </a:solidFill>
            </a:endParaRPr>
          </a:p>
        </p:txBody>
      </p:sp>
      <p:sp>
        <p:nvSpPr>
          <p:cNvPr id="10" name="Rectangle 29">
            <a:extLst>
              <a:ext uri="{FF2B5EF4-FFF2-40B4-BE49-F238E27FC236}">
                <a16:creationId xmlns:a16="http://schemas.microsoft.com/office/drawing/2014/main" id="{95AE0833-C871-4175-9404-BB43D1A33422}"/>
              </a:ext>
            </a:extLst>
          </p:cNvPr>
          <p:cNvSpPr/>
          <p:nvPr/>
        </p:nvSpPr>
        <p:spPr>
          <a:xfrm>
            <a:off x="467796" y="831365"/>
            <a:ext cx="4929555" cy="230832"/>
          </a:xfrm>
          <a:prstGeom prst="rect">
            <a:avLst/>
          </a:prstGeom>
        </p:spPr>
        <p:txBody>
          <a:bodyPr wrap="none">
            <a:spAutoFit/>
          </a:bodyPr>
          <a:lstStyle/>
          <a:p>
            <a:r>
              <a:rPr lang="es-ES" sz="900" dirty="0">
                <a:latin typeface="Open Sans" panose="020B0606030504020204" pitchFamily="34" charset="0"/>
                <a:ea typeface="Open Sans" panose="020B0606030504020204" pitchFamily="34" charset="0"/>
                <a:cs typeface="Open Sans" panose="020B0606030504020204" pitchFamily="34" charset="0"/>
              </a:rPr>
              <a:t>Vista de sección y mapa de luminancia en falso color, </a:t>
            </a:r>
            <a:r>
              <a:rPr lang="es-ES" sz="900" dirty="0" err="1">
                <a:latin typeface="Open Sans" panose="020B0606030504020204" pitchFamily="34" charset="0"/>
                <a:ea typeface="Open Sans" panose="020B0606030504020204" pitchFamily="34" charset="0"/>
                <a:cs typeface="Open Sans" panose="020B0606030504020204" pitchFamily="34" charset="0"/>
              </a:rPr>
              <a:t>Equinox</a:t>
            </a:r>
            <a:r>
              <a:rPr lang="es-ES" sz="900" dirty="0">
                <a:latin typeface="Open Sans" panose="020B0606030504020204" pitchFamily="34" charset="0"/>
                <a:ea typeface="Open Sans" panose="020B0606030504020204" pitchFamily="34" charset="0"/>
                <a:cs typeface="Open Sans" panose="020B0606030504020204" pitchFamily="34" charset="0"/>
              </a:rPr>
              <a:t> a 12pm, cielo despejado y sol</a:t>
            </a:r>
            <a:endParaRPr lang="es-ES" sz="900" dirty="0"/>
          </a:p>
        </p:txBody>
      </p:sp>
      <p:sp>
        <p:nvSpPr>
          <p:cNvPr id="11" name="Rectangle 32">
            <a:extLst>
              <a:ext uri="{FF2B5EF4-FFF2-40B4-BE49-F238E27FC236}">
                <a16:creationId xmlns:a16="http://schemas.microsoft.com/office/drawing/2014/main" id="{0B46C83D-DDC7-4DEC-BE26-C83AC1BC5582}"/>
              </a:ext>
            </a:extLst>
          </p:cNvPr>
          <p:cNvSpPr/>
          <p:nvPr/>
        </p:nvSpPr>
        <p:spPr>
          <a:xfrm>
            <a:off x="467796" y="3329738"/>
            <a:ext cx="5128327" cy="369332"/>
          </a:xfrm>
          <a:prstGeom prst="rect">
            <a:avLst/>
          </a:prstGeom>
        </p:spPr>
        <p:txBody>
          <a:bodyPr wrap="none">
            <a:spAutoFit/>
          </a:bodyPr>
          <a:lstStyle/>
          <a:p>
            <a:r>
              <a:rPr lang="es-ES" sz="900" dirty="0">
                <a:latin typeface="Open Sans" panose="020B0606030504020204" pitchFamily="34" charset="0"/>
                <a:ea typeface="Open Sans" panose="020B0606030504020204" pitchFamily="34" charset="0"/>
                <a:cs typeface="Open Sans" panose="020B0606030504020204" pitchFamily="34" charset="0"/>
              </a:rPr>
              <a:t>Vista en perspectiva y mapa de luminancia en falso color, </a:t>
            </a:r>
            <a:r>
              <a:rPr lang="es-ES" sz="900" dirty="0" err="1">
                <a:latin typeface="Open Sans" panose="020B0606030504020204" pitchFamily="34" charset="0"/>
                <a:ea typeface="Open Sans" panose="020B0606030504020204" pitchFamily="34" charset="0"/>
                <a:cs typeface="Open Sans" panose="020B0606030504020204" pitchFamily="34" charset="0"/>
              </a:rPr>
              <a:t>Equinox</a:t>
            </a:r>
            <a:r>
              <a:rPr lang="es-ES" sz="900" dirty="0">
                <a:latin typeface="Open Sans" panose="020B0606030504020204" pitchFamily="34" charset="0"/>
                <a:ea typeface="Open Sans" panose="020B0606030504020204" pitchFamily="34" charset="0"/>
                <a:cs typeface="Open Sans" panose="020B0606030504020204" pitchFamily="34" charset="0"/>
              </a:rPr>
              <a:t> a 12pm, cielo despejado y sol</a:t>
            </a:r>
            <a:endParaRPr lang="es-ES" sz="900" dirty="0"/>
          </a:p>
          <a:p>
            <a:endParaRPr lang="es-ES" sz="900" dirty="0"/>
          </a:p>
        </p:txBody>
      </p:sp>
      <p:sp>
        <p:nvSpPr>
          <p:cNvPr id="14" name="Rectangle 30">
            <a:extLst>
              <a:ext uri="{FF2B5EF4-FFF2-40B4-BE49-F238E27FC236}">
                <a16:creationId xmlns:a16="http://schemas.microsoft.com/office/drawing/2014/main" id="{A5C664DD-10B2-4355-83E0-AD6EF0DB5E80}"/>
              </a:ext>
            </a:extLst>
          </p:cNvPr>
          <p:cNvSpPr/>
          <p:nvPr/>
        </p:nvSpPr>
        <p:spPr>
          <a:xfrm>
            <a:off x="7901037" y="796456"/>
            <a:ext cx="3749744" cy="230832"/>
          </a:xfrm>
          <a:prstGeom prst="rect">
            <a:avLst/>
          </a:prstGeom>
        </p:spPr>
        <p:txBody>
          <a:bodyPr wrap="none">
            <a:spAutoFit/>
          </a:bodyPr>
          <a:lstStyle/>
          <a:p>
            <a:r>
              <a:rPr lang="es-ES" sz="900" dirty="0">
                <a:latin typeface="Open Sans" panose="020B0606030504020204" pitchFamily="34" charset="0"/>
                <a:ea typeface="Open Sans" panose="020B0606030504020204" pitchFamily="34" charset="0"/>
                <a:cs typeface="Open Sans" panose="020B0606030504020204" pitchFamily="34" charset="0"/>
              </a:rPr>
              <a:t>Iluminancia luz natural, cielo uniformemente cubierto– Planta superior</a:t>
            </a:r>
            <a:endParaRPr lang="es-ES" sz="900" dirty="0"/>
          </a:p>
        </p:txBody>
      </p:sp>
      <p:sp>
        <p:nvSpPr>
          <p:cNvPr id="15" name="Rectangle 30">
            <a:extLst>
              <a:ext uri="{FF2B5EF4-FFF2-40B4-BE49-F238E27FC236}">
                <a16:creationId xmlns:a16="http://schemas.microsoft.com/office/drawing/2014/main" id="{A5C664DD-10B2-4355-83E0-AD6EF0DB5E80}"/>
              </a:ext>
            </a:extLst>
          </p:cNvPr>
          <p:cNvSpPr/>
          <p:nvPr/>
        </p:nvSpPr>
        <p:spPr>
          <a:xfrm>
            <a:off x="7901037" y="3314867"/>
            <a:ext cx="3871573" cy="230832"/>
          </a:xfrm>
          <a:prstGeom prst="rect">
            <a:avLst/>
          </a:prstGeom>
        </p:spPr>
        <p:txBody>
          <a:bodyPr wrap="none">
            <a:spAutoFit/>
          </a:bodyPr>
          <a:lstStyle/>
          <a:p>
            <a:r>
              <a:rPr lang="es-ES" sz="900" dirty="0">
                <a:latin typeface="Open Sans" panose="020B0606030504020204" pitchFamily="34" charset="0"/>
                <a:ea typeface="Open Sans" panose="020B0606030504020204" pitchFamily="34" charset="0"/>
                <a:cs typeface="Open Sans" panose="020B0606030504020204" pitchFamily="34" charset="0"/>
              </a:rPr>
              <a:t>Iluminancia luz natural, cielo uniformemente cubierto– Planta intermedia</a:t>
            </a:r>
            <a:endParaRPr lang="es-ES" sz="900" dirty="0"/>
          </a:p>
        </p:txBody>
      </p:sp>
    </p:spTree>
    <p:extLst>
      <p:ext uri="{BB962C8B-B14F-4D97-AF65-F5344CB8AC3E}">
        <p14:creationId xmlns:p14="http://schemas.microsoft.com/office/powerpoint/2010/main" val="39412207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FBAC-0500-4490-B835-3F105B9FE896}"/>
              </a:ext>
            </a:extLst>
          </p:cNvPr>
          <p:cNvSpPr>
            <a:spLocks noGrp="1"/>
          </p:cNvSpPr>
          <p:nvPr>
            <p:ph type="ctrTitle"/>
          </p:nvPr>
        </p:nvSpPr>
        <p:spPr>
          <a:xfrm>
            <a:off x="330199" y="-58736"/>
            <a:ext cx="11269921" cy="845546"/>
          </a:xfrm>
        </p:spPr>
        <p:txBody>
          <a:bodyPr/>
          <a:lstStyle/>
          <a:p>
            <a:pPr algn="l"/>
            <a:r>
              <a:rPr lang="es-ES" sz="4400">
                <a:solidFill>
                  <a:schemeClr val="bg1"/>
                </a:solidFill>
              </a:rPr>
              <a:t> Proporción Final Ventana-Fachada (PVF/WWR) </a:t>
            </a:r>
          </a:p>
        </p:txBody>
      </p:sp>
      <p:sp>
        <p:nvSpPr>
          <p:cNvPr id="4" name="Rectangle: Rounded Corners 1">
            <a:extLst>
              <a:ext uri="{FF2B5EF4-FFF2-40B4-BE49-F238E27FC236}">
                <a16:creationId xmlns:a16="http://schemas.microsoft.com/office/drawing/2014/main" id="{A74ADEE6-6589-7B4A-A95E-7985D8A0CBDC}"/>
              </a:ext>
            </a:extLst>
          </p:cNvPr>
          <p:cNvSpPr/>
          <p:nvPr/>
        </p:nvSpPr>
        <p:spPr>
          <a:xfrm>
            <a:off x="2931396" y="2134896"/>
            <a:ext cx="1543635" cy="408620"/>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ot="0" spcFirstLastPara="1" vert="horz" wrap="square" lIns="45719" tIns="45719" rIns="45719" bIns="45719" numCol="1" spcCol="38100" rtlCol="0" anchor="ctr">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s-ES" sz="1800" b="0" i="0" u="none" strike="noStrike" cap="none" spc="0" normalizeH="0" baseline="0">
              <a:ln>
                <a:noFill/>
              </a:ln>
              <a:solidFill>
                <a:srgbClr val="000000"/>
              </a:solidFill>
              <a:effectLst/>
              <a:uFillTx/>
              <a:latin typeface="+mj-lt"/>
              <a:ea typeface="+mj-ea"/>
              <a:cs typeface="+mj-cs"/>
              <a:sym typeface="Gotham Light"/>
            </a:endParaRPr>
          </a:p>
        </p:txBody>
      </p:sp>
      <p:sp>
        <p:nvSpPr>
          <p:cNvPr id="5" name="Rectangle: Rounded Corners 4">
            <a:extLst>
              <a:ext uri="{FF2B5EF4-FFF2-40B4-BE49-F238E27FC236}">
                <a16:creationId xmlns:a16="http://schemas.microsoft.com/office/drawing/2014/main" id="{60148123-57A0-9C48-AC34-11F46FBC2F7F}"/>
              </a:ext>
            </a:extLst>
          </p:cNvPr>
          <p:cNvSpPr/>
          <p:nvPr/>
        </p:nvSpPr>
        <p:spPr>
          <a:xfrm>
            <a:off x="7800387" y="2120608"/>
            <a:ext cx="1543635" cy="408620"/>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ot="0" spcFirstLastPara="1" vert="horz" wrap="square" lIns="45719" tIns="45719" rIns="45719" bIns="45719" numCol="1" spcCol="38100" rtlCol="0" anchor="ctr">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endParaRPr kumimoji="0" lang="es-ES" sz="1800" b="0" i="0" u="none" strike="noStrike" cap="none" spc="0" normalizeH="0" baseline="0">
              <a:ln>
                <a:noFill/>
              </a:ln>
              <a:solidFill>
                <a:srgbClr val="000000"/>
              </a:solidFill>
              <a:effectLst/>
              <a:uFillTx/>
              <a:latin typeface="+mj-lt"/>
              <a:ea typeface="+mj-ea"/>
              <a:cs typeface="+mj-cs"/>
              <a:sym typeface="Gotham Light"/>
            </a:endParaRPr>
          </a:p>
        </p:txBody>
      </p:sp>
      <p:sp>
        <p:nvSpPr>
          <p:cNvPr id="8" name="CuadroTexto 7"/>
          <p:cNvSpPr txBox="1"/>
          <p:nvPr/>
        </p:nvSpPr>
        <p:spPr>
          <a:xfrm>
            <a:off x="1083987" y="990083"/>
            <a:ext cx="184731" cy="369332"/>
          </a:xfrm>
          <a:prstGeom prst="rect">
            <a:avLst/>
          </a:prstGeom>
          <a:noFill/>
        </p:spPr>
        <p:txBody>
          <a:bodyPr wrap="none" rtlCol="0">
            <a:spAutoFit/>
          </a:bodyPr>
          <a:lstStyle/>
          <a:p>
            <a:endParaRPr lang="es-ES"/>
          </a:p>
        </p:txBody>
      </p:sp>
      <p:grpSp>
        <p:nvGrpSpPr>
          <p:cNvPr id="3" name="2 Grupo"/>
          <p:cNvGrpSpPr/>
          <p:nvPr/>
        </p:nvGrpSpPr>
        <p:grpSpPr>
          <a:xfrm>
            <a:off x="330201" y="1004598"/>
            <a:ext cx="10852462" cy="4736635"/>
            <a:chOff x="330201" y="1004598"/>
            <a:chExt cx="10852462" cy="4736635"/>
          </a:xfrm>
        </p:grpSpPr>
        <p:sp>
          <p:nvSpPr>
            <p:cNvPr id="6" name="Shape 348">
              <a:extLst>
                <a:ext uri="{FF2B5EF4-FFF2-40B4-BE49-F238E27FC236}">
                  <a16:creationId xmlns:a16="http://schemas.microsoft.com/office/drawing/2014/main" id="{F140F913-514D-984E-A8A9-44B252B2C892}"/>
                </a:ext>
              </a:extLst>
            </p:cNvPr>
            <p:cNvSpPr txBox="1">
              <a:spLocks/>
            </p:cNvSpPr>
            <p:nvPr/>
          </p:nvSpPr>
          <p:spPr>
            <a:xfrm>
              <a:off x="3126733" y="1004598"/>
              <a:ext cx="1152960" cy="228424"/>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style>
            <a:lnRef idx="0">
              <a:scrgbClr r="0" g="0" b="0"/>
            </a:lnRef>
            <a:fillRef idx="0">
              <a:scrgbClr r="0" g="0" b="0"/>
            </a:fillRef>
            <a:effectRef idx="0">
              <a:scrgbClr r="0" g="0" b="0"/>
            </a:effectRef>
            <a:fontRef idx="major"/>
          </p:style>
          <p:txBody>
            <a:bodyPr lIns="45719" rIns="45719">
              <a:normAutofit fontScale="85000" lnSpcReduction="20000"/>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indent="0" hangingPunct="1">
                <a:spcBef>
                  <a:spcPts val="1000"/>
                </a:spcBef>
                <a:buSzTx/>
                <a:buFontTx/>
                <a:buNone/>
                <a:defRPr b="1">
                  <a:solidFill>
                    <a:srgbClr val="000000"/>
                  </a:solidFill>
                  <a:latin typeface="Arial"/>
                  <a:ea typeface="Arial"/>
                  <a:cs typeface="Arial"/>
                  <a:sym typeface="Arial"/>
                </a:defRPr>
              </a:pPr>
              <a:r>
                <a:rPr lang="es-ES" sz="1200" b="1">
                  <a:solidFill>
                    <a:srgbClr val="000000"/>
                  </a:solidFill>
                  <a:latin typeface="Gotham Light" pitchFamily="50" charset="0"/>
                  <a:ea typeface="Arial"/>
                  <a:cs typeface="Gotham Light" pitchFamily="50" charset="0"/>
                  <a:sym typeface="Arial"/>
                </a:rPr>
                <a:t>Este y Oeste</a:t>
              </a:r>
              <a:endParaRPr lang="es-ES" sz="1200">
                <a:solidFill>
                  <a:schemeClr val="tx1"/>
                </a:solidFill>
                <a:latin typeface="Gotham Light" pitchFamily="50" charset="0"/>
                <a:ea typeface="Arial"/>
                <a:cs typeface="Gotham Light" pitchFamily="50" charset="0"/>
                <a:sym typeface="Arial"/>
              </a:endParaRPr>
            </a:p>
          </p:txBody>
        </p:sp>
        <p:sp>
          <p:nvSpPr>
            <p:cNvPr id="7" name="Shape 348">
              <a:extLst>
                <a:ext uri="{FF2B5EF4-FFF2-40B4-BE49-F238E27FC236}">
                  <a16:creationId xmlns:a16="http://schemas.microsoft.com/office/drawing/2014/main" id="{D5FA54FF-0A31-5D49-879C-D05F743C7EC3}"/>
                </a:ext>
              </a:extLst>
            </p:cNvPr>
            <p:cNvSpPr txBox="1">
              <a:spLocks/>
            </p:cNvSpPr>
            <p:nvPr/>
          </p:nvSpPr>
          <p:spPr>
            <a:xfrm>
              <a:off x="8064553" y="1004598"/>
              <a:ext cx="1152960" cy="228424"/>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style>
            <a:lnRef idx="0">
              <a:scrgbClr r="0" g="0" b="0"/>
            </a:lnRef>
            <a:fillRef idx="0">
              <a:scrgbClr r="0" g="0" b="0"/>
            </a:fillRef>
            <a:effectRef idx="0">
              <a:scrgbClr r="0" g="0" b="0"/>
            </a:effectRef>
            <a:fontRef idx="major"/>
          </p:style>
          <p:txBody>
            <a:bodyPr lIns="45719" rIns="45719">
              <a:normAutofit fontScale="85000" lnSpcReduction="20000"/>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indent="0" hangingPunct="1">
                <a:spcBef>
                  <a:spcPts val="1000"/>
                </a:spcBef>
                <a:buSzTx/>
                <a:buFontTx/>
                <a:buNone/>
                <a:defRPr b="1">
                  <a:solidFill>
                    <a:srgbClr val="000000"/>
                  </a:solidFill>
                  <a:latin typeface="Arial"/>
                  <a:ea typeface="Arial"/>
                  <a:cs typeface="Arial"/>
                  <a:sym typeface="Arial"/>
                </a:defRPr>
              </a:pPr>
              <a:r>
                <a:rPr lang="es-ES" sz="1200" b="1">
                  <a:solidFill>
                    <a:srgbClr val="000000"/>
                  </a:solidFill>
                  <a:latin typeface="Gotham Light" pitchFamily="50" charset="0"/>
                  <a:ea typeface="Arial"/>
                  <a:cs typeface="Gotham Light" pitchFamily="50" charset="0"/>
                  <a:sym typeface="Arial"/>
                </a:rPr>
                <a:t>Norte y Sur</a:t>
              </a:r>
              <a:endParaRPr lang="es-ES" sz="1200">
                <a:solidFill>
                  <a:schemeClr val="tx1"/>
                </a:solidFill>
                <a:latin typeface="Gotham Light" pitchFamily="50" charset="0"/>
                <a:ea typeface="Arial"/>
                <a:cs typeface="Gotham Light" pitchFamily="50" charset="0"/>
                <a:sym typeface="Arial"/>
              </a:endParaRPr>
            </a:p>
          </p:txBody>
        </p:sp>
        <p:grpSp>
          <p:nvGrpSpPr>
            <p:cNvPr id="9" name="1 Grupo"/>
            <p:cNvGrpSpPr/>
            <p:nvPr/>
          </p:nvGrpSpPr>
          <p:grpSpPr>
            <a:xfrm>
              <a:off x="330201" y="1246404"/>
              <a:ext cx="10852462" cy="4494829"/>
              <a:chOff x="330200" y="1246404"/>
              <a:chExt cx="10866273" cy="4660259"/>
            </a:xfrm>
          </p:grpSpPr>
          <p:pic>
            <p:nvPicPr>
              <p:cNvPr id="10" name="Picture 2">
                <a:extLst>
                  <a:ext uri="{FF2B5EF4-FFF2-40B4-BE49-F238E27FC236}">
                    <a16:creationId xmlns:a16="http://schemas.microsoft.com/office/drawing/2014/main" id="{0CEECA67-33E0-4C41-AE45-40AA140A46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0200" y="1284060"/>
                <a:ext cx="10866273" cy="4622603"/>
              </a:xfrm>
              <a:prstGeom prst="rect">
                <a:avLst/>
              </a:prstGeom>
            </p:spPr>
          </p:pic>
          <p:sp>
            <p:nvSpPr>
              <p:cNvPr id="11" name="CuadroTexto 10"/>
              <p:cNvSpPr txBox="1"/>
              <p:nvPr/>
            </p:nvSpPr>
            <p:spPr>
              <a:xfrm>
                <a:off x="650790" y="1246404"/>
                <a:ext cx="1955800" cy="271238"/>
              </a:xfrm>
              <a:prstGeom prst="rect">
                <a:avLst/>
              </a:prstGeom>
              <a:solidFill>
                <a:schemeClr val="bg1"/>
              </a:solidFill>
            </p:spPr>
            <p:txBody>
              <a:bodyPr wrap="square" bIns="0" rtlCol="0">
                <a:spAutoFit/>
              </a:bodyPr>
              <a:lstStyle/>
              <a:p>
                <a:r>
                  <a:rPr lang="es-ES" sz="1400" b="1" dirty="0"/>
                  <a:t>EXISTENTE</a:t>
                </a:r>
              </a:p>
            </p:txBody>
          </p:sp>
        </p:grpSp>
      </p:grpSp>
    </p:spTree>
    <p:extLst>
      <p:ext uri="{BB962C8B-B14F-4D97-AF65-F5344CB8AC3E}">
        <p14:creationId xmlns:p14="http://schemas.microsoft.com/office/powerpoint/2010/main" val="1208671373"/>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736C0D45-620E-4515-AF35-22BF495BB35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801857"/>
            <a:ext cx="11369371" cy="4684543"/>
          </a:xfrm>
          <a:prstGeom prst="rect">
            <a:avLst/>
          </a:prstGeom>
        </p:spPr>
      </p:pic>
      <p:sp>
        <p:nvSpPr>
          <p:cNvPr id="2" name="CuadroTexto 1"/>
          <p:cNvSpPr txBox="1"/>
          <p:nvPr/>
        </p:nvSpPr>
        <p:spPr>
          <a:xfrm>
            <a:off x="628649" y="327037"/>
            <a:ext cx="3482503" cy="369332"/>
          </a:xfrm>
          <a:prstGeom prst="rect">
            <a:avLst/>
          </a:prstGeom>
          <a:solidFill>
            <a:schemeClr val="bg1"/>
          </a:solidFill>
        </p:spPr>
        <p:txBody>
          <a:bodyPr wrap="square" rtlCol="0">
            <a:spAutoFit/>
          </a:bodyPr>
          <a:lstStyle/>
          <a:p>
            <a:r>
              <a:rPr lang="es-ES" dirty="0">
                <a:latin typeface="Gotham Light"/>
              </a:rPr>
              <a:t>Sección del vestíbulo</a:t>
            </a:r>
          </a:p>
        </p:txBody>
      </p:sp>
      <p:sp>
        <p:nvSpPr>
          <p:cNvPr id="5" name="CuadroTexto 4"/>
          <p:cNvSpPr txBox="1"/>
          <p:nvPr/>
        </p:nvSpPr>
        <p:spPr>
          <a:xfrm>
            <a:off x="126456" y="1371600"/>
            <a:ext cx="1573044" cy="200055"/>
          </a:xfrm>
          <a:prstGeom prst="rect">
            <a:avLst/>
          </a:prstGeom>
          <a:solidFill>
            <a:schemeClr val="bg1"/>
          </a:solidFill>
        </p:spPr>
        <p:txBody>
          <a:bodyPr wrap="square" rtlCol="0">
            <a:spAutoFit/>
          </a:bodyPr>
          <a:lstStyle/>
          <a:p>
            <a:pPr algn="r"/>
            <a:r>
              <a:rPr lang="es-ES" sz="700" dirty="0">
                <a:latin typeface="Century Gothic" panose="020B0502020202020204" pitchFamily="34" charset="0"/>
              </a:rPr>
              <a:t>DEMOLICIÓN (E) DEL ÁTRIO</a:t>
            </a:r>
          </a:p>
        </p:txBody>
      </p:sp>
      <p:sp>
        <p:nvSpPr>
          <p:cNvPr id="6" name="CuadroTexto 5"/>
          <p:cNvSpPr txBox="1"/>
          <p:nvPr/>
        </p:nvSpPr>
        <p:spPr>
          <a:xfrm>
            <a:off x="126456" y="1667216"/>
            <a:ext cx="1573044" cy="200055"/>
          </a:xfrm>
          <a:prstGeom prst="rect">
            <a:avLst/>
          </a:prstGeom>
          <a:solidFill>
            <a:schemeClr val="bg1"/>
          </a:solidFill>
        </p:spPr>
        <p:txBody>
          <a:bodyPr wrap="square" rtlCol="0">
            <a:spAutoFit/>
          </a:bodyPr>
          <a:lstStyle/>
          <a:p>
            <a:pPr algn="r"/>
            <a:r>
              <a:rPr lang="es-ES" sz="700" dirty="0">
                <a:latin typeface="Century Gothic" panose="020B0502020202020204" pitchFamily="34" charset="0"/>
              </a:rPr>
              <a:t> (E) MURO A CONSERVAR</a:t>
            </a:r>
          </a:p>
        </p:txBody>
      </p:sp>
      <p:sp>
        <p:nvSpPr>
          <p:cNvPr id="7" name="CuadroTexto 6"/>
          <p:cNvSpPr txBox="1"/>
          <p:nvPr/>
        </p:nvSpPr>
        <p:spPr>
          <a:xfrm>
            <a:off x="126456" y="2015283"/>
            <a:ext cx="1573044" cy="307777"/>
          </a:xfrm>
          <a:prstGeom prst="rect">
            <a:avLst/>
          </a:prstGeom>
          <a:solidFill>
            <a:schemeClr val="bg1"/>
          </a:solidFill>
        </p:spPr>
        <p:txBody>
          <a:bodyPr wrap="square" rtlCol="0">
            <a:spAutoFit/>
          </a:bodyPr>
          <a:lstStyle/>
          <a:p>
            <a:pPr algn="r"/>
            <a:r>
              <a:rPr lang="es-ES" sz="700" dirty="0">
                <a:latin typeface="Century Gothic" panose="020B0502020202020204" pitchFamily="34" charset="0"/>
              </a:rPr>
              <a:t>DEMOLICIÓN (E) DE LA MARQUESINA</a:t>
            </a:r>
          </a:p>
        </p:txBody>
      </p:sp>
      <p:sp>
        <p:nvSpPr>
          <p:cNvPr id="8" name="CuadroTexto 7"/>
          <p:cNvSpPr txBox="1"/>
          <p:nvPr/>
        </p:nvSpPr>
        <p:spPr>
          <a:xfrm>
            <a:off x="8965655" y="1316304"/>
            <a:ext cx="1573044" cy="307777"/>
          </a:xfrm>
          <a:prstGeom prst="rect">
            <a:avLst/>
          </a:prstGeom>
          <a:solidFill>
            <a:schemeClr val="bg1"/>
          </a:solidFill>
        </p:spPr>
        <p:txBody>
          <a:bodyPr wrap="square" rtlCol="0">
            <a:spAutoFit/>
          </a:bodyPr>
          <a:lstStyle/>
          <a:p>
            <a:r>
              <a:rPr lang="es-ES" sz="700" dirty="0">
                <a:latin typeface="Century Gothic" panose="020B0502020202020204" pitchFamily="34" charset="0"/>
              </a:rPr>
              <a:t>CUBIERTA EPICORE EXPUESTA CON AISLANTE RÍGIDO</a:t>
            </a:r>
          </a:p>
        </p:txBody>
      </p:sp>
      <p:sp>
        <p:nvSpPr>
          <p:cNvPr id="10" name="CuadroTexto 9"/>
          <p:cNvSpPr txBox="1"/>
          <p:nvPr/>
        </p:nvSpPr>
        <p:spPr>
          <a:xfrm>
            <a:off x="8965655" y="2146405"/>
            <a:ext cx="1573044" cy="200055"/>
          </a:xfrm>
          <a:prstGeom prst="rect">
            <a:avLst/>
          </a:prstGeom>
          <a:solidFill>
            <a:schemeClr val="bg1"/>
          </a:solidFill>
        </p:spPr>
        <p:txBody>
          <a:bodyPr wrap="square" rtlCol="0">
            <a:spAutoFit/>
          </a:bodyPr>
          <a:lstStyle/>
          <a:p>
            <a:r>
              <a:rPr lang="es-ES" sz="700" dirty="0">
                <a:latin typeface="Century Gothic" panose="020B0502020202020204" pitchFamily="34" charset="0"/>
              </a:rPr>
              <a:t>(E) MURO A CONSERVAR</a:t>
            </a:r>
          </a:p>
        </p:txBody>
      </p:sp>
      <p:sp>
        <p:nvSpPr>
          <p:cNvPr id="11" name="CuadroTexto 10"/>
          <p:cNvSpPr txBox="1"/>
          <p:nvPr/>
        </p:nvSpPr>
        <p:spPr>
          <a:xfrm>
            <a:off x="8965655" y="2416467"/>
            <a:ext cx="1573044" cy="307777"/>
          </a:xfrm>
          <a:prstGeom prst="rect">
            <a:avLst/>
          </a:prstGeom>
          <a:solidFill>
            <a:schemeClr val="bg1"/>
          </a:solidFill>
        </p:spPr>
        <p:txBody>
          <a:bodyPr wrap="square" rtlCol="0">
            <a:spAutoFit/>
          </a:bodyPr>
          <a:lstStyle/>
          <a:p>
            <a:r>
              <a:rPr lang="es-ES" sz="700" dirty="0">
                <a:latin typeface="Century Gothic" panose="020B0502020202020204" pitchFamily="34" charset="0"/>
              </a:rPr>
              <a:t> NUEVA PLATAFORMA (AÑADIR ALTERNATIVA)</a:t>
            </a:r>
          </a:p>
        </p:txBody>
      </p:sp>
      <p:sp>
        <p:nvSpPr>
          <p:cNvPr id="12" name="CuadroTexto 11"/>
          <p:cNvSpPr txBox="1"/>
          <p:nvPr/>
        </p:nvSpPr>
        <p:spPr>
          <a:xfrm>
            <a:off x="6005203" y="4319081"/>
            <a:ext cx="881980" cy="307777"/>
          </a:xfrm>
          <a:prstGeom prst="rect">
            <a:avLst/>
          </a:prstGeom>
          <a:solidFill>
            <a:schemeClr val="bg1"/>
          </a:solidFill>
        </p:spPr>
        <p:txBody>
          <a:bodyPr wrap="square" rtlCol="0">
            <a:spAutoFit/>
          </a:bodyPr>
          <a:lstStyle/>
          <a:p>
            <a:r>
              <a:rPr lang="es-ES" sz="700" dirty="0">
                <a:latin typeface="Century Gothic" panose="020B0502020202020204" pitchFamily="34" charset="0"/>
              </a:rPr>
              <a:t>(E) SALA DE MÁQUINAS</a:t>
            </a:r>
          </a:p>
        </p:txBody>
      </p:sp>
      <p:sp>
        <p:nvSpPr>
          <p:cNvPr id="13" name="CuadroTexto 12"/>
          <p:cNvSpPr txBox="1"/>
          <p:nvPr/>
        </p:nvSpPr>
        <p:spPr>
          <a:xfrm>
            <a:off x="4724884" y="5194609"/>
            <a:ext cx="881980" cy="200055"/>
          </a:xfrm>
          <a:prstGeom prst="rect">
            <a:avLst/>
          </a:prstGeom>
          <a:solidFill>
            <a:schemeClr val="bg1"/>
          </a:solidFill>
        </p:spPr>
        <p:txBody>
          <a:bodyPr wrap="square" rtlCol="0">
            <a:spAutoFit/>
          </a:bodyPr>
          <a:lstStyle/>
          <a:p>
            <a:pPr algn="r"/>
            <a:r>
              <a:rPr lang="es-ES" sz="700" dirty="0">
                <a:latin typeface="Century Gothic" panose="020B0502020202020204" pitchFamily="34" charset="0"/>
              </a:rPr>
              <a:t>(E) ESCALERA</a:t>
            </a:r>
          </a:p>
        </p:txBody>
      </p:sp>
      <p:sp>
        <p:nvSpPr>
          <p:cNvPr id="14" name="CuadroTexto 13"/>
          <p:cNvSpPr txBox="1"/>
          <p:nvPr/>
        </p:nvSpPr>
        <p:spPr>
          <a:xfrm>
            <a:off x="3083668" y="5194609"/>
            <a:ext cx="1167404" cy="200055"/>
          </a:xfrm>
          <a:prstGeom prst="rect">
            <a:avLst/>
          </a:prstGeom>
          <a:solidFill>
            <a:schemeClr val="bg1"/>
          </a:solidFill>
        </p:spPr>
        <p:txBody>
          <a:bodyPr wrap="square" rtlCol="0">
            <a:spAutoFit/>
          </a:bodyPr>
          <a:lstStyle/>
          <a:p>
            <a:pPr algn="r"/>
            <a:r>
              <a:rPr lang="es-ES" sz="700" dirty="0">
                <a:latin typeface="Century Gothic" panose="020B0502020202020204" pitchFamily="34" charset="0"/>
              </a:rPr>
              <a:t>NUEVO CIELO RASO</a:t>
            </a:r>
          </a:p>
        </p:txBody>
      </p:sp>
      <p:sp>
        <p:nvSpPr>
          <p:cNvPr id="15" name="Rectángulo 14"/>
          <p:cNvSpPr/>
          <p:nvPr/>
        </p:nvSpPr>
        <p:spPr>
          <a:xfrm>
            <a:off x="628649" y="327037"/>
            <a:ext cx="3139787"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63740758"/>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0555CD-180B-4337-9F0B-AC98BFFB310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06569" y="810809"/>
            <a:ext cx="7014226" cy="5486400"/>
          </a:xfrm>
          <a:prstGeom prst="rect">
            <a:avLst/>
          </a:prstGeom>
        </p:spPr>
      </p:pic>
      <p:sp>
        <p:nvSpPr>
          <p:cNvPr id="11" name="TextBox 10">
            <a:extLst>
              <a:ext uri="{FF2B5EF4-FFF2-40B4-BE49-F238E27FC236}">
                <a16:creationId xmlns:a16="http://schemas.microsoft.com/office/drawing/2014/main" id="{D3543029-4BF7-475A-B45D-5DDA6C55805D}"/>
              </a:ext>
            </a:extLst>
          </p:cNvPr>
          <p:cNvSpPr txBox="1"/>
          <p:nvPr/>
        </p:nvSpPr>
        <p:spPr>
          <a:xfrm>
            <a:off x="189408" y="963957"/>
            <a:ext cx="3478575" cy="369332"/>
          </a:xfrm>
          <a:prstGeom prst="rect">
            <a:avLst/>
          </a:prstGeom>
          <a:noFill/>
        </p:spPr>
        <p:txBody>
          <a:bodyPr wrap="square" rtlCol="0">
            <a:spAutoFit/>
          </a:bodyPr>
          <a:lstStyle/>
          <a:p>
            <a:r>
              <a:rPr lang="es-ES" b="1" dirty="0">
                <a:latin typeface="Open Sans" panose="020B0606030504020204" pitchFamily="34" charset="0"/>
                <a:ea typeface="Open Sans" panose="020B0606030504020204" pitchFamily="34" charset="0"/>
                <a:cs typeface="Open Sans" panose="020B0606030504020204" pitchFamily="34" charset="0"/>
              </a:rPr>
              <a:t>Ventanas altas, 26 tragaluces</a:t>
            </a:r>
            <a:endParaRPr lang="es-ES" dirty="0">
              <a:solidFill>
                <a:srgbClr val="2AA3E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E44DD7BA-A0B8-4C37-8357-31F415F666ED}"/>
              </a:ext>
            </a:extLst>
          </p:cNvPr>
          <p:cNvSpPr txBox="1"/>
          <p:nvPr/>
        </p:nvSpPr>
        <p:spPr>
          <a:xfrm>
            <a:off x="189407" y="3494150"/>
            <a:ext cx="3317301" cy="3672480"/>
          </a:xfrm>
          <a:prstGeom prst="rect">
            <a:avLst/>
          </a:prstGeom>
          <a:noFill/>
        </p:spPr>
        <p:txBody>
          <a:bodyPr wrap="square" rtlCol="0">
            <a:spAutoFit/>
          </a:bodyPr>
          <a:lstStyle/>
          <a:p>
            <a:pPr>
              <a:lnSpc>
                <a:spcPct val="130000"/>
              </a:lnSpc>
            </a:pPr>
            <a:r>
              <a:rPr lang="es-ES" sz="1000" dirty="0">
                <a:latin typeface="Open Sans SemiBold" panose="020B0706030804020204" pitchFamily="34" charset="0"/>
                <a:ea typeface="Open Sans SemiBold" panose="020B0706030804020204" pitchFamily="34" charset="0"/>
                <a:cs typeface="Open Sans SemiBold" panose="020B0706030804020204" pitchFamily="34" charset="0"/>
              </a:rPr>
              <a:t>Resultados clave:</a:t>
            </a:r>
          </a:p>
          <a:p>
            <a:pPr>
              <a:lnSpc>
                <a:spcPct val="130000"/>
              </a:lnSpc>
            </a:pPr>
            <a:endParaRPr lang="es-ES" sz="1000" dirty="0">
              <a:latin typeface="Open Sans SemiBold" panose="020B0706030804020204" pitchFamily="34" charset="0"/>
              <a:ea typeface="Open Sans" panose="020B0606030504020204" pitchFamily="34" charset="0"/>
              <a:cs typeface="Open Sans" panose="020B0606030504020204" pitchFamily="34" charset="0"/>
            </a:endParaRPr>
          </a:p>
          <a:p>
            <a:pPr marL="171450" indent="-171450">
              <a:lnSpc>
                <a:spcPct val="130000"/>
              </a:lnSpc>
              <a:buFont typeface="Arial" panose="020B0604020202020204" pitchFamily="34" charset="0"/>
              <a:buChar char="•"/>
            </a:pPr>
            <a:r>
              <a:rPr lang="es-ES" sz="1000" dirty="0">
                <a:latin typeface="Open Sans" panose="020B0606030504020204" pitchFamily="34" charset="0"/>
                <a:ea typeface="Open Sans" panose="020B0606030504020204" pitchFamily="34" charset="0"/>
                <a:cs typeface="Open Sans" panose="020B0606030504020204" pitchFamily="34" charset="0"/>
              </a:rPr>
              <a:t>De acuerdo con los OPR, se </a:t>
            </a:r>
            <a:r>
              <a:rPr lang="es-ES" sz="1000" dirty="0" err="1">
                <a:latin typeface="Open Sans" panose="020B0606030504020204" pitchFamily="34" charset="0"/>
                <a:ea typeface="Open Sans" panose="020B0606030504020204" pitchFamily="34" charset="0"/>
                <a:cs typeface="Open Sans" panose="020B0606030504020204" pitchFamily="34" charset="0"/>
              </a:rPr>
              <a:t>prevee</a:t>
            </a:r>
            <a:r>
              <a:rPr lang="es-ES" sz="1000" dirty="0">
                <a:latin typeface="Open Sans" panose="020B0606030504020204" pitchFamily="34" charset="0"/>
                <a:ea typeface="Open Sans" panose="020B0606030504020204" pitchFamily="34" charset="0"/>
                <a:cs typeface="Open Sans" panose="020B0606030504020204" pitchFamily="34" charset="0"/>
              </a:rPr>
              <a:t> que la gran mayoría de los espacios de trabajo habitualmente ocupados tengan iluminación natural efectiva (&gt; 300 lux).</a:t>
            </a:r>
          </a:p>
          <a:p>
            <a:pPr marL="171450" indent="-171450">
              <a:lnSpc>
                <a:spcPct val="130000"/>
              </a:lnSpc>
              <a:buFont typeface="Arial" panose="020B0604020202020204" pitchFamily="34" charset="0"/>
              <a:buChar char="•"/>
            </a:pPr>
            <a:r>
              <a:rPr lang="es-ES" sz="1000" dirty="0">
                <a:latin typeface="Open Sans" panose="020B0606030504020204" pitchFamily="34" charset="0"/>
                <a:ea typeface="Open Sans" panose="020B0606030504020204" pitchFamily="34" charset="0"/>
                <a:cs typeface="Open Sans" panose="020B0606030504020204" pitchFamily="34" charset="0"/>
              </a:rPr>
              <a:t>18 de los 26 tragaluces podrían considerarse críticos para lograr una iluminación natural efectiva en las áreas de trabajo, mientras que los tragaluces restantes proporcionan luz natural y una conexión al exterior  con las áreas de circulación y de apoyo  a oficina</a:t>
            </a:r>
          </a:p>
          <a:p>
            <a:pPr marL="171450" indent="-171450">
              <a:lnSpc>
                <a:spcPct val="130000"/>
              </a:lnSpc>
              <a:buFont typeface="Arial" panose="020B0604020202020204" pitchFamily="34" charset="0"/>
              <a:buChar char="•"/>
            </a:pPr>
            <a:r>
              <a:rPr lang="es-ES" sz="1000" dirty="0">
                <a:latin typeface="Open Sans" panose="020B0606030504020204" pitchFamily="34" charset="0"/>
                <a:ea typeface="Open Sans" panose="020B0606030504020204" pitchFamily="34" charset="0"/>
                <a:cs typeface="Open Sans" panose="020B0606030504020204" pitchFamily="34" charset="0"/>
              </a:rPr>
              <a:t>Deben evitarse las particiones opacas que discurren paralelas a la fachada para mantener la distribución de la iluminación natural que se muestra a la derecha. </a:t>
            </a:r>
          </a:p>
          <a:p>
            <a:pPr marL="171450" indent="-171450">
              <a:lnSpc>
                <a:spcPct val="130000"/>
              </a:lnSpc>
              <a:buFont typeface="Arial" panose="020B0604020202020204" pitchFamily="34" charset="0"/>
              <a:buChar char="•"/>
            </a:pPr>
            <a:endParaRPr lang="es-ES" sz="1000" dirty="0">
              <a:latin typeface="Open Sans" panose="020B0606030504020204" pitchFamily="34" charset="0"/>
              <a:ea typeface="Open Sans" panose="020B0606030504020204" pitchFamily="34" charset="0"/>
              <a:cs typeface="Open Sans" panose="020B0606030504020204" pitchFamily="34" charset="0"/>
            </a:endParaRPr>
          </a:p>
          <a:p>
            <a:pPr>
              <a:lnSpc>
                <a:spcPct val="130000"/>
              </a:lnSpc>
            </a:pPr>
            <a:endParaRPr lang="es-ES" sz="10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170C22B4-B273-40D0-816E-321B7BA03DBD}"/>
              </a:ext>
            </a:extLst>
          </p:cNvPr>
          <p:cNvSpPr txBox="1"/>
          <p:nvPr/>
        </p:nvSpPr>
        <p:spPr>
          <a:xfrm>
            <a:off x="189407" y="1582637"/>
            <a:ext cx="3002197" cy="1202637"/>
          </a:xfrm>
          <a:prstGeom prst="rect">
            <a:avLst/>
          </a:prstGeom>
          <a:noFill/>
        </p:spPr>
        <p:txBody>
          <a:bodyPr wrap="square" rtlCol="0">
            <a:spAutoFit/>
          </a:bodyPr>
          <a:lstStyle/>
          <a:p>
            <a:pPr algn="ctr">
              <a:lnSpc>
                <a:spcPct val="130000"/>
              </a:lnSpc>
            </a:pPr>
            <a:r>
              <a:rPr lang="es-ES" sz="2400" dirty="0">
                <a:latin typeface="Open Sans bold" panose="020B0806030504020204" pitchFamily="34" charset="0"/>
                <a:ea typeface="Open Sans bold" panose="020B0806030504020204" pitchFamily="34" charset="0"/>
                <a:cs typeface="Open Sans bold" panose="020B0806030504020204" pitchFamily="34" charset="0"/>
              </a:rPr>
              <a:t>70% </a:t>
            </a:r>
          </a:p>
          <a:p>
            <a:pPr algn="ctr">
              <a:lnSpc>
                <a:spcPct val="130000"/>
              </a:lnSpc>
            </a:pPr>
            <a:r>
              <a:rPr lang="es-ES" sz="1050" dirty="0">
                <a:latin typeface="Open Sans SemiBold" panose="020B0706030804020204" pitchFamily="34" charset="0"/>
                <a:ea typeface="Open Sans SemiBold" panose="020B0706030804020204" pitchFamily="34" charset="0"/>
                <a:cs typeface="Open Sans SemiBold" panose="020B0706030804020204" pitchFamily="34" charset="0"/>
              </a:rPr>
              <a:t>Porcentaje de espacios de trabajo habitualmente ocupados en la planta superior con iluminación natural efectiva (&gt; 300 lux) en el plano de trabajo</a:t>
            </a:r>
            <a:endParaRPr lang="es-ES" sz="105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7" name="Graphic 36">
            <a:extLst>
              <a:ext uri="{FF2B5EF4-FFF2-40B4-BE49-F238E27FC236}">
                <a16:creationId xmlns:a16="http://schemas.microsoft.com/office/drawing/2014/main" id="{D61FF084-D2FA-449E-89E8-8086511AFA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69081" y="943645"/>
            <a:ext cx="6389341" cy="5182771"/>
          </a:xfrm>
          <a:prstGeom prst="rect">
            <a:avLst/>
          </a:prstGeom>
        </p:spPr>
      </p:pic>
      <p:sp>
        <p:nvSpPr>
          <p:cNvPr id="39" name="TextBox 38">
            <a:extLst>
              <a:ext uri="{FF2B5EF4-FFF2-40B4-BE49-F238E27FC236}">
                <a16:creationId xmlns:a16="http://schemas.microsoft.com/office/drawing/2014/main" id="{3454CA5B-3F63-4D3C-936B-2EC465FFB494}"/>
              </a:ext>
            </a:extLst>
          </p:cNvPr>
          <p:cNvSpPr txBox="1"/>
          <p:nvPr/>
        </p:nvSpPr>
        <p:spPr>
          <a:xfrm>
            <a:off x="5468813" y="1301517"/>
            <a:ext cx="2085975" cy="200055"/>
          </a:xfrm>
          <a:prstGeom prst="rect">
            <a:avLst/>
          </a:prstGeom>
          <a:noFill/>
        </p:spPr>
        <p:txBody>
          <a:bodyPr wrap="square" rtlCol="0">
            <a:spAutoFit/>
          </a:bodyPr>
          <a:lstStyle/>
          <a:p>
            <a:r>
              <a:rPr lang="es-ES" sz="700" dirty="0"/>
              <a:t>ZONAS HABITUALMENTE OCUPADAS</a:t>
            </a:r>
          </a:p>
        </p:txBody>
      </p:sp>
      <p:cxnSp>
        <p:nvCxnSpPr>
          <p:cNvPr id="41" name="Straight Arrow Connector 40">
            <a:extLst>
              <a:ext uri="{FF2B5EF4-FFF2-40B4-BE49-F238E27FC236}">
                <a16:creationId xmlns:a16="http://schemas.microsoft.com/office/drawing/2014/main" id="{B1ECD9BA-1A6A-40AF-8D4D-8EF45BF14283}"/>
              </a:ext>
            </a:extLst>
          </p:cNvPr>
          <p:cNvCxnSpPr/>
          <p:nvPr/>
        </p:nvCxnSpPr>
        <p:spPr>
          <a:xfrm flipV="1">
            <a:off x="4862632" y="1890830"/>
            <a:ext cx="0" cy="844550"/>
          </a:xfrm>
          <a:prstGeom prst="straightConnector1">
            <a:avLst/>
          </a:prstGeom>
          <a:ln>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E1108C4-41CF-4B03-BC60-7EE334C8ECB8}"/>
              </a:ext>
            </a:extLst>
          </p:cNvPr>
          <p:cNvCxnSpPr>
            <a:cxnSpLocks/>
          </p:cNvCxnSpPr>
          <p:nvPr/>
        </p:nvCxnSpPr>
        <p:spPr>
          <a:xfrm flipV="1">
            <a:off x="7802682" y="1039930"/>
            <a:ext cx="0" cy="1286242"/>
          </a:xfrm>
          <a:prstGeom prst="straightConnector1">
            <a:avLst/>
          </a:prstGeom>
          <a:ln>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Freeform: Shape 44">
            <a:extLst>
              <a:ext uri="{FF2B5EF4-FFF2-40B4-BE49-F238E27FC236}">
                <a16:creationId xmlns:a16="http://schemas.microsoft.com/office/drawing/2014/main" id="{D9820F27-6BC8-4186-A202-F47C30E162FE}"/>
              </a:ext>
            </a:extLst>
          </p:cNvPr>
          <p:cNvSpPr/>
          <p:nvPr/>
        </p:nvSpPr>
        <p:spPr>
          <a:xfrm>
            <a:off x="6673359" y="1230918"/>
            <a:ext cx="1134208" cy="175847"/>
          </a:xfrm>
          <a:custGeom>
            <a:avLst/>
            <a:gdLst>
              <a:gd name="connsiteX0" fmla="*/ 0 w 1134208"/>
              <a:gd name="connsiteY0" fmla="*/ 175847 h 175847"/>
              <a:gd name="connsiteX1" fmla="*/ 422031 w 1134208"/>
              <a:gd name="connsiteY1" fmla="*/ 175847 h 175847"/>
              <a:gd name="connsiteX2" fmla="*/ 1134208 w 1134208"/>
              <a:gd name="connsiteY2" fmla="*/ 0 h 175847"/>
            </a:gdLst>
            <a:ahLst/>
            <a:cxnLst>
              <a:cxn ang="0">
                <a:pos x="connsiteX0" y="connsiteY0"/>
              </a:cxn>
              <a:cxn ang="0">
                <a:pos x="connsiteX1" y="connsiteY1"/>
              </a:cxn>
              <a:cxn ang="0">
                <a:pos x="connsiteX2" y="connsiteY2"/>
              </a:cxn>
            </a:cxnLst>
            <a:rect l="l" t="t" r="r" b="b"/>
            <a:pathLst>
              <a:path w="1134208" h="175847">
                <a:moveTo>
                  <a:pt x="0" y="175847"/>
                </a:moveTo>
                <a:lnTo>
                  <a:pt x="422031" y="175847"/>
                </a:lnTo>
                <a:lnTo>
                  <a:pt x="1134208" y="0"/>
                </a:lnTo>
              </a:path>
            </a:pathLst>
          </a:custGeom>
          <a:noFill/>
          <a:ln w="6350">
            <a:solidFill>
              <a:schemeClr val="tx1"/>
            </a:solidFill>
            <a:prstDash val="sysDot"/>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6" name="Freeform: Shape 45">
            <a:extLst>
              <a:ext uri="{FF2B5EF4-FFF2-40B4-BE49-F238E27FC236}">
                <a16:creationId xmlns:a16="http://schemas.microsoft.com/office/drawing/2014/main" id="{597DB760-0A58-4A86-8524-8B76B8C49566}"/>
              </a:ext>
            </a:extLst>
          </p:cNvPr>
          <p:cNvSpPr/>
          <p:nvPr/>
        </p:nvSpPr>
        <p:spPr>
          <a:xfrm>
            <a:off x="4862144" y="1389180"/>
            <a:ext cx="659423" cy="835269"/>
          </a:xfrm>
          <a:custGeom>
            <a:avLst/>
            <a:gdLst>
              <a:gd name="connsiteX0" fmla="*/ 659423 w 659423"/>
              <a:gd name="connsiteY0" fmla="*/ 0 h 835269"/>
              <a:gd name="connsiteX1" fmla="*/ 430823 w 659423"/>
              <a:gd name="connsiteY1" fmla="*/ 0 h 835269"/>
              <a:gd name="connsiteX2" fmla="*/ 0 w 659423"/>
              <a:gd name="connsiteY2" fmla="*/ 835269 h 835269"/>
            </a:gdLst>
            <a:ahLst/>
            <a:cxnLst>
              <a:cxn ang="0">
                <a:pos x="connsiteX0" y="connsiteY0"/>
              </a:cxn>
              <a:cxn ang="0">
                <a:pos x="connsiteX1" y="connsiteY1"/>
              </a:cxn>
              <a:cxn ang="0">
                <a:pos x="connsiteX2" y="connsiteY2"/>
              </a:cxn>
            </a:cxnLst>
            <a:rect l="l" t="t" r="r" b="b"/>
            <a:pathLst>
              <a:path w="659423" h="835269">
                <a:moveTo>
                  <a:pt x="659423" y="0"/>
                </a:moveTo>
                <a:lnTo>
                  <a:pt x="430823" y="0"/>
                </a:lnTo>
                <a:lnTo>
                  <a:pt x="0" y="835269"/>
                </a:lnTo>
              </a:path>
            </a:pathLst>
          </a:custGeom>
          <a:noFill/>
          <a:ln w="6350">
            <a:solidFill>
              <a:schemeClr val="tx1"/>
            </a:solidFill>
            <a:prstDash val="sysDot"/>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dirty="0"/>
          </a:p>
        </p:txBody>
      </p:sp>
      <p:pic>
        <p:nvPicPr>
          <p:cNvPr id="2" name="Imagen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11800" y="6494580"/>
            <a:ext cx="566977" cy="286537"/>
          </a:xfrm>
          <a:prstGeom prst="rect">
            <a:avLst/>
          </a:prstGeom>
        </p:spPr>
      </p:pic>
      <p:sp>
        <p:nvSpPr>
          <p:cNvPr id="33" name="TextBox 44">
            <a:extLst>
              <a:ext uri="{FF2B5EF4-FFF2-40B4-BE49-F238E27FC236}">
                <a16:creationId xmlns:a16="http://schemas.microsoft.com/office/drawing/2014/main" id="{846B2819-8849-4CFD-AB5A-BB0447D9B9CD}"/>
              </a:ext>
            </a:extLst>
          </p:cNvPr>
          <p:cNvSpPr txBox="1"/>
          <p:nvPr/>
        </p:nvSpPr>
        <p:spPr>
          <a:xfrm>
            <a:off x="188813" y="17184"/>
            <a:ext cx="9522454" cy="769441"/>
          </a:xfrm>
          <a:prstGeom prst="rect">
            <a:avLst/>
          </a:prstGeom>
          <a:noFill/>
        </p:spPr>
        <p:txBody>
          <a:bodyPr wrap="square" rtlCol="0">
            <a:spAutoFit/>
          </a:bodyPr>
          <a:lstStyle/>
          <a:p>
            <a:r>
              <a:rPr lang="es-ES" sz="4400" b="1" dirty="0">
                <a:solidFill>
                  <a:schemeClr val="bg1"/>
                </a:solidFill>
                <a:latin typeface="Calibri Light" panose="020F0302020204030204" pitchFamily="34" charset="0"/>
                <a:ea typeface="Open Sans" panose="020B0606030504020204" pitchFamily="34" charset="0"/>
                <a:cs typeface="Calibri Light" panose="020F0302020204030204" pitchFamily="34" charset="0"/>
              </a:rPr>
              <a:t>Estrategias de iluminación natural</a:t>
            </a:r>
            <a:endParaRPr lang="es-ES" sz="4400" dirty="0">
              <a:solidFill>
                <a:schemeClr val="bg1"/>
              </a:solidFill>
              <a:latin typeface="Calibri Light" panose="020F0302020204030204" pitchFamily="34" charset="0"/>
              <a:ea typeface="Open Sans" panose="020B0606030504020204" pitchFamily="34" charset="0"/>
              <a:cs typeface="Calibri Light" panose="020F0302020204030204" pitchFamily="34" charset="0"/>
            </a:endParaRPr>
          </a:p>
        </p:txBody>
      </p:sp>
      <p:grpSp>
        <p:nvGrpSpPr>
          <p:cNvPr id="34" name="Group 31">
            <a:extLst>
              <a:ext uri="{FF2B5EF4-FFF2-40B4-BE49-F238E27FC236}">
                <a16:creationId xmlns:a16="http://schemas.microsoft.com/office/drawing/2014/main" id="{DCF1B3E6-0EE7-424F-8953-E318207DA581}"/>
              </a:ext>
            </a:extLst>
          </p:cNvPr>
          <p:cNvGrpSpPr/>
          <p:nvPr/>
        </p:nvGrpSpPr>
        <p:grpSpPr>
          <a:xfrm>
            <a:off x="3667983" y="5417264"/>
            <a:ext cx="2682541" cy="951594"/>
            <a:chOff x="3717727" y="469636"/>
            <a:chExt cx="2682541" cy="951594"/>
          </a:xfrm>
        </p:grpSpPr>
        <p:grpSp>
          <p:nvGrpSpPr>
            <p:cNvPr id="35" name="Group 23">
              <a:extLst>
                <a:ext uri="{FF2B5EF4-FFF2-40B4-BE49-F238E27FC236}">
                  <a16:creationId xmlns:a16="http://schemas.microsoft.com/office/drawing/2014/main" id="{209D9B7A-D82F-4610-B708-C6852BB6C55C}"/>
                </a:ext>
              </a:extLst>
            </p:cNvPr>
            <p:cNvGrpSpPr/>
            <p:nvPr/>
          </p:nvGrpSpPr>
          <p:grpSpPr>
            <a:xfrm>
              <a:off x="3867150" y="828675"/>
              <a:ext cx="2071120" cy="195263"/>
              <a:chOff x="3867150" y="828675"/>
              <a:chExt cx="2071120" cy="195263"/>
            </a:xfrm>
          </p:grpSpPr>
          <p:pic>
            <p:nvPicPr>
              <p:cNvPr id="49" name="Picture 8">
                <a:extLst>
                  <a:ext uri="{FF2B5EF4-FFF2-40B4-BE49-F238E27FC236}">
                    <a16:creationId xmlns:a16="http://schemas.microsoft.com/office/drawing/2014/main" id="{3677E788-F12F-4C52-B242-CCA9F83D51D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 b="-1530"/>
              <a:stretch/>
            </p:blipFill>
            <p:spPr>
              <a:xfrm>
                <a:off x="3869620" y="895349"/>
                <a:ext cx="2068650" cy="128107"/>
              </a:xfrm>
              <a:prstGeom prst="rect">
                <a:avLst/>
              </a:prstGeom>
            </p:spPr>
          </p:pic>
          <p:cxnSp>
            <p:nvCxnSpPr>
              <p:cNvPr id="50" name="Straight Connector 14">
                <a:extLst>
                  <a:ext uri="{FF2B5EF4-FFF2-40B4-BE49-F238E27FC236}">
                    <a16:creationId xmlns:a16="http://schemas.microsoft.com/office/drawing/2014/main" id="{81AE7C00-6C4B-4C35-A9F8-4F62925E54B8}"/>
                  </a:ext>
                </a:extLst>
              </p:cNvPr>
              <p:cNvCxnSpPr>
                <a:cxnSpLocks/>
              </p:cNvCxnSpPr>
              <p:nvPr/>
            </p:nvCxnSpPr>
            <p:spPr>
              <a:xfrm flipV="1">
                <a:off x="3867150" y="828675"/>
                <a:ext cx="0" cy="195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15">
                <a:extLst>
                  <a:ext uri="{FF2B5EF4-FFF2-40B4-BE49-F238E27FC236}">
                    <a16:creationId xmlns:a16="http://schemas.microsoft.com/office/drawing/2014/main" id="{D1C3DA83-1D2E-4F8E-A367-856FE546C3B7}"/>
                  </a:ext>
                </a:extLst>
              </p:cNvPr>
              <p:cNvCxnSpPr>
                <a:cxnSpLocks/>
              </p:cNvCxnSpPr>
              <p:nvPr/>
            </p:nvCxnSpPr>
            <p:spPr>
              <a:xfrm flipV="1">
                <a:off x="5324475" y="828675"/>
                <a:ext cx="0" cy="1947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16">
                <a:extLst>
                  <a:ext uri="{FF2B5EF4-FFF2-40B4-BE49-F238E27FC236}">
                    <a16:creationId xmlns:a16="http://schemas.microsoft.com/office/drawing/2014/main" id="{88B107C9-AB4C-49CB-8FBC-C6B767AA6823}"/>
                  </a:ext>
                </a:extLst>
              </p:cNvPr>
              <p:cNvCxnSpPr>
                <a:cxnSpLocks/>
              </p:cNvCxnSpPr>
              <p:nvPr/>
            </p:nvCxnSpPr>
            <p:spPr>
              <a:xfrm flipV="1">
                <a:off x="5534025" y="828675"/>
                <a:ext cx="0" cy="1947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17">
                <a:extLst>
                  <a:ext uri="{FF2B5EF4-FFF2-40B4-BE49-F238E27FC236}">
                    <a16:creationId xmlns:a16="http://schemas.microsoft.com/office/drawing/2014/main" id="{C041C24E-F32D-469C-9651-4F66B4A2BC22}"/>
                  </a:ext>
                </a:extLst>
              </p:cNvPr>
              <p:cNvCxnSpPr>
                <a:cxnSpLocks/>
              </p:cNvCxnSpPr>
              <p:nvPr/>
            </p:nvCxnSpPr>
            <p:spPr>
              <a:xfrm flipV="1">
                <a:off x="5938269" y="828675"/>
                <a:ext cx="0" cy="1947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Box 24">
              <a:extLst>
                <a:ext uri="{FF2B5EF4-FFF2-40B4-BE49-F238E27FC236}">
                  <a16:creationId xmlns:a16="http://schemas.microsoft.com/office/drawing/2014/main" id="{A5FA9A65-2908-4043-8A91-F71E968D4F14}"/>
                </a:ext>
              </a:extLst>
            </p:cNvPr>
            <p:cNvSpPr txBox="1"/>
            <p:nvPr/>
          </p:nvSpPr>
          <p:spPr>
            <a:xfrm>
              <a:off x="3717727" y="469636"/>
              <a:ext cx="2682541" cy="215444"/>
            </a:xfrm>
            <a:prstGeom prst="rect">
              <a:avLst/>
            </a:prstGeom>
            <a:noFill/>
          </p:spPr>
          <p:txBody>
            <a:bodyPr wrap="square" rtlCol="0">
              <a:spAutoFit/>
            </a:bodyPr>
            <a:lstStyle/>
            <a:p>
              <a:r>
                <a:rPr lang="es-ES" sz="800" b="1" dirty="0"/>
                <a:t>Nivel de iluminación</a:t>
              </a:r>
              <a:r>
                <a:rPr lang="es-ES" sz="800" dirty="0"/>
                <a:t> (lux) (9/21, mediodía – cielo uniforme)</a:t>
              </a:r>
            </a:p>
          </p:txBody>
        </p:sp>
        <p:sp>
          <p:nvSpPr>
            <p:cNvPr id="38" name="TextBox 25">
              <a:extLst>
                <a:ext uri="{FF2B5EF4-FFF2-40B4-BE49-F238E27FC236}">
                  <a16:creationId xmlns:a16="http://schemas.microsoft.com/office/drawing/2014/main" id="{CA51E010-2A88-421E-9101-F312551D1FB2}"/>
                </a:ext>
              </a:extLst>
            </p:cNvPr>
            <p:cNvSpPr txBox="1"/>
            <p:nvPr/>
          </p:nvSpPr>
          <p:spPr>
            <a:xfrm>
              <a:off x="3738207" y="648887"/>
              <a:ext cx="549948" cy="215444"/>
            </a:xfrm>
            <a:prstGeom prst="rect">
              <a:avLst/>
            </a:prstGeom>
            <a:noFill/>
          </p:spPr>
          <p:txBody>
            <a:bodyPr wrap="square" rtlCol="0">
              <a:spAutoFit/>
            </a:bodyPr>
            <a:lstStyle/>
            <a:p>
              <a:r>
                <a:rPr lang="es-ES" sz="800" dirty="0"/>
                <a:t>1000</a:t>
              </a:r>
            </a:p>
          </p:txBody>
        </p:sp>
        <p:sp>
          <p:nvSpPr>
            <p:cNvPr id="40" name="TextBox 26">
              <a:extLst>
                <a:ext uri="{FF2B5EF4-FFF2-40B4-BE49-F238E27FC236}">
                  <a16:creationId xmlns:a16="http://schemas.microsoft.com/office/drawing/2014/main" id="{E663EDED-0991-4DF1-A472-3DDFB10594FE}"/>
                </a:ext>
              </a:extLst>
            </p:cNvPr>
            <p:cNvSpPr txBox="1"/>
            <p:nvPr/>
          </p:nvSpPr>
          <p:spPr>
            <a:xfrm>
              <a:off x="5132181" y="629243"/>
              <a:ext cx="549948" cy="215444"/>
            </a:xfrm>
            <a:prstGeom prst="rect">
              <a:avLst/>
            </a:prstGeom>
            <a:noFill/>
          </p:spPr>
          <p:txBody>
            <a:bodyPr wrap="square" rtlCol="0">
              <a:spAutoFit/>
            </a:bodyPr>
            <a:lstStyle/>
            <a:p>
              <a:r>
                <a:rPr lang="es-ES" sz="800" dirty="0"/>
                <a:t>300</a:t>
              </a:r>
            </a:p>
          </p:txBody>
        </p:sp>
        <p:sp>
          <p:nvSpPr>
            <p:cNvPr id="43" name="TextBox 27">
              <a:extLst>
                <a:ext uri="{FF2B5EF4-FFF2-40B4-BE49-F238E27FC236}">
                  <a16:creationId xmlns:a16="http://schemas.microsoft.com/office/drawing/2014/main" id="{272EEE29-5296-4806-BC34-05276688CE24}"/>
                </a:ext>
              </a:extLst>
            </p:cNvPr>
            <p:cNvSpPr txBox="1"/>
            <p:nvPr/>
          </p:nvSpPr>
          <p:spPr>
            <a:xfrm>
              <a:off x="5367583" y="629243"/>
              <a:ext cx="549948" cy="215444"/>
            </a:xfrm>
            <a:prstGeom prst="rect">
              <a:avLst/>
            </a:prstGeom>
            <a:noFill/>
          </p:spPr>
          <p:txBody>
            <a:bodyPr wrap="square" rtlCol="0">
              <a:spAutoFit/>
            </a:bodyPr>
            <a:lstStyle/>
            <a:p>
              <a:r>
                <a:rPr lang="es-ES" sz="800" dirty="0"/>
                <a:t>200</a:t>
              </a:r>
            </a:p>
          </p:txBody>
        </p:sp>
        <p:sp>
          <p:nvSpPr>
            <p:cNvPr id="44" name="TextBox 28">
              <a:extLst>
                <a:ext uri="{FF2B5EF4-FFF2-40B4-BE49-F238E27FC236}">
                  <a16:creationId xmlns:a16="http://schemas.microsoft.com/office/drawing/2014/main" id="{73237440-B395-4F1C-A8EC-0DDD0FA28CD4}"/>
                </a:ext>
              </a:extLst>
            </p:cNvPr>
            <p:cNvSpPr txBox="1"/>
            <p:nvPr/>
          </p:nvSpPr>
          <p:spPr>
            <a:xfrm>
              <a:off x="5782923" y="629243"/>
              <a:ext cx="549948" cy="246221"/>
            </a:xfrm>
            <a:prstGeom prst="rect">
              <a:avLst/>
            </a:prstGeom>
            <a:noFill/>
          </p:spPr>
          <p:txBody>
            <a:bodyPr wrap="square" rtlCol="0">
              <a:spAutoFit/>
            </a:bodyPr>
            <a:lstStyle/>
            <a:p>
              <a:r>
                <a:rPr lang="es-ES" sz="1000" dirty="0"/>
                <a:t>0</a:t>
              </a:r>
            </a:p>
          </p:txBody>
        </p:sp>
        <p:sp>
          <p:nvSpPr>
            <p:cNvPr id="47" name="TextBox 29">
              <a:extLst>
                <a:ext uri="{FF2B5EF4-FFF2-40B4-BE49-F238E27FC236}">
                  <a16:creationId xmlns:a16="http://schemas.microsoft.com/office/drawing/2014/main" id="{23E4A064-D944-4709-98B7-FE9A8C1934F6}"/>
                </a:ext>
              </a:extLst>
            </p:cNvPr>
            <p:cNvSpPr txBox="1"/>
            <p:nvPr/>
          </p:nvSpPr>
          <p:spPr>
            <a:xfrm>
              <a:off x="3824536" y="1082676"/>
              <a:ext cx="1708024" cy="338554"/>
            </a:xfrm>
            <a:prstGeom prst="rect">
              <a:avLst/>
            </a:prstGeom>
            <a:noFill/>
          </p:spPr>
          <p:txBody>
            <a:bodyPr wrap="square" rtlCol="0">
              <a:spAutoFit/>
            </a:bodyPr>
            <a:lstStyle/>
            <a:p>
              <a:pPr algn="ctr"/>
              <a:r>
                <a:rPr lang="es-ES" sz="800" dirty="0"/>
                <a:t>Nivel de iluminación natural efectiva</a:t>
              </a:r>
            </a:p>
            <a:p>
              <a:pPr algn="ctr"/>
              <a:r>
                <a:rPr lang="es-ES" sz="800" dirty="0"/>
                <a:t>(&gt; 300 lux, sin exceder de 4.000)</a:t>
              </a:r>
            </a:p>
          </p:txBody>
        </p:sp>
        <p:sp>
          <p:nvSpPr>
            <p:cNvPr id="48" name="Freeform: Shape 30">
              <a:extLst>
                <a:ext uri="{FF2B5EF4-FFF2-40B4-BE49-F238E27FC236}">
                  <a16:creationId xmlns:a16="http://schemas.microsoft.com/office/drawing/2014/main" id="{DFC05BBB-AF6C-4084-9F59-15BFC0D314B3}"/>
                </a:ext>
              </a:extLst>
            </p:cNvPr>
            <p:cNvSpPr/>
            <p:nvPr/>
          </p:nvSpPr>
          <p:spPr>
            <a:xfrm>
              <a:off x="3876675" y="1047750"/>
              <a:ext cx="1450975" cy="69850"/>
            </a:xfrm>
            <a:custGeom>
              <a:avLst/>
              <a:gdLst>
                <a:gd name="connsiteX0" fmla="*/ 1457325 w 1457325"/>
                <a:gd name="connsiteY0" fmla="*/ 0 h 66675"/>
                <a:gd name="connsiteX1" fmla="*/ 1457325 w 1457325"/>
                <a:gd name="connsiteY1" fmla="*/ 66675 h 66675"/>
                <a:gd name="connsiteX2" fmla="*/ 0 w 1457325"/>
                <a:gd name="connsiteY2" fmla="*/ 66675 h 66675"/>
              </a:gdLst>
              <a:ahLst/>
              <a:cxnLst>
                <a:cxn ang="0">
                  <a:pos x="connsiteX0" y="connsiteY0"/>
                </a:cxn>
                <a:cxn ang="0">
                  <a:pos x="connsiteX1" y="connsiteY1"/>
                </a:cxn>
                <a:cxn ang="0">
                  <a:pos x="connsiteX2" y="connsiteY2"/>
                </a:cxn>
              </a:cxnLst>
              <a:rect l="l" t="t" r="r" b="b"/>
              <a:pathLst>
                <a:path w="1457325" h="66675">
                  <a:moveTo>
                    <a:pt x="1457325" y="0"/>
                  </a:moveTo>
                  <a:lnTo>
                    <a:pt x="1457325" y="66675"/>
                  </a:lnTo>
                  <a:lnTo>
                    <a:pt x="0" y="6667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Tree>
    <p:extLst>
      <p:ext uri="{BB962C8B-B14F-4D97-AF65-F5344CB8AC3E}">
        <p14:creationId xmlns:p14="http://schemas.microsoft.com/office/powerpoint/2010/main" val="41406912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0555CD-180B-4337-9F0B-AC98BFFB310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06567" y="943709"/>
            <a:ext cx="7014226" cy="5486400"/>
          </a:xfrm>
          <a:prstGeom prst="rect">
            <a:avLst/>
          </a:prstGeom>
        </p:spPr>
      </p:pic>
      <p:pic>
        <p:nvPicPr>
          <p:cNvPr id="8" name="Picture 7">
            <a:extLst>
              <a:ext uri="{FF2B5EF4-FFF2-40B4-BE49-F238E27FC236}">
                <a16:creationId xmlns:a16="http://schemas.microsoft.com/office/drawing/2014/main" id="{27DE1735-02CA-4816-ACB8-6DA0721864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06567" y="943709"/>
            <a:ext cx="7014226" cy="5486400"/>
          </a:xfrm>
          <a:prstGeom prst="rect">
            <a:avLst/>
          </a:prstGeom>
        </p:spPr>
      </p:pic>
      <p:sp>
        <p:nvSpPr>
          <p:cNvPr id="45" name="TextBox 44">
            <a:extLst>
              <a:ext uri="{FF2B5EF4-FFF2-40B4-BE49-F238E27FC236}">
                <a16:creationId xmlns:a16="http://schemas.microsoft.com/office/drawing/2014/main" id="{FA8E2008-5755-49B5-AC32-8A3A54A3B167}"/>
              </a:ext>
            </a:extLst>
          </p:cNvPr>
          <p:cNvSpPr txBox="1"/>
          <p:nvPr/>
        </p:nvSpPr>
        <p:spPr>
          <a:xfrm>
            <a:off x="189406" y="930489"/>
            <a:ext cx="6324224" cy="369332"/>
          </a:xfrm>
          <a:prstGeom prst="rect">
            <a:avLst/>
          </a:prstGeom>
          <a:noFill/>
        </p:spPr>
        <p:txBody>
          <a:bodyPr wrap="square" rtlCol="0">
            <a:spAutoFit/>
          </a:bodyPr>
          <a:lstStyle/>
          <a:p>
            <a:r>
              <a:rPr lang="es-ES" b="1" dirty="0">
                <a:latin typeface="Open Sans" panose="020B0606030504020204" pitchFamily="34" charset="0"/>
                <a:ea typeface="Open Sans" panose="020B0606030504020204" pitchFamily="34" charset="0"/>
                <a:cs typeface="Open Sans" panose="020B0606030504020204" pitchFamily="34" charset="0"/>
              </a:rPr>
              <a:t>Ventanas altas, sin tragaluces</a:t>
            </a:r>
            <a:endParaRPr lang="es-ES" dirty="0">
              <a:solidFill>
                <a:srgbClr val="2AA3E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 name="TextBox 45">
            <a:extLst>
              <a:ext uri="{FF2B5EF4-FFF2-40B4-BE49-F238E27FC236}">
                <a16:creationId xmlns:a16="http://schemas.microsoft.com/office/drawing/2014/main" id="{2341B722-31E8-4AE6-94D2-4E464C36E2B0}"/>
              </a:ext>
            </a:extLst>
          </p:cNvPr>
          <p:cNvSpPr txBox="1"/>
          <p:nvPr/>
        </p:nvSpPr>
        <p:spPr>
          <a:xfrm>
            <a:off x="189405" y="3817614"/>
            <a:ext cx="3317301" cy="2171044"/>
          </a:xfrm>
          <a:prstGeom prst="rect">
            <a:avLst/>
          </a:prstGeom>
          <a:noFill/>
        </p:spPr>
        <p:txBody>
          <a:bodyPr wrap="square" rtlCol="0">
            <a:spAutoFit/>
          </a:bodyPr>
          <a:lstStyle/>
          <a:p>
            <a:pPr>
              <a:lnSpc>
                <a:spcPct val="130000"/>
              </a:lnSpc>
            </a:pPr>
            <a:r>
              <a:rPr lang="es-ES" sz="1050" dirty="0">
                <a:latin typeface="Open Sans SemiBold" panose="020B0706030804020204" pitchFamily="34" charset="0"/>
                <a:ea typeface="Open Sans SemiBold" panose="020B0706030804020204" pitchFamily="34" charset="0"/>
                <a:cs typeface="Open Sans SemiBold" panose="020B0706030804020204" pitchFamily="34" charset="0"/>
              </a:rPr>
              <a:t>Conclusiones principales:</a:t>
            </a:r>
          </a:p>
          <a:p>
            <a:pPr marL="171450" indent="-171450">
              <a:lnSpc>
                <a:spcPct val="130000"/>
              </a:lnSpc>
              <a:buFont typeface="Arial" panose="020B0604020202020204" pitchFamily="34" charset="0"/>
              <a:buChar char="•"/>
            </a:pPr>
            <a:r>
              <a:rPr lang="es-ES" sz="1050" dirty="0">
                <a:latin typeface="Open Sans" panose="020B0606030504020204" pitchFamily="34" charset="0"/>
                <a:ea typeface="Open Sans" panose="020B0606030504020204" pitchFamily="34" charset="0"/>
                <a:cs typeface="Open Sans" panose="020B0606030504020204" pitchFamily="34" charset="0"/>
              </a:rPr>
              <a:t>Sin tragaluces, se espera que sólo el 46% de los puestos de trabajo que se muestran a la derecha reciban niveles efectivos de luz natural (&gt; 300 lux),</a:t>
            </a:r>
          </a:p>
          <a:p>
            <a:pPr marL="171450" indent="-171450">
              <a:lnSpc>
                <a:spcPct val="130000"/>
              </a:lnSpc>
              <a:buFont typeface="Arial" panose="020B0604020202020204" pitchFamily="34" charset="0"/>
              <a:buChar char="•"/>
            </a:pPr>
            <a:r>
              <a:rPr lang="es-ES" sz="1050" u="sng" dirty="0">
                <a:latin typeface="Open Sans" panose="020B0606030504020204" pitchFamily="34" charset="0"/>
                <a:ea typeface="Open Sans" panose="020B0606030504020204" pitchFamily="34" charset="0"/>
                <a:cs typeface="Open Sans" panose="020B0606030504020204" pitchFamily="34" charset="0"/>
              </a:rPr>
              <a:t>No se cumplirán los requisitos de luz natural de los OPR.</a:t>
            </a:r>
          </a:p>
          <a:p>
            <a:pPr marL="171450" indent="-171450">
              <a:lnSpc>
                <a:spcPct val="130000"/>
              </a:lnSpc>
              <a:buFont typeface="Arial" panose="020B0604020202020204" pitchFamily="34" charset="0"/>
              <a:buChar char="•"/>
            </a:pPr>
            <a:r>
              <a:rPr lang="es-ES" sz="1050" dirty="0">
                <a:latin typeface="Open Sans" panose="020B0606030504020204" pitchFamily="34" charset="0"/>
                <a:ea typeface="Open Sans" panose="020B0606030504020204" pitchFamily="34" charset="0"/>
                <a:cs typeface="Open Sans" panose="020B0606030504020204" pitchFamily="34" charset="0"/>
              </a:rPr>
              <a:t>La regulación de la luz con sensores de luminosidad se reducirá (más consumo por iluminación eléctrica)</a:t>
            </a:r>
            <a:endParaRPr lang="es-ES" sz="105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1" name="Graphic 60">
            <a:extLst>
              <a:ext uri="{FF2B5EF4-FFF2-40B4-BE49-F238E27FC236}">
                <a16:creationId xmlns:a16="http://schemas.microsoft.com/office/drawing/2014/main" id="{BCB1214C-7AD3-4E59-AEE5-96883E0D4C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27212" y="1070942"/>
            <a:ext cx="6389341" cy="5182771"/>
          </a:xfrm>
          <a:prstGeom prst="rect">
            <a:avLst/>
          </a:prstGeom>
        </p:spPr>
      </p:pic>
      <p:sp>
        <p:nvSpPr>
          <p:cNvPr id="62" name="TextBox 61">
            <a:extLst>
              <a:ext uri="{FF2B5EF4-FFF2-40B4-BE49-F238E27FC236}">
                <a16:creationId xmlns:a16="http://schemas.microsoft.com/office/drawing/2014/main" id="{BBADFFD6-8764-47A7-B937-B1ED064D3882}"/>
              </a:ext>
            </a:extLst>
          </p:cNvPr>
          <p:cNvSpPr txBox="1"/>
          <p:nvPr/>
        </p:nvSpPr>
        <p:spPr>
          <a:xfrm>
            <a:off x="5468811" y="1389446"/>
            <a:ext cx="2085975" cy="200055"/>
          </a:xfrm>
          <a:prstGeom prst="rect">
            <a:avLst/>
          </a:prstGeom>
          <a:noFill/>
        </p:spPr>
        <p:txBody>
          <a:bodyPr wrap="square" rtlCol="0">
            <a:spAutoFit/>
          </a:bodyPr>
          <a:lstStyle/>
          <a:p>
            <a:r>
              <a:rPr lang="es-ES" sz="700" dirty="0"/>
              <a:t>ZONAS NORMALMENTE OCUPADAS</a:t>
            </a:r>
          </a:p>
        </p:txBody>
      </p:sp>
      <p:cxnSp>
        <p:nvCxnSpPr>
          <p:cNvPr id="63" name="Straight Arrow Connector 62">
            <a:extLst>
              <a:ext uri="{FF2B5EF4-FFF2-40B4-BE49-F238E27FC236}">
                <a16:creationId xmlns:a16="http://schemas.microsoft.com/office/drawing/2014/main" id="{BB8674EB-2FAE-4A09-BC63-D25AB2F1B155}"/>
              </a:ext>
            </a:extLst>
          </p:cNvPr>
          <p:cNvCxnSpPr/>
          <p:nvPr/>
        </p:nvCxnSpPr>
        <p:spPr>
          <a:xfrm flipV="1">
            <a:off x="4862630" y="1978759"/>
            <a:ext cx="0" cy="844550"/>
          </a:xfrm>
          <a:prstGeom prst="straightConnector1">
            <a:avLst/>
          </a:prstGeom>
          <a:ln>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64EF352E-5B8E-4E0D-84E6-112B4B3805AE}"/>
              </a:ext>
            </a:extLst>
          </p:cNvPr>
          <p:cNvCxnSpPr>
            <a:cxnSpLocks/>
          </p:cNvCxnSpPr>
          <p:nvPr/>
        </p:nvCxnSpPr>
        <p:spPr>
          <a:xfrm flipV="1">
            <a:off x="7802680" y="1127859"/>
            <a:ext cx="0" cy="1286242"/>
          </a:xfrm>
          <a:prstGeom prst="straightConnector1">
            <a:avLst/>
          </a:prstGeom>
          <a:ln>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65" name="Freeform: Shape 64">
            <a:extLst>
              <a:ext uri="{FF2B5EF4-FFF2-40B4-BE49-F238E27FC236}">
                <a16:creationId xmlns:a16="http://schemas.microsoft.com/office/drawing/2014/main" id="{6B20D4AD-27A8-47D1-99AD-D37E9604C013}"/>
              </a:ext>
            </a:extLst>
          </p:cNvPr>
          <p:cNvSpPr/>
          <p:nvPr/>
        </p:nvSpPr>
        <p:spPr>
          <a:xfrm>
            <a:off x="6673357" y="1318847"/>
            <a:ext cx="1134208" cy="175847"/>
          </a:xfrm>
          <a:custGeom>
            <a:avLst/>
            <a:gdLst>
              <a:gd name="connsiteX0" fmla="*/ 0 w 1134208"/>
              <a:gd name="connsiteY0" fmla="*/ 175847 h 175847"/>
              <a:gd name="connsiteX1" fmla="*/ 422031 w 1134208"/>
              <a:gd name="connsiteY1" fmla="*/ 175847 h 175847"/>
              <a:gd name="connsiteX2" fmla="*/ 1134208 w 1134208"/>
              <a:gd name="connsiteY2" fmla="*/ 0 h 175847"/>
            </a:gdLst>
            <a:ahLst/>
            <a:cxnLst>
              <a:cxn ang="0">
                <a:pos x="connsiteX0" y="connsiteY0"/>
              </a:cxn>
              <a:cxn ang="0">
                <a:pos x="connsiteX1" y="connsiteY1"/>
              </a:cxn>
              <a:cxn ang="0">
                <a:pos x="connsiteX2" y="connsiteY2"/>
              </a:cxn>
            </a:cxnLst>
            <a:rect l="l" t="t" r="r" b="b"/>
            <a:pathLst>
              <a:path w="1134208" h="175847">
                <a:moveTo>
                  <a:pt x="0" y="175847"/>
                </a:moveTo>
                <a:lnTo>
                  <a:pt x="422031" y="175847"/>
                </a:lnTo>
                <a:lnTo>
                  <a:pt x="1134208" y="0"/>
                </a:lnTo>
              </a:path>
            </a:pathLst>
          </a:custGeom>
          <a:noFill/>
          <a:ln w="6350">
            <a:solidFill>
              <a:schemeClr val="tx1"/>
            </a:solidFill>
            <a:prstDash val="sysDot"/>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6" name="Freeform: Shape 65">
            <a:extLst>
              <a:ext uri="{FF2B5EF4-FFF2-40B4-BE49-F238E27FC236}">
                <a16:creationId xmlns:a16="http://schemas.microsoft.com/office/drawing/2014/main" id="{FAECF012-0741-40C3-86DA-740AFA38361F}"/>
              </a:ext>
            </a:extLst>
          </p:cNvPr>
          <p:cNvSpPr/>
          <p:nvPr/>
        </p:nvSpPr>
        <p:spPr>
          <a:xfrm>
            <a:off x="4862142" y="1477109"/>
            <a:ext cx="659423" cy="835269"/>
          </a:xfrm>
          <a:custGeom>
            <a:avLst/>
            <a:gdLst>
              <a:gd name="connsiteX0" fmla="*/ 659423 w 659423"/>
              <a:gd name="connsiteY0" fmla="*/ 0 h 835269"/>
              <a:gd name="connsiteX1" fmla="*/ 430823 w 659423"/>
              <a:gd name="connsiteY1" fmla="*/ 0 h 835269"/>
              <a:gd name="connsiteX2" fmla="*/ 0 w 659423"/>
              <a:gd name="connsiteY2" fmla="*/ 835269 h 835269"/>
            </a:gdLst>
            <a:ahLst/>
            <a:cxnLst>
              <a:cxn ang="0">
                <a:pos x="connsiteX0" y="connsiteY0"/>
              </a:cxn>
              <a:cxn ang="0">
                <a:pos x="connsiteX1" y="connsiteY1"/>
              </a:cxn>
              <a:cxn ang="0">
                <a:pos x="connsiteX2" y="connsiteY2"/>
              </a:cxn>
            </a:cxnLst>
            <a:rect l="l" t="t" r="r" b="b"/>
            <a:pathLst>
              <a:path w="659423" h="835269">
                <a:moveTo>
                  <a:pt x="659423" y="0"/>
                </a:moveTo>
                <a:lnTo>
                  <a:pt x="430823" y="0"/>
                </a:lnTo>
                <a:lnTo>
                  <a:pt x="0" y="835269"/>
                </a:lnTo>
              </a:path>
            </a:pathLst>
          </a:custGeom>
          <a:noFill/>
          <a:ln w="6350">
            <a:solidFill>
              <a:schemeClr val="tx1"/>
            </a:solidFill>
            <a:prstDash val="sysDot"/>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dirty="0"/>
          </a:p>
        </p:txBody>
      </p:sp>
      <p:sp>
        <p:nvSpPr>
          <p:cNvPr id="27" name="TextBox 12">
            <a:extLst>
              <a:ext uri="{FF2B5EF4-FFF2-40B4-BE49-F238E27FC236}">
                <a16:creationId xmlns:a16="http://schemas.microsoft.com/office/drawing/2014/main" id="{170C22B4-B273-40D0-816E-321B7BA03DBD}"/>
              </a:ext>
            </a:extLst>
          </p:cNvPr>
          <p:cNvSpPr txBox="1"/>
          <p:nvPr/>
        </p:nvSpPr>
        <p:spPr>
          <a:xfrm>
            <a:off x="157306" y="1489473"/>
            <a:ext cx="3002197" cy="1202637"/>
          </a:xfrm>
          <a:prstGeom prst="rect">
            <a:avLst/>
          </a:prstGeom>
          <a:noFill/>
        </p:spPr>
        <p:txBody>
          <a:bodyPr wrap="square" rtlCol="0">
            <a:spAutoFit/>
          </a:bodyPr>
          <a:lstStyle/>
          <a:p>
            <a:pPr algn="ctr">
              <a:lnSpc>
                <a:spcPct val="130000"/>
              </a:lnSpc>
            </a:pPr>
            <a:r>
              <a:rPr lang="es-ES" sz="2400" dirty="0">
                <a:latin typeface="Open Sans bold" panose="020B0806030504020204" pitchFamily="34" charset="0"/>
                <a:ea typeface="Open Sans bold" panose="020B0806030504020204" pitchFamily="34" charset="0"/>
                <a:cs typeface="Open Sans bold" panose="020B0806030504020204" pitchFamily="34" charset="0"/>
              </a:rPr>
              <a:t>46% </a:t>
            </a:r>
          </a:p>
          <a:p>
            <a:pPr algn="ctr">
              <a:lnSpc>
                <a:spcPct val="130000"/>
              </a:lnSpc>
            </a:pPr>
            <a:r>
              <a:rPr lang="es-ES" sz="1050" dirty="0">
                <a:latin typeface="Open Sans SemiBold" panose="020B0706030804020204" pitchFamily="34" charset="0"/>
                <a:ea typeface="Open Sans SemiBold" panose="020B0706030804020204" pitchFamily="34" charset="0"/>
                <a:cs typeface="Open Sans SemiBold" panose="020B0706030804020204" pitchFamily="34" charset="0"/>
              </a:rPr>
              <a:t>Porcentaje de espacios de trabajo habitualmente ocupados en la planta superior con iluminación natural efectiva (&gt; 300 lux) en el plano de trabajo</a:t>
            </a:r>
            <a:endParaRPr lang="es-ES" sz="105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44">
            <a:extLst>
              <a:ext uri="{FF2B5EF4-FFF2-40B4-BE49-F238E27FC236}">
                <a16:creationId xmlns:a16="http://schemas.microsoft.com/office/drawing/2014/main" id="{846B2819-8849-4CFD-AB5A-BB0447D9B9CD}"/>
              </a:ext>
            </a:extLst>
          </p:cNvPr>
          <p:cNvSpPr txBox="1"/>
          <p:nvPr/>
        </p:nvSpPr>
        <p:spPr>
          <a:xfrm>
            <a:off x="188813" y="17184"/>
            <a:ext cx="9522454" cy="769441"/>
          </a:xfrm>
          <a:prstGeom prst="rect">
            <a:avLst/>
          </a:prstGeom>
          <a:noFill/>
        </p:spPr>
        <p:txBody>
          <a:bodyPr wrap="square" rtlCol="0">
            <a:spAutoFit/>
          </a:bodyPr>
          <a:lstStyle/>
          <a:p>
            <a:r>
              <a:rPr lang="es-ES" sz="4400" b="1" dirty="0">
                <a:solidFill>
                  <a:schemeClr val="bg1"/>
                </a:solidFill>
                <a:latin typeface="Calibri Light" panose="020F0302020204030204" pitchFamily="34" charset="0"/>
                <a:ea typeface="Open Sans" panose="020B0606030504020204" pitchFamily="34" charset="0"/>
                <a:cs typeface="Calibri Light" panose="020F0302020204030204" pitchFamily="34" charset="0"/>
              </a:rPr>
              <a:t>Estrategias de iluminación natural</a:t>
            </a:r>
            <a:endParaRPr lang="es-ES" sz="4400" dirty="0">
              <a:solidFill>
                <a:schemeClr val="bg1"/>
              </a:solidFill>
              <a:latin typeface="Calibri Light" panose="020F0302020204030204" pitchFamily="34" charset="0"/>
              <a:ea typeface="Open Sans" panose="020B0606030504020204" pitchFamily="34" charset="0"/>
              <a:cs typeface="Calibri Light" panose="020F0302020204030204" pitchFamily="34" charset="0"/>
            </a:endParaRPr>
          </a:p>
        </p:txBody>
      </p:sp>
      <p:grpSp>
        <p:nvGrpSpPr>
          <p:cNvPr id="30" name="Group 31">
            <a:extLst>
              <a:ext uri="{FF2B5EF4-FFF2-40B4-BE49-F238E27FC236}">
                <a16:creationId xmlns:a16="http://schemas.microsoft.com/office/drawing/2014/main" id="{DCF1B3E6-0EE7-424F-8953-E318207DA581}"/>
              </a:ext>
            </a:extLst>
          </p:cNvPr>
          <p:cNvGrpSpPr/>
          <p:nvPr/>
        </p:nvGrpSpPr>
        <p:grpSpPr>
          <a:xfrm>
            <a:off x="3727212" y="5557585"/>
            <a:ext cx="2682541" cy="951594"/>
            <a:chOff x="3717727" y="469636"/>
            <a:chExt cx="2682541" cy="951594"/>
          </a:xfrm>
        </p:grpSpPr>
        <p:grpSp>
          <p:nvGrpSpPr>
            <p:cNvPr id="31" name="Group 23">
              <a:extLst>
                <a:ext uri="{FF2B5EF4-FFF2-40B4-BE49-F238E27FC236}">
                  <a16:creationId xmlns:a16="http://schemas.microsoft.com/office/drawing/2014/main" id="{209D9B7A-D82F-4610-B708-C6852BB6C55C}"/>
                </a:ext>
              </a:extLst>
            </p:cNvPr>
            <p:cNvGrpSpPr/>
            <p:nvPr/>
          </p:nvGrpSpPr>
          <p:grpSpPr>
            <a:xfrm>
              <a:off x="3867150" y="828675"/>
              <a:ext cx="2071120" cy="195263"/>
              <a:chOff x="3867150" y="828675"/>
              <a:chExt cx="2071120" cy="195263"/>
            </a:xfrm>
          </p:grpSpPr>
          <p:pic>
            <p:nvPicPr>
              <p:cNvPr id="39" name="Picture 8">
                <a:extLst>
                  <a:ext uri="{FF2B5EF4-FFF2-40B4-BE49-F238E27FC236}">
                    <a16:creationId xmlns:a16="http://schemas.microsoft.com/office/drawing/2014/main" id="{3677E788-F12F-4C52-B242-CCA9F83D51D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 b="-1530"/>
              <a:stretch/>
            </p:blipFill>
            <p:spPr>
              <a:xfrm>
                <a:off x="3869620" y="895349"/>
                <a:ext cx="2068650" cy="128107"/>
              </a:xfrm>
              <a:prstGeom prst="rect">
                <a:avLst/>
              </a:prstGeom>
            </p:spPr>
          </p:pic>
          <p:cxnSp>
            <p:nvCxnSpPr>
              <p:cNvPr id="40" name="Straight Connector 14">
                <a:extLst>
                  <a:ext uri="{FF2B5EF4-FFF2-40B4-BE49-F238E27FC236}">
                    <a16:creationId xmlns:a16="http://schemas.microsoft.com/office/drawing/2014/main" id="{81AE7C00-6C4B-4C35-A9F8-4F62925E54B8}"/>
                  </a:ext>
                </a:extLst>
              </p:cNvPr>
              <p:cNvCxnSpPr>
                <a:cxnSpLocks/>
              </p:cNvCxnSpPr>
              <p:nvPr/>
            </p:nvCxnSpPr>
            <p:spPr>
              <a:xfrm flipV="1">
                <a:off x="3867150" y="828675"/>
                <a:ext cx="0" cy="195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15">
                <a:extLst>
                  <a:ext uri="{FF2B5EF4-FFF2-40B4-BE49-F238E27FC236}">
                    <a16:creationId xmlns:a16="http://schemas.microsoft.com/office/drawing/2014/main" id="{D1C3DA83-1D2E-4F8E-A367-856FE546C3B7}"/>
                  </a:ext>
                </a:extLst>
              </p:cNvPr>
              <p:cNvCxnSpPr>
                <a:cxnSpLocks/>
              </p:cNvCxnSpPr>
              <p:nvPr/>
            </p:nvCxnSpPr>
            <p:spPr>
              <a:xfrm flipV="1">
                <a:off x="5324475" y="828675"/>
                <a:ext cx="0" cy="1947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16">
                <a:extLst>
                  <a:ext uri="{FF2B5EF4-FFF2-40B4-BE49-F238E27FC236}">
                    <a16:creationId xmlns:a16="http://schemas.microsoft.com/office/drawing/2014/main" id="{88B107C9-AB4C-49CB-8FBC-C6B767AA6823}"/>
                  </a:ext>
                </a:extLst>
              </p:cNvPr>
              <p:cNvCxnSpPr>
                <a:cxnSpLocks/>
              </p:cNvCxnSpPr>
              <p:nvPr/>
            </p:nvCxnSpPr>
            <p:spPr>
              <a:xfrm flipV="1">
                <a:off x="5534025" y="828675"/>
                <a:ext cx="0" cy="1947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17">
                <a:extLst>
                  <a:ext uri="{FF2B5EF4-FFF2-40B4-BE49-F238E27FC236}">
                    <a16:creationId xmlns:a16="http://schemas.microsoft.com/office/drawing/2014/main" id="{C041C24E-F32D-469C-9651-4F66B4A2BC22}"/>
                  </a:ext>
                </a:extLst>
              </p:cNvPr>
              <p:cNvCxnSpPr>
                <a:cxnSpLocks/>
              </p:cNvCxnSpPr>
              <p:nvPr/>
            </p:nvCxnSpPr>
            <p:spPr>
              <a:xfrm flipV="1">
                <a:off x="5938269" y="828675"/>
                <a:ext cx="0" cy="1947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TextBox 24">
              <a:extLst>
                <a:ext uri="{FF2B5EF4-FFF2-40B4-BE49-F238E27FC236}">
                  <a16:creationId xmlns:a16="http://schemas.microsoft.com/office/drawing/2014/main" id="{A5FA9A65-2908-4043-8A91-F71E968D4F14}"/>
                </a:ext>
              </a:extLst>
            </p:cNvPr>
            <p:cNvSpPr txBox="1"/>
            <p:nvPr/>
          </p:nvSpPr>
          <p:spPr>
            <a:xfrm>
              <a:off x="3717727" y="469636"/>
              <a:ext cx="2682541" cy="215444"/>
            </a:xfrm>
            <a:prstGeom prst="rect">
              <a:avLst/>
            </a:prstGeom>
            <a:noFill/>
          </p:spPr>
          <p:txBody>
            <a:bodyPr wrap="square" rtlCol="0">
              <a:spAutoFit/>
            </a:bodyPr>
            <a:lstStyle/>
            <a:p>
              <a:r>
                <a:rPr lang="es-ES" sz="800" b="1" dirty="0"/>
                <a:t>Nivel de iluminación</a:t>
              </a:r>
              <a:r>
                <a:rPr lang="es-ES" sz="800" dirty="0"/>
                <a:t> (lux) (9/21, mediodía – cielo uniforme)</a:t>
              </a:r>
            </a:p>
          </p:txBody>
        </p:sp>
        <p:sp>
          <p:nvSpPr>
            <p:cNvPr id="33" name="TextBox 25">
              <a:extLst>
                <a:ext uri="{FF2B5EF4-FFF2-40B4-BE49-F238E27FC236}">
                  <a16:creationId xmlns:a16="http://schemas.microsoft.com/office/drawing/2014/main" id="{CA51E010-2A88-421E-9101-F312551D1FB2}"/>
                </a:ext>
              </a:extLst>
            </p:cNvPr>
            <p:cNvSpPr txBox="1"/>
            <p:nvPr/>
          </p:nvSpPr>
          <p:spPr>
            <a:xfrm>
              <a:off x="3738207" y="648887"/>
              <a:ext cx="549948" cy="215444"/>
            </a:xfrm>
            <a:prstGeom prst="rect">
              <a:avLst/>
            </a:prstGeom>
            <a:noFill/>
          </p:spPr>
          <p:txBody>
            <a:bodyPr wrap="square" rtlCol="0">
              <a:spAutoFit/>
            </a:bodyPr>
            <a:lstStyle/>
            <a:p>
              <a:r>
                <a:rPr lang="es-ES" sz="800" dirty="0"/>
                <a:t>1000</a:t>
              </a:r>
            </a:p>
          </p:txBody>
        </p:sp>
        <p:sp>
          <p:nvSpPr>
            <p:cNvPr id="34" name="TextBox 26">
              <a:extLst>
                <a:ext uri="{FF2B5EF4-FFF2-40B4-BE49-F238E27FC236}">
                  <a16:creationId xmlns:a16="http://schemas.microsoft.com/office/drawing/2014/main" id="{E663EDED-0991-4DF1-A472-3DDFB10594FE}"/>
                </a:ext>
              </a:extLst>
            </p:cNvPr>
            <p:cNvSpPr txBox="1"/>
            <p:nvPr/>
          </p:nvSpPr>
          <p:spPr>
            <a:xfrm>
              <a:off x="5132181" y="629243"/>
              <a:ext cx="549948" cy="215444"/>
            </a:xfrm>
            <a:prstGeom prst="rect">
              <a:avLst/>
            </a:prstGeom>
            <a:noFill/>
          </p:spPr>
          <p:txBody>
            <a:bodyPr wrap="square" rtlCol="0">
              <a:spAutoFit/>
            </a:bodyPr>
            <a:lstStyle/>
            <a:p>
              <a:r>
                <a:rPr lang="es-ES" sz="800" dirty="0"/>
                <a:t>300</a:t>
              </a:r>
            </a:p>
          </p:txBody>
        </p:sp>
        <p:sp>
          <p:nvSpPr>
            <p:cNvPr id="35" name="TextBox 27">
              <a:extLst>
                <a:ext uri="{FF2B5EF4-FFF2-40B4-BE49-F238E27FC236}">
                  <a16:creationId xmlns:a16="http://schemas.microsoft.com/office/drawing/2014/main" id="{272EEE29-5296-4806-BC34-05276688CE24}"/>
                </a:ext>
              </a:extLst>
            </p:cNvPr>
            <p:cNvSpPr txBox="1"/>
            <p:nvPr/>
          </p:nvSpPr>
          <p:spPr>
            <a:xfrm>
              <a:off x="5367583" y="629243"/>
              <a:ext cx="549948" cy="215444"/>
            </a:xfrm>
            <a:prstGeom prst="rect">
              <a:avLst/>
            </a:prstGeom>
            <a:noFill/>
          </p:spPr>
          <p:txBody>
            <a:bodyPr wrap="square" rtlCol="0">
              <a:spAutoFit/>
            </a:bodyPr>
            <a:lstStyle/>
            <a:p>
              <a:r>
                <a:rPr lang="es-ES" sz="800" dirty="0"/>
                <a:t>200</a:t>
              </a:r>
            </a:p>
          </p:txBody>
        </p:sp>
        <p:sp>
          <p:nvSpPr>
            <p:cNvPr id="36" name="TextBox 28">
              <a:extLst>
                <a:ext uri="{FF2B5EF4-FFF2-40B4-BE49-F238E27FC236}">
                  <a16:creationId xmlns:a16="http://schemas.microsoft.com/office/drawing/2014/main" id="{73237440-B395-4F1C-A8EC-0DDD0FA28CD4}"/>
                </a:ext>
              </a:extLst>
            </p:cNvPr>
            <p:cNvSpPr txBox="1"/>
            <p:nvPr/>
          </p:nvSpPr>
          <p:spPr>
            <a:xfrm>
              <a:off x="5782923" y="629243"/>
              <a:ext cx="549948" cy="246221"/>
            </a:xfrm>
            <a:prstGeom prst="rect">
              <a:avLst/>
            </a:prstGeom>
            <a:noFill/>
          </p:spPr>
          <p:txBody>
            <a:bodyPr wrap="square" rtlCol="0">
              <a:spAutoFit/>
            </a:bodyPr>
            <a:lstStyle/>
            <a:p>
              <a:r>
                <a:rPr lang="es-ES" sz="1000" dirty="0"/>
                <a:t>0</a:t>
              </a:r>
            </a:p>
          </p:txBody>
        </p:sp>
        <p:sp>
          <p:nvSpPr>
            <p:cNvPr id="37" name="TextBox 29">
              <a:extLst>
                <a:ext uri="{FF2B5EF4-FFF2-40B4-BE49-F238E27FC236}">
                  <a16:creationId xmlns:a16="http://schemas.microsoft.com/office/drawing/2014/main" id="{23E4A064-D944-4709-98B7-FE9A8C1934F6}"/>
                </a:ext>
              </a:extLst>
            </p:cNvPr>
            <p:cNvSpPr txBox="1"/>
            <p:nvPr/>
          </p:nvSpPr>
          <p:spPr>
            <a:xfrm>
              <a:off x="3824536" y="1082676"/>
              <a:ext cx="1708024" cy="338554"/>
            </a:xfrm>
            <a:prstGeom prst="rect">
              <a:avLst/>
            </a:prstGeom>
            <a:noFill/>
          </p:spPr>
          <p:txBody>
            <a:bodyPr wrap="square" rtlCol="0">
              <a:spAutoFit/>
            </a:bodyPr>
            <a:lstStyle/>
            <a:p>
              <a:pPr algn="ctr"/>
              <a:r>
                <a:rPr lang="es-ES" sz="800" dirty="0"/>
                <a:t>Nivel de iluminación natural efectiva</a:t>
              </a:r>
            </a:p>
            <a:p>
              <a:pPr algn="ctr"/>
              <a:r>
                <a:rPr lang="es-ES" sz="800" dirty="0"/>
                <a:t>(&gt; 300 lux, sin exceder de 4.000)</a:t>
              </a:r>
            </a:p>
          </p:txBody>
        </p:sp>
        <p:sp>
          <p:nvSpPr>
            <p:cNvPr id="38" name="Freeform: Shape 30">
              <a:extLst>
                <a:ext uri="{FF2B5EF4-FFF2-40B4-BE49-F238E27FC236}">
                  <a16:creationId xmlns:a16="http://schemas.microsoft.com/office/drawing/2014/main" id="{DFC05BBB-AF6C-4084-9F59-15BFC0D314B3}"/>
                </a:ext>
              </a:extLst>
            </p:cNvPr>
            <p:cNvSpPr/>
            <p:nvPr/>
          </p:nvSpPr>
          <p:spPr>
            <a:xfrm>
              <a:off x="3876675" y="1047750"/>
              <a:ext cx="1450975" cy="69850"/>
            </a:xfrm>
            <a:custGeom>
              <a:avLst/>
              <a:gdLst>
                <a:gd name="connsiteX0" fmla="*/ 1457325 w 1457325"/>
                <a:gd name="connsiteY0" fmla="*/ 0 h 66675"/>
                <a:gd name="connsiteX1" fmla="*/ 1457325 w 1457325"/>
                <a:gd name="connsiteY1" fmla="*/ 66675 h 66675"/>
                <a:gd name="connsiteX2" fmla="*/ 0 w 1457325"/>
                <a:gd name="connsiteY2" fmla="*/ 66675 h 66675"/>
              </a:gdLst>
              <a:ahLst/>
              <a:cxnLst>
                <a:cxn ang="0">
                  <a:pos x="connsiteX0" y="connsiteY0"/>
                </a:cxn>
                <a:cxn ang="0">
                  <a:pos x="connsiteX1" y="connsiteY1"/>
                </a:cxn>
                <a:cxn ang="0">
                  <a:pos x="connsiteX2" y="connsiteY2"/>
                </a:cxn>
              </a:cxnLst>
              <a:rect l="l" t="t" r="r" b="b"/>
              <a:pathLst>
                <a:path w="1457325" h="66675">
                  <a:moveTo>
                    <a:pt x="1457325" y="0"/>
                  </a:moveTo>
                  <a:lnTo>
                    <a:pt x="1457325" y="66675"/>
                  </a:lnTo>
                  <a:lnTo>
                    <a:pt x="0" y="6667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Tree>
    <p:extLst>
      <p:ext uri="{BB962C8B-B14F-4D97-AF65-F5344CB8AC3E}">
        <p14:creationId xmlns:p14="http://schemas.microsoft.com/office/powerpoint/2010/main" val="2564363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B395CF-4A8B-4EA0-84CF-EFD9A2C00004}"/>
              </a:ext>
            </a:extLst>
          </p:cNvPr>
          <p:cNvSpPr/>
          <p:nvPr/>
        </p:nvSpPr>
        <p:spPr>
          <a:xfrm>
            <a:off x="315554" y="-86530"/>
            <a:ext cx="11619480" cy="116923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3700" b="0" i="0" u="none" strike="noStrike" cap="none" spc="0" normalizeH="0" baseline="0" noProof="0" dirty="0">
                <a:ln w="0"/>
                <a:solidFill>
                  <a:schemeClr val="bg1"/>
                </a:solidFill>
                <a:effectLst>
                  <a:outerShdw blurRad="38100" dist="25400" dir="5400000" algn="ctr" rotWithShape="0">
                    <a:srgbClr val="6E747A">
                      <a:alpha val="43000"/>
                    </a:srgbClr>
                  </a:outerShdw>
                </a:effectLst>
                <a:uLnTx/>
                <a:uFillTx/>
                <a:latin typeface="+mj-lt"/>
                <a:ea typeface="+mj-ea"/>
                <a:cs typeface="+mj-cs"/>
              </a:rPr>
              <a:t>  </a:t>
            </a:r>
            <a:r>
              <a:rPr lang="en-US" sz="3200" dirty="0">
                <a:ln w="0"/>
                <a:solidFill>
                  <a:schemeClr val="bg1"/>
                </a:solidFill>
                <a:effectLst>
                  <a:outerShdw blurRad="38100" dist="25400" dir="5400000" algn="ctr" rotWithShape="0">
                    <a:srgbClr val="6E747A">
                      <a:alpha val="43000"/>
                    </a:srgbClr>
                  </a:outerShdw>
                </a:effectLst>
              </a:rPr>
              <a:t>REQUERIMIENTOS DE PROYECTO DE LA PROPIEDAD, OPR</a:t>
            </a:r>
          </a:p>
        </p:txBody>
      </p:sp>
      <p:sp>
        <p:nvSpPr>
          <p:cNvPr id="8" name="Subtitle 2">
            <a:extLst>
              <a:ext uri="{FF2B5EF4-FFF2-40B4-BE49-F238E27FC236}">
                <a16:creationId xmlns:a16="http://schemas.microsoft.com/office/drawing/2014/main" id="{AFB65693-97F5-4A69-9AF0-1A28F7F33754}"/>
              </a:ext>
            </a:extLst>
          </p:cNvPr>
          <p:cNvSpPr>
            <a:spLocks noGrp="1"/>
          </p:cNvSpPr>
          <p:nvPr>
            <p:ph type="subTitle" idx="1"/>
          </p:nvPr>
        </p:nvSpPr>
        <p:spPr>
          <a:xfrm>
            <a:off x="170411" y="1082703"/>
            <a:ext cx="11098233" cy="4448783"/>
          </a:xfrm>
        </p:spPr>
        <p:txBody>
          <a:bodyPr vert="horz" lIns="91440" tIns="45720" rIns="91440" bIns="45720" rtlCol="0">
            <a:normAutofit fontScale="85000" lnSpcReduction="20000"/>
          </a:bodyPr>
          <a:lstStyle/>
          <a:p>
            <a:pPr lvl="0" algn="l"/>
            <a:r>
              <a:rPr lang="es-ES" sz="2800" dirty="0"/>
              <a:t>El documento de los OPR describe los requerimientos y objetivos de Proyecto de la Propiedad:</a:t>
            </a:r>
          </a:p>
          <a:p>
            <a:pPr lvl="0" algn="l"/>
            <a:endParaRPr lang="es-ES" sz="1800" dirty="0"/>
          </a:p>
          <a:p>
            <a:pPr lvl="0" algn="l"/>
            <a:endParaRPr lang="es-ES" sz="1800" dirty="0"/>
          </a:p>
          <a:p>
            <a:pPr lvl="0" algn="l"/>
            <a:r>
              <a:rPr lang="es-ES" sz="2600" dirty="0"/>
              <a:t>Elementos de misión crítica:</a:t>
            </a:r>
          </a:p>
          <a:p>
            <a:pPr lvl="0" algn="l"/>
            <a:endParaRPr lang="es-ES" sz="2000" dirty="0"/>
          </a:p>
          <a:p>
            <a:pPr marL="742950" lvl="1" indent="-285750" algn="l">
              <a:buFont typeface="Arial" panose="020B0604020202020204" pitchFamily="34" charset="0"/>
              <a:buChar char="•"/>
            </a:pPr>
            <a:r>
              <a:rPr lang="es-ES" b="1" dirty="0"/>
              <a:t>SEGURIDAD</a:t>
            </a:r>
            <a:r>
              <a:rPr lang="es-ES" dirty="0"/>
              <a:t>– obra y entorno de trabajo seguros</a:t>
            </a:r>
          </a:p>
          <a:p>
            <a:pPr lvl="1" algn="l"/>
            <a:endParaRPr lang="es-ES" dirty="0"/>
          </a:p>
          <a:p>
            <a:pPr marL="742950" lvl="1" indent="-285750" algn="l">
              <a:buFont typeface="Arial" panose="020B0604020202020204" pitchFamily="34" charset="0"/>
              <a:buChar char="•"/>
            </a:pPr>
            <a:r>
              <a:rPr lang="es-ES" b="1" dirty="0"/>
              <a:t>FACTIBLE</a:t>
            </a:r>
            <a:r>
              <a:rPr lang="es-ES" dirty="0"/>
              <a:t>– no sobrepasar el presupuesto de la obra</a:t>
            </a:r>
          </a:p>
          <a:p>
            <a:pPr lvl="1" algn="l"/>
            <a:endParaRPr lang="es-ES" dirty="0"/>
          </a:p>
          <a:p>
            <a:pPr marL="742950" lvl="1" indent="-285750" algn="l">
              <a:buFont typeface="Arial" panose="020B0604020202020204" pitchFamily="34" charset="0"/>
              <a:buChar char="•"/>
            </a:pPr>
            <a:r>
              <a:rPr lang="es-ES" b="1" dirty="0"/>
              <a:t>EXCEDER</a:t>
            </a:r>
            <a:r>
              <a:rPr lang="es-ES" dirty="0"/>
              <a:t> los requisitos de los estándares ASHRAE aplicables</a:t>
            </a:r>
          </a:p>
          <a:p>
            <a:pPr lvl="1" algn="l"/>
            <a:endParaRPr lang="es-ES" dirty="0"/>
          </a:p>
          <a:p>
            <a:pPr marL="742950" lvl="1" indent="-285750" algn="l">
              <a:buFont typeface="Arial" panose="020B0604020202020204" pitchFamily="34" charset="0"/>
              <a:buChar char="•"/>
            </a:pPr>
            <a:r>
              <a:rPr lang="es-ES" b="1" dirty="0"/>
              <a:t>ACÚSTICA</a:t>
            </a:r>
            <a:r>
              <a:rPr lang="es-ES" dirty="0"/>
              <a:t> – estar claramente por debajo de los niveles de ruido permitidos en los puestos</a:t>
            </a:r>
          </a:p>
          <a:p>
            <a:pPr lvl="1" algn="l"/>
            <a:r>
              <a:rPr lang="es-ES" dirty="0"/>
              <a:t>                            de trabajo</a:t>
            </a:r>
          </a:p>
          <a:p>
            <a:pPr marL="742950" lvl="1" indent="-285750" algn="l">
              <a:buFont typeface="Arial" panose="020B0604020202020204" pitchFamily="34" charset="0"/>
              <a:buChar char="•"/>
            </a:pPr>
            <a:endParaRPr lang="es-ES" dirty="0"/>
          </a:p>
          <a:p>
            <a:pPr marL="742950" lvl="1" indent="-285750" algn="l">
              <a:buFont typeface="Arial" panose="020B0604020202020204" pitchFamily="34" charset="0"/>
              <a:buChar char="•"/>
            </a:pPr>
            <a:r>
              <a:rPr lang="es-ES" b="1" dirty="0"/>
              <a:t>CONSUMO NULO DE ENERGÍA</a:t>
            </a:r>
            <a:r>
              <a:rPr lang="es-ES" dirty="0"/>
              <a:t>– cumplir los exigentes niveles EUI(*): consumo/m</a:t>
            </a:r>
            <a:r>
              <a:rPr lang="es-ES" baseline="30000" dirty="0"/>
              <a:t>2</a:t>
            </a:r>
            <a:r>
              <a:rPr lang="es-ES" dirty="0"/>
              <a:t>/año</a:t>
            </a:r>
            <a:endParaRPr lang="es-ES" sz="1800" dirty="0"/>
          </a:p>
          <a:p>
            <a:pPr indent="-228600" algn="l">
              <a:buFont typeface="Arial" panose="020B0604020202020204" pitchFamily="34" charset="0"/>
              <a:buChar char="•"/>
            </a:pPr>
            <a:endParaRPr lang="es-ES" sz="1800" dirty="0"/>
          </a:p>
        </p:txBody>
      </p:sp>
      <p:grpSp>
        <p:nvGrpSpPr>
          <p:cNvPr id="6" name="2 Grupo"/>
          <p:cNvGrpSpPr/>
          <p:nvPr/>
        </p:nvGrpSpPr>
        <p:grpSpPr>
          <a:xfrm>
            <a:off x="9263921" y="1851576"/>
            <a:ext cx="2671113" cy="3290051"/>
            <a:chOff x="8510024" y="967156"/>
            <a:chExt cx="3305089" cy="3515156"/>
          </a:xfrm>
        </p:grpSpPr>
        <p:grpSp>
          <p:nvGrpSpPr>
            <p:cNvPr id="7" name="1 Grupo"/>
            <p:cNvGrpSpPr/>
            <p:nvPr/>
          </p:nvGrpSpPr>
          <p:grpSpPr>
            <a:xfrm>
              <a:off x="8510024" y="967156"/>
              <a:ext cx="3305089" cy="3515156"/>
              <a:chOff x="8510024" y="967156"/>
              <a:chExt cx="3305089" cy="3515156"/>
            </a:xfrm>
          </p:grpSpPr>
          <p:pic>
            <p:nvPicPr>
              <p:cNvPr id="10" name="Picture 6">
                <a:extLst>
                  <a:ext uri="{FF2B5EF4-FFF2-40B4-BE49-F238E27FC236}">
                    <a16:creationId xmlns:a16="http://schemas.microsoft.com/office/drawing/2014/main" id="{2CD4BCA6-3979-40C2-89E3-7462BD76541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510024" y="967156"/>
                <a:ext cx="3305089" cy="3515156"/>
              </a:xfrm>
              <a:prstGeom prst="rect">
                <a:avLst/>
              </a:prstGeom>
              <a:ln>
                <a:solidFill>
                  <a:schemeClr val="tx1"/>
                </a:solidFill>
              </a:ln>
              <a:effectLst/>
            </p:spPr>
          </p:pic>
          <p:sp>
            <p:nvSpPr>
              <p:cNvPr id="11" name="CuadroTexto 10">
                <a:extLst>
                  <a:ext uri="{FF2B5EF4-FFF2-40B4-BE49-F238E27FC236}">
                    <a16:creationId xmlns:a16="http://schemas.microsoft.com/office/drawing/2014/main" id="{F22AF2D3-61D0-4AE9-9918-376D8768E3BF}"/>
                  </a:ext>
                </a:extLst>
              </p:cNvPr>
              <p:cNvSpPr txBox="1"/>
              <p:nvPr/>
            </p:nvSpPr>
            <p:spPr>
              <a:xfrm>
                <a:off x="8574446" y="1031377"/>
                <a:ext cx="3176244" cy="460368"/>
              </a:xfrm>
              <a:prstGeom prst="rect">
                <a:avLst/>
              </a:prstGeom>
              <a:solidFill>
                <a:schemeClr val="bg1"/>
              </a:solidFill>
            </p:spPr>
            <p:txBody>
              <a:bodyPr wrap="square" rtlCol="0">
                <a:spAutoFit/>
              </a:bodyPr>
              <a:lstStyle/>
              <a:p>
                <a:pPr algn="ctr"/>
                <a:r>
                  <a:rPr lang="es-ES" sz="1100" b="1" dirty="0">
                    <a:latin typeface="Times New Roman" panose="02020603050405020304" pitchFamily="18" charset="0"/>
                    <a:cs typeface="Times New Roman" panose="02020603050405020304" pitchFamily="18" charset="0"/>
                  </a:rPr>
                  <a:t>Requerimientos de Proyecto de la Propiedad (Borrador)</a:t>
                </a:r>
              </a:p>
            </p:txBody>
          </p:sp>
        </p:grpSp>
        <p:sp>
          <p:nvSpPr>
            <p:cNvPr id="9" name="CuadroTexto 8">
              <a:extLst>
                <a:ext uri="{FF2B5EF4-FFF2-40B4-BE49-F238E27FC236}">
                  <a16:creationId xmlns:a16="http://schemas.microsoft.com/office/drawing/2014/main" id="{0408FB2E-3F8F-46A6-9D7B-3545CEC8886A}"/>
                </a:ext>
              </a:extLst>
            </p:cNvPr>
            <p:cNvSpPr txBox="1"/>
            <p:nvPr/>
          </p:nvSpPr>
          <p:spPr>
            <a:xfrm>
              <a:off x="9172731" y="1968771"/>
              <a:ext cx="2355325" cy="295951"/>
            </a:xfrm>
            <a:prstGeom prst="rect">
              <a:avLst/>
            </a:prstGeom>
            <a:solidFill>
              <a:schemeClr val="bg1"/>
            </a:solidFill>
          </p:spPr>
          <p:txBody>
            <a:bodyPr wrap="square" rtlCol="0">
              <a:spAutoFit/>
            </a:bodyPr>
            <a:lstStyle/>
            <a:p>
              <a:pPr algn="r"/>
              <a:r>
                <a:rPr lang="es-ES" sz="1200" b="1" dirty="0">
                  <a:latin typeface="Times New Roman" panose="02020603050405020304" pitchFamily="18" charset="0"/>
                  <a:cs typeface="Times New Roman" panose="02020603050405020304" pitchFamily="18" charset="0"/>
                </a:rPr>
                <a:t>Sede de ASHRAE</a:t>
              </a:r>
            </a:p>
          </p:txBody>
        </p:sp>
      </p:grpSp>
      <p:sp>
        <p:nvSpPr>
          <p:cNvPr id="2" name="Rectángulo 1"/>
          <p:cNvSpPr/>
          <p:nvPr/>
        </p:nvSpPr>
        <p:spPr>
          <a:xfrm>
            <a:off x="321897" y="6267449"/>
            <a:ext cx="3037242" cy="369332"/>
          </a:xfrm>
          <a:prstGeom prst="rect">
            <a:avLst/>
          </a:prstGeom>
        </p:spPr>
        <p:txBody>
          <a:bodyPr wrap="none">
            <a:spAutoFit/>
          </a:bodyPr>
          <a:lstStyle/>
          <a:p>
            <a:r>
              <a:rPr lang="es-ES" dirty="0"/>
              <a:t>(*) EUI: “</a:t>
            </a:r>
            <a:r>
              <a:rPr lang="es-ES" dirty="0" err="1"/>
              <a:t>Energy</a:t>
            </a:r>
            <a:r>
              <a:rPr lang="es-ES" dirty="0"/>
              <a:t> Use </a:t>
            </a:r>
            <a:r>
              <a:rPr lang="es-ES" dirty="0" err="1"/>
              <a:t>Intensity</a:t>
            </a:r>
            <a:r>
              <a:rPr lang="es-ES" dirty="0"/>
              <a:t>”</a:t>
            </a:r>
          </a:p>
        </p:txBody>
      </p:sp>
    </p:spTree>
    <p:extLst>
      <p:ext uri="{BB962C8B-B14F-4D97-AF65-F5344CB8AC3E}">
        <p14:creationId xmlns:p14="http://schemas.microsoft.com/office/powerpoint/2010/main" val="225631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70C22B4-B273-40D0-816E-321B7BA03DBD}"/>
              </a:ext>
            </a:extLst>
          </p:cNvPr>
          <p:cNvSpPr txBox="1"/>
          <p:nvPr/>
        </p:nvSpPr>
        <p:spPr>
          <a:xfrm>
            <a:off x="400425" y="1571992"/>
            <a:ext cx="2993405" cy="1202637"/>
          </a:xfrm>
          <a:prstGeom prst="rect">
            <a:avLst/>
          </a:prstGeom>
          <a:noFill/>
        </p:spPr>
        <p:txBody>
          <a:bodyPr wrap="square" rtlCol="0">
            <a:spAutoFit/>
          </a:bodyPr>
          <a:lstStyle/>
          <a:p>
            <a:pPr algn="ctr">
              <a:lnSpc>
                <a:spcPct val="130000"/>
              </a:lnSpc>
            </a:pPr>
            <a:r>
              <a:rPr lang="es-ES" sz="2400" dirty="0">
                <a:latin typeface="Open Sans bold" panose="020B0806030504020204" pitchFamily="34" charset="0"/>
                <a:ea typeface="Open Sans bold" panose="020B0806030504020204" pitchFamily="34" charset="0"/>
                <a:cs typeface="Open Sans bold" panose="020B0806030504020204" pitchFamily="34" charset="0"/>
              </a:rPr>
              <a:t>57% </a:t>
            </a:r>
          </a:p>
          <a:p>
            <a:pPr algn="ctr">
              <a:lnSpc>
                <a:spcPct val="130000"/>
              </a:lnSpc>
            </a:pPr>
            <a:r>
              <a:rPr lang="es-ES" sz="1050" dirty="0">
                <a:latin typeface="Open Sans SemiBold" panose="020B0706030804020204" pitchFamily="34" charset="0"/>
                <a:ea typeface="Open Sans SemiBold" panose="020B0706030804020204" pitchFamily="34" charset="0"/>
                <a:cs typeface="Open Sans SemiBold" panose="020B0706030804020204" pitchFamily="34" charset="0"/>
              </a:rPr>
              <a:t>Porcentaje de espacios de trabajo habitualmente ocupados en la planta superior con iluminación natural efectiva (&gt; 300 lux) en el plano de trabajo</a:t>
            </a:r>
            <a:endParaRPr lang="es-ES" sz="105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TextBox 44">
            <a:extLst>
              <a:ext uri="{FF2B5EF4-FFF2-40B4-BE49-F238E27FC236}">
                <a16:creationId xmlns:a16="http://schemas.microsoft.com/office/drawing/2014/main" id="{846B2819-8849-4CFD-AB5A-BB0447D9B9CD}"/>
              </a:ext>
            </a:extLst>
          </p:cNvPr>
          <p:cNvSpPr txBox="1"/>
          <p:nvPr/>
        </p:nvSpPr>
        <p:spPr>
          <a:xfrm>
            <a:off x="231717" y="703468"/>
            <a:ext cx="7023521" cy="369332"/>
          </a:xfrm>
          <a:prstGeom prst="rect">
            <a:avLst/>
          </a:prstGeom>
          <a:noFill/>
        </p:spPr>
        <p:txBody>
          <a:bodyPr wrap="square" rtlCol="0">
            <a:spAutoFit/>
          </a:bodyPr>
          <a:lstStyle/>
          <a:p>
            <a:r>
              <a:rPr lang="es-ES" b="1" dirty="0"/>
              <a:t>Ventanas pequeñas, 18 tragaluces (propuesta 2 de ingeniería de valor)</a:t>
            </a:r>
            <a:endParaRPr lang="es-ES" b="1" dirty="0">
              <a:solidFill>
                <a:srgbClr val="2AA3E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44">
            <a:extLst>
              <a:ext uri="{FF2B5EF4-FFF2-40B4-BE49-F238E27FC236}">
                <a16:creationId xmlns:a16="http://schemas.microsoft.com/office/drawing/2014/main" id="{846B2819-8849-4CFD-AB5A-BB0447D9B9CD}"/>
              </a:ext>
            </a:extLst>
          </p:cNvPr>
          <p:cNvSpPr txBox="1"/>
          <p:nvPr/>
        </p:nvSpPr>
        <p:spPr>
          <a:xfrm>
            <a:off x="188813" y="17184"/>
            <a:ext cx="9522454" cy="769441"/>
          </a:xfrm>
          <a:prstGeom prst="rect">
            <a:avLst/>
          </a:prstGeom>
          <a:noFill/>
        </p:spPr>
        <p:txBody>
          <a:bodyPr wrap="square" rtlCol="0">
            <a:spAutoFit/>
          </a:bodyPr>
          <a:lstStyle/>
          <a:p>
            <a:r>
              <a:rPr lang="es-ES" sz="4400" b="1" dirty="0">
                <a:solidFill>
                  <a:schemeClr val="bg1"/>
                </a:solidFill>
                <a:latin typeface="Calibri Light" panose="020F0302020204030204" pitchFamily="34" charset="0"/>
                <a:ea typeface="Open Sans" panose="020B0606030504020204" pitchFamily="34" charset="0"/>
                <a:cs typeface="Calibri Light" panose="020F0302020204030204" pitchFamily="34" charset="0"/>
              </a:rPr>
              <a:t>Estrategias de iluminación natural</a:t>
            </a:r>
            <a:endParaRPr lang="es-ES" sz="4400" dirty="0">
              <a:solidFill>
                <a:schemeClr val="bg1"/>
              </a:solidFill>
              <a:latin typeface="Calibri Light" panose="020F0302020204030204" pitchFamily="34" charset="0"/>
              <a:ea typeface="Open Sans" panose="020B0606030504020204" pitchFamily="34" charset="0"/>
              <a:cs typeface="Calibri Light" panose="020F0302020204030204" pitchFamily="34" charset="0"/>
            </a:endParaRPr>
          </a:p>
        </p:txBody>
      </p:sp>
      <p:grpSp>
        <p:nvGrpSpPr>
          <p:cNvPr id="24" name="2 Grupo"/>
          <p:cNvGrpSpPr/>
          <p:nvPr/>
        </p:nvGrpSpPr>
        <p:grpSpPr>
          <a:xfrm>
            <a:off x="3743477" y="1172766"/>
            <a:ext cx="6737023" cy="5239082"/>
            <a:chOff x="3607127" y="840890"/>
            <a:chExt cx="6737023" cy="5239082"/>
          </a:xfrm>
        </p:grpSpPr>
        <p:grpSp>
          <p:nvGrpSpPr>
            <p:cNvPr id="25" name="Group 1">
              <a:extLst>
                <a:ext uri="{FF2B5EF4-FFF2-40B4-BE49-F238E27FC236}">
                  <a16:creationId xmlns:a16="http://schemas.microsoft.com/office/drawing/2014/main" id="{C12576CD-B351-2C45-A0EA-6A2F1F0E90B2}"/>
                </a:ext>
              </a:extLst>
            </p:cNvPr>
            <p:cNvGrpSpPr/>
            <p:nvPr/>
          </p:nvGrpSpPr>
          <p:grpSpPr>
            <a:xfrm>
              <a:off x="3607127" y="840890"/>
              <a:ext cx="6737023" cy="5239082"/>
              <a:chOff x="3607127" y="618391"/>
              <a:chExt cx="7014226" cy="5454651"/>
            </a:xfrm>
          </p:grpSpPr>
          <p:pic>
            <p:nvPicPr>
              <p:cNvPr id="27" name="Picture 28">
                <a:extLst>
                  <a:ext uri="{FF2B5EF4-FFF2-40B4-BE49-F238E27FC236}">
                    <a16:creationId xmlns:a16="http://schemas.microsoft.com/office/drawing/2014/main" id="{C2BB8786-A092-4A3D-948A-04A338BB4D5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07127" y="618391"/>
                <a:ext cx="7014226" cy="5454651"/>
              </a:xfrm>
              <a:prstGeom prst="rect">
                <a:avLst/>
              </a:prstGeom>
            </p:spPr>
          </p:pic>
          <p:grpSp>
            <p:nvGrpSpPr>
              <p:cNvPr id="28" name="Group 46">
                <a:extLst>
                  <a:ext uri="{FF2B5EF4-FFF2-40B4-BE49-F238E27FC236}">
                    <a16:creationId xmlns:a16="http://schemas.microsoft.com/office/drawing/2014/main" id="{FCCE73F9-DA67-41CA-9384-D61F5214EEE2}"/>
                  </a:ext>
                </a:extLst>
              </p:cNvPr>
              <p:cNvGrpSpPr/>
              <p:nvPr/>
            </p:nvGrpSpPr>
            <p:grpSpPr>
              <a:xfrm>
                <a:off x="3917752" y="5296807"/>
                <a:ext cx="2615144" cy="647964"/>
                <a:chOff x="3717727" y="469636"/>
                <a:chExt cx="2615144" cy="647964"/>
              </a:xfrm>
            </p:grpSpPr>
            <p:grpSp>
              <p:nvGrpSpPr>
                <p:cNvPr id="31" name="Group 47">
                  <a:extLst>
                    <a:ext uri="{FF2B5EF4-FFF2-40B4-BE49-F238E27FC236}">
                      <a16:creationId xmlns:a16="http://schemas.microsoft.com/office/drawing/2014/main" id="{5F6A49C0-017F-4701-929D-0603C7243CA5}"/>
                    </a:ext>
                  </a:extLst>
                </p:cNvPr>
                <p:cNvGrpSpPr/>
                <p:nvPr/>
              </p:nvGrpSpPr>
              <p:grpSpPr>
                <a:xfrm>
                  <a:off x="3867150" y="828675"/>
                  <a:ext cx="2071120" cy="195263"/>
                  <a:chOff x="3867150" y="828675"/>
                  <a:chExt cx="2071120" cy="195263"/>
                </a:xfrm>
              </p:grpSpPr>
              <p:pic>
                <p:nvPicPr>
                  <p:cNvPr id="38" name="Picture 55">
                    <a:extLst>
                      <a:ext uri="{FF2B5EF4-FFF2-40B4-BE49-F238E27FC236}">
                        <a16:creationId xmlns:a16="http://schemas.microsoft.com/office/drawing/2014/main" id="{34814FEA-8F0C-43BD-B2D0-BB499C88F5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 b="-1530"/>
                  <a:stretch/>
                </p:blipFill>
                <p:spPr>
                  <a:xfrm>
                    <a:off x="3869620" y="895349"/>
                    <a:ext cx="2068650" cy="128107"/>
                  </a:xfrm>
                  <a:prstGeom prst="rect">
                    <a:avLst/>
                  </a:prstGeom>
                </p:spPr>
              </p:pic>
              <p:cxnSp>
                <p:nvCxnSpPr>
                  <p:cNvPr id="39" name="Straight Connector 56">
                    <a:extLst>
                      <a:ext uri="{FF2B5EF4-FFF2-40B4-BE49-F238E27FC236}">
                        <a16:creationId xmlns:a16="http://schemas.microsoft.com/office/drawing/2014/main" id="{E75DBDDB-24E4-40D4-BC60-4A7375CB6FA8}"/>
                      </a:ext>
                    </a:extLst>
                  </p:cNvPr>
                  <p:cNvCxnSpPr>
                    <a:cxnSpLocks/>
                  </p:cNvCxnSpPr>
                  <p:nvPr/>
                </p:nvCxnSpPr>
                <p:spPr>
                  <a:xfrm flipV="1">
                    <a:off x="3867150" y="828675"/>
                    <a:ext cx="0" cy="195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57">
                    <a:extLst>
                      <a:ext uri="{FF2B5EF4-FFF2-40B4-BE49-F238E27FC236}">
                        <a16:creationId xmlns:a16="http://schemas.microsoft.com/office/drawing/2014/main" id="{69A71666-E348-4380-9FB2-F80F49825E81}"/>
                      </a:ext>
                    </a:extLst>
                  </p:cNvPr>
                  <p:cNvCxnSpPr>
                    <a:cxnSpLocks/>
                  </p:cNvCxnSpPr>
                  <p:nvPr/>
                </p:nvCxnSpPr>
                <p:spPr>
                  <a:xfrm flipV="1">
                    <a:off x="5324475" y="828675"/>
                    <a:ext cx="0" cy="1947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58">
                    <a:extLst>
                      <a:ext uri="{FF2B5EF4-FFF2-40B4-BE49-F238E27FC236}">
                        <a16:creationId xmlns:a16="http://schemas.microsoft.com/office/drawing/2014/main" id="{50A3A3B6-13F5-4685-A791-3576BD4D23DD}"/>
                      </a:ext>
                    </a:extLst>
                  </p:cNvPr>
                  <p:cNvCxnSpPr>
                    <a:cxnSpLocks/>
                  </p:cNvCxnSpPr>
                  <p:nvPr/>
                </p:nvCxnSpPr>
                <p:spPr>
                  <a:xfrm flipV="1">
                    <a:off x="5534025" y="828675"/>
                    <a:ext cx="0" cy="1947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59">
                    <a:extLst>
                      <a:ext uri="{FF2B5EF4-FFF2-40B4-BE49-F238E27FC236}">
                        <a16:creationId xmlns:a16="http://schemas.microsoft.com/office/drawing/2014/main" id="{4D756A7B-1819-4E47-9CA2-06006BC3A2C8}"/>
                      </a:ext>
                    </a:extLst>
                  </p:cNvPr>
                  <p:cNvCxnSpPr>
                    <a:cxnSpLocks/>
                  </p:cNvCxnSpPr>
                  <p:nvPr/>
                </p:nvCxnSpPr>
                <p:spPr>
                  <a:xfrm flipV="1">
                    <a:off x="5938269" y="828675"/>
                    <a:ext cx="0" cy="1947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TextBox 48">
                  <a:extLst>
                    <a:ext uri="{FF2B5EF4-FFF2-40B4-BE49-F238E27FC236}">
                      <a16:creationId xmlns:a16="http://schemas.microsoft.com/office/drawing/2014/main" id="{A66DF8EC-DC44-4F38-BBA6-F6C813A921DD}"/>
                    </a:ext>
                  </a:extLst>
                </p:cNvPr>
                <p:cNvSpPr txBox="1"/>
                <p:nvPr/>
              </p:nvSpPr>
              <p:spPr>
                <a:xfrm>
                  <a:off x="3717727" y="469636"/>
                  <a:ext cx="2515521" cy="224309"/>
                </a:xfrm>
                <a:prstGeom prst="rect">
                  <a:avLst/>
                </a:prstGeom>
                <a:noFill/>
              </p:spPr>
              <p:txBody>
                <a:bodyPr wrap="square" rtlCol="0">
                  <a:spAutoFit/>
                </a:bodyPr>
                <a:lstStyle/>
                <a:p>
                  <a:r>
                    <a:rPr lang="es-ES" sz="800" b="1" dirty="0" err="1"/>
                    <a:t>Illuminance</a:t>
                  </a:r>
                  <a:r>
                    <a:rPr lang="es-ES" sz="800" dirty="0"/>
                    <a:t> (lux) (9/21, </a:t>
                  </a:r>
                  <a:r>
                    <a:rPr lang="es-ES" sz="800" dirty="0" err="1"/>
                    <a:t>noon</a:t>
                  </a:r>
                  <a:r>
                    <a:rPr lang="es-ES" sz="800" dirty="0"/>
                    <a:t> - </a:t>
                  </a:r>
                  <a:r>
                    <a:rPr lang="es-ES" sz="800" dirty="0" err="1"/>
                    <a:t>Uniform</a:t>
                  </a:r>
                  <a:r>
                    <a:rPr lang="es-ES" sz="800" dirty="0"/>
                    <a:t> </a:t>
                  </a:r>
                  <a:r>
                    <a:rPr lang="es-ES" sz="800" dirty="0" err="1"/>
                    <a:t>Sky</a:t>
                  </a:r>
                  <a:r>
                    <a:rPr lang="es-ES" sz="800" dirty="0"/>
                    <a:t> )</a:t>
                  </a:r>
                </a:p>
              </p:txBody>
            </p:sp>
            <p:sp>
              <p:nvSpPr>
                <p:cNvPr id="33" name="TextBox 49">
                  <a:extLst>
                    <a:ext uri="{FF2B5EF4-FFF2-40B4-BE49-F238E27FC236}">
                      <a16:creationId xmlns:a16="http://schemas.microsoft.com/office/drawing/2014/main" id="{A4AD5762-75AC-434F-8486-3B03D9E5E40E}"/>
                    </a:ext>
                  </a:extLst>
                </p:cNvPr>
                <p:cNvSpPr txBox="1"/>
                <p:nvPr/>
              </p:nvSpPr>
              <p:spPr>
                <a:xfrm>
                  <a:off x="3738207" y="648887"/>
                  <a:ext cx="549948" cy="224309"/>
                </a:xfrm>
                <a:prstGeom prst="rect">
                  <a:avLst/>
                </a:prstGeom>
                <a:noFill/>
              </p:spPr>
              <p:txBody>
                <a:bodyPr wrap="square" rtlCol="0">
                  <a:spAutoFit/>
                </a:bodyPr>
                <a:lstStyle/>
                <a:p>
                  <a:r>
                    <a:rPr lang="es-ES" sz="800" dirty="0"/>
                    <a:t>1000</a:t>
                  </a:r>
                </a:p>
              </p:txBody>
            </p:sp>
            <p:sp>
              <p:nvSpPr>
                <p:cNvPr id="34" name="TextBox 50">
                  <a:extLst>
                    <a:ext uri="{FF2B5EF4-FFF2-40B4-BE49-F238E27FC236}">
                      <a16:creationId xmlns:a16="http://schemas.microsoft.com/office/drawing/2014/main" id="{50431354-D923-4BA9-9C1B-1422D1FA1520}"/>
                    </a:ext>
                  </a:extLst>
                </p:cNvPr>
                <p:cNvSpPr txBox="1"/>
                <p:nvPr/>
              </p:nvSpPr>
              <p:spPr>
                <a:xfrm>
                  <a:off x="5132182" y="629243"/>
                  <a:ext cx="549948" cy="224309"/>
                </a:xfrm>
                <a:prstGeom prst="rect">
                  <a:avLst/>
                </a:prstGeom>
                <a:noFill/>
              </p:spPr>
              <p:txBody>
                <a:bodyPr wrap="square" rtlCol="0">
                  <a:spAutoFit/>
                </a:bodyPr>
                <a:lstStyle/>
                <a:p>
                  <a:r>
                    <a:rPr lang="es-ES" sz="800" dirty="0"/>
                    <a:t>300</a:t>
                  </a:r>
                </a:p>
              </p:txBody>
            </p:sp>
            <p:sp>
              <p:nvSpPr>
                <p:cNvPr id="35" name="TextBox 51">
                  <a:extLst>
                    <a:ext uri="{FF2B5EF4-FFF2-40B4-BE49-F238E27FC236}">
                      <a16:creationId xmlns:a16="http://schemas.microsoft.com/office/drawing/2014/main" id="{9F65796E-7E91-4041-9B6D-E546EEB62A63}"/>
                    </a:ext>
                  </a:extLst>
                </p:cNvPr>
                <p:cNvSpPr txBox="1"/>
                <p:nvPr/>
              </p:nvSpPr>
              <p:spPr>
                <a:xfrm>
                  <a:off x="5367583" y="629243"/>
                  <a:ext cx="549948" cy="224309"/>
                </a:xfrm>
                <a:prstGeom prst="rect">
                  <a:avLst/>
                </a:prstGeom>
                <a:noFill/>
              </p:spPr>
              <p:txBody>
                <a:bodyPr wrap="square" rtlCol="0">
                  <a:spAutoFit/>
                </a:bodyPr>
                <a:lstStyle/>
                <a:p>
                  <a:r>
                    <a:rPr lang="es-ES" sz="800" dirty="0"/>
                    <a:t>200</a:t>
                  </a:r>
                </a:p>
              </p:txBody>
            </p:sp>
            <p:sp>
              <p:nvSpPr>
                <p:cNvPr id="36" name="TextBox 52">
                  <a:extLst>
                    <a:ext uri="{FF2B5EF4-FFF2-40B4-BE49-F238E27FC236}">
                      <a16:creationId xmlns:a16="http://schemas.microsoft.com/office/drawing/2014/main" id="{1D146311-6C3D-40B9-9531-3C14E43A31D0}"/>
                    </a:ext>
                  </a:extLst>
                </p:cNvPr>
                <p:cNvSpPr txBox="1"/>
                <p:nvPr/>
              </p:nvSpPr>
              <p:spPr>
                <a:xfrm>
                  <a:off x="5782923" y="629243"/>
                  <a:ext cx="549948" cy="256352"/>
                </a:xfrm>
                <a:prstGeom prst="rect">
                  <a:avLst/>
                </a:prstGeom>
                <a:noFill/>
              </p:spPr>
              <p:txBody>
                <a:bodyPr wrap="square" rtlCol="0">
                  <a:spAutoFit/>
                </a:bodyPr>
                <a:lstStyle/>
                <a:p>
                  <a:r>
                    <a:rPr lang="es-ES" sz="1000" dirty="0"/>
                    <a:t>0</a:t>
                  </a:r>
                </a:p>
              </p:txBody>
            </p:sp>
            <p:sp>
              <p:nvSpPr>
                <p:cNvPr id="37" name="Freeform: Shape 54">
                  <a:extLst>
                    <a:ext uri="{FF2B5EF4-FFF2-40B4-BE49-F238E27FC236}">
                      <a16:creationId xmlns:a16="http://schemas.microsoft.com/office/drawing/2014/main" id="{5CCBBE67-9AA8-4923-B95C-120C99108C2A}"/>
                    </a:ext>
                  </a:extLst>
                </p:cNvPr>
                <p:cNvSpPr/>
                <p:nvPr/>
              </p:nvSpPr>
              <p:spPr>
                <a:xfrm>
                  <a:off x="3876675" y="1047750"/>
                  <a:ext cx="1450975" cy="69850"/>
                </a:xfrm>
                <a:custGeom>
                  <a:avLst/>
                  <a:gdLst>
                    <a:gd name="connsiteX0" fmla="*/ 1457325 w 1457325"/>
                    <a:gd name="connsiteY0" fmla="*/ 0 h 66675"/>
                    <a:gd name="connsiteX1" fmla="*/ 1457325 w 1457325"/>
                    <a:gd name="connsiteY1" fmla="*/ 66675 h 66675"/>
                    <a:gd name="connsiteX2" fmla="*/ 0 w 1457325"/>
                    <a:gd name="connsiteY2" fmla="*/ 66675 h 66675"/>
                  </a:gdLst>
                  <a:ahLst/>
                  <a:cxnLst>
                    <a:cxn ang="0">
                      <a:pos x="connsiteX0" y="connsiteY0"/>
                    </a:cxn>
                    <a:cxn ang="0">
                      <a:pos x="connsiteX1" y="connsiteY1"/>
                    </a:cxn>
                    <a:cxn ang="0">
                      <a:pos x="connsiteX2" y="connsiteY2"/>
                    </a:cxn>
                  </a:cxnLst>
                  <a:rect l="l" t="t" r="r" b="b"/>
                  <a:pathLst>
                    <a:path w="1457325" h="66675">
                      <a:moveTo>
                        <a:pt x="1457325" y="0"/>
                      </a:moveTo>
                      <a:lnTo>
                        <a:pt x="1457325" y="66675"/>
                      </a:lnTo>
                      <a:lnTo>
                        <a:pt x="0" y="6667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30" name="Graphic 60">
                <a:extLst>
                  <a:ext uri="{FF2B5EF4-FFF2-40B4-BE49-F238E27FC236}">
                    <a16:creationId xmlns:a16="http://schemas.microsoft.com/office/drawing/2014/main" id="{C131E3ED-F5A9-48D9-BCFB-3383F9DD4A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38233" y="736834"/>
                <a:ext cx="6304306" cy="5113794"/>
              </a:xfrm>
              <a:prstGeom prst="rect">
                <a:avLst/>
              </a:prstGeom>
            </p:spPr>
          </p:pic>
        </p:grpSp>
        <p:sp>
          <p:nvSpPr>
            <p:cNvPr id="26" name="TextBox 24">
              <a:extLst>
                <a:ext uri="{FF2B5EF4-FFF2-40B4-BE49-F238E27FC236}">
                  <a16:creationId xmlns:a16="http://schemas.microsoft.com/office/drawing/2014/main" id="{A5FA9A65-2908-4043-8A91-F71E968D4F14}"/>
                </a:ext>
              </a:extLst>
            </p:cNvPr>
            <p:cNvSpPr txBox="1"/>
            <p:nvPr/>
          </p:nvSpPr>
          <p:spPr>
            <a:xfrm>
              <a:off x="3905476" y="5335074"/>
              <a:ext cx="2682541" cy="215444"/>
            </a:xfrm>
            <a:prstGeom prst="rect">
              <a:avLst/>
            </a:prstGeom>
            <a:solidFill>
              <a:schemeClr val="bg1"/>
            </a:solidFill>
          </p:spPr>
          <p:txBody>
            <a:bodyPr wrap="square" rtlCol="0">
              <a:spAutoFit/>
            </a:bodyPr>
            <a:lstStyle/>
            <a:p>
              <a:r>
                <a:rPr lang="es-ES" sz="800" b="1" dirty="0"/>
                <a:t>Nivel de iluminación</a:t>
              </a:r>
              <a:r>
                <a:rPr lang="es-ES" sz="800" dirty="0"/>
                <a:t> (lux) (9/21, mediodía – cielo uniforme)</a:t>
              </a:r>
            </a:p>
          </p:txBody>
        </p:sp>
      </p:grpSp>
    </p:spTree>
    <p:extLst>
      <p:ext uri="{BB962C8B-B14F-4D97-AF65-F5344CB8AC3E}">
        <p14:creationId xmlns:p14="http://schemas.microsoft.com/office/powerpoint/2010/main" val="31965683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0555CD-180B-4337-9F0B-AC98BFFB310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17587" y="1049215"/>
            <a:ext cx="7014226" cy="5486400"/>
          </a:xfrm>
          <a:prstGeom prst="rect">
            <a:avLst/>
          </a:prstGeom>
        </p:spPr>
      </p:pic>
      <p:pic>
        <p:nvPicPr>
          <p:cNvPr id="8" name="Picture 7">
            <a:extLst>
              <a:ext uri="{FF2B5EF4-FFF2-40B4-BE49-F238E27FC236}">
                <a16:creationId xmlns:a16="http://schemas.microsoft.com/office/drawing/2014/main" id="{27DE1735-02CA-4816-ACB8-6DA0721864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17587" y="1049215"/>
            <a:ext cx="7014226" cy="5486400"/>
          </a:xfrm>
          <a:prstGeom prst="rect">
            <a:avLst/>
          </a:prstGeom>
        </p:spPr>
      </p:pic>
      <p:pic>
        <p:nvPicPr>
          <p:cNvPr id="4" name="Picture 3">
            <a:extLst>
              <a:ext uri="{FF2B5EF4-FFF2-40B4-BE49-F238E27FC236}">
                <a16:creationId xmlns:a16="http://schemas.microsoft.com/office/drawing/2014/main" id="{53EA3067-F583-4632-A20E-84082DFCB15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17587" y="1049215"/>
            <a:ext cx="7014226" cy="5486400"/>
          </a:xfrm>
          <a:prstGeom prst="rect">
            <a:avLst/>
          </a:prstGeom>
        </p:spPr>
      </p:pic>
      <p:pic>
        <p:nvPicPr>
          <p:cNvPr id="3" name="Picture 2">
            <a:extLst>
              <a:ext uri="{FF2B5EF4-FFF2-40B4-BE49-F238E27FC236}">
                <a16:creationId xmlns:a16="http://schemas.microsoft.com/office/drawing/2014/main" id="{90E9E372-179D-457C-BBF4-B0049926E1A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610163" y="1049215"/>
            <a:ext cx="7014226" cy="5429250"/>
          </a:xfrm>
          <a:prstGeom prst="rect">
            <a:avLst/>
          </a:prstGeom>
        </p:spPr>
      </p:pic>
      <p:sp>
        <p:nvSpPr>
          <p:cNvPr id="24" name="TextBox 23">
            <a:extLst>
              <a:ext uri="{FF2B5EF4-FFF2-40B4-BE49-F238E27FC236}">
                <a16:creationId xmlns:a16="http://schemas.microsoft.com/office/drawing/2014/main" id="{B65628BB-F6B2-4E1F-AD69-C1ED6CD82389}"/>
              </a:ext>
            </a:extLst>
          </p:cNvPr>
          <p:cNvSpPr txBox="1"/>
          <p:nvPr/>
        </p:nvSpPr>
        <p:spPr>
          <a:xfrm>
            <a:off x="189406" y="1234580"/>
            <a:ext cx="3317301" cy="5521961"/>
          </a:xfrm>
          <a:prstGeom prst="rect">
            <a:avLst/>
          </a:prstGeom>
          <a:noFill/>
        </p:spPr>
        <p:txBody>
          <a:bodyPr wrap="square" rtlCol="0">
            <a:spAutoFit/>
          </a:bodyPr>
          <a:lstStyle/>
          <a:p>
            <a:pPr>
              <a:lnSpc>
                <a:spcPct val="130000"/>
              </a:lnSpc>
            </a:pPr>
            <a:endParaRPr lang="es-ES" sz="1000" dirty="0">
              <a:latin typeface="Open Sans" panose="020B0606030504020204" pitchFamily="34" charset="0"/>
              <a:ea typeface="Open Sans" panose="020B0606030504020204" pitchFamily="34" charset="0"/>
              <a:cs typeface="Open Sans" panose="020B0606030504020204" pitchFamily="34" charset="0"/>
            </a:endParaRPr>
          </a:p>
          <a:p>
            <a:pPr>
              <a:lnSpc>
                <a:spcPct val="130000"/>
              </a:lnSpc>
            </a:pPr>
            <a:r>
              <a:rPr lang="es-ES" sz="1050" dirty="0">
                <a:latin typeface="Open Sans" panose="020B0606030504020204" pitchFamily="34" charset="0"/>
                <a:ea typeface="Open Sans" panose="020B0606030504020204" pitchFamily="34" charset="0"/>
                <a:cs typeface="Open Sans" panose="020B0606030504020204" pitchFamily="34" charset="0"/>
              </a:rPr>
              <a:t>Tragaluces</a:t>
            </a:r>
          </a:p>
          <a:p>
            <a:pPr marL="171450" indent="-171450">
              <a:lnSpc>
                <a:spcPct val="130000"/>
              </a:lnSpc>
              <a:buFont typeface="Arial" panose="020B0604020202020204" pitchFamily="34" charset="0"/>
              <a:buChar char="•"/>
            </a:pPr>
            <a:r>
              <a:rPr lang="es-ES" sz="1050" dirty="0">
                <a:latin typeface="Open Sans" panose="020B0606030504020204" pitchFamily="34" charset="0"/>
                <a:ea typeface="Open Sans" panose="020B0606030504020204" pitchFamily="34" charset="0"/>
                <a:cs typeface="Open Sans" panose="020B0606030504020204" pitchFamily="34" charset="0"/>
              </a:rPr>
              <a:t>Añadir tragaluces duplica el área del suelo iluminado por luz natural en la planta superior, proporcionando una iluminación natural efectiva al 70% de las áreas de trabajo y brindando una excelente oportunidad para la atenuación de la luz eléctrica. Si debe reducirse el número de tragaluces para los objetivos de la propuesta de Ingeniería de valor, las directrices de la industria recomiendan que se mantengan los 18 tragaluces que se muestran a la derecha (en azul), como mínimo.</a:t>
            </a:r>
          </a:p>
          <a:p>
            <a:pPr>
              <a:lnSpc>
                <a:spcPct val="130000"/>
              </a:lnSpc>
            </a:pPr>
            <a:r>
              <a:rPr lang="es-ES" sz="1050" dirty="0">
                <a:latin typeface="Open Sans" panose="020B0606030504020204" pitchFamily="34" charset="0"/>
                <a:ea typeface="Open Sans" panose="020B0606030504020204" pitchFamily="34" charset="0"/>
                <a:cs typeface="Open Sans" panose="020B0606030504020204" pitchFamily="34" charset="0"/>
              </a:rPr>
              <a:t>Ventana elevada</a:t>
            </a:r>
          </a:p>
          <a:p>
            <a:pPr marL="171450" indent="-171450">
              <a:lnSpc>
                <a:spcPct val="130000"/>
              </a:lnSpc>
              <a:buFont typeface="Arial" panose="020B0604020202020204" pitchFamily="34" charset="0"/>
              <a:buChar char="•"/>
            </a:pPr>
            <a:r>
              <a:rPr lang="es-ES" sz="1050" dirty="0">
                <a:latin typeface="Open Sans" panose="020B0606030504020204" pitchFamily="34" charset="0"/>
                <a:ea typeface="Open Sans" panose="020B0606030504020204" pitchFamily="34" charset="0"/>
                <a:cs typeface="Open Sans" panose="020B0606030504020204" pitchFamily="34" charset="0"/>
              </a:rPr>
              <a:t>Aumentar la altura de la ventana incrementa el porcentaje de área de suelo iluminado del 36-46% en comparación con el diseño de la propuesta de ingeniería de valor. Los recortes de ventana propuestos en el diseño básico deben mantenerse si el presupuesto lo permite.</a:t>
            </a:r>
          </a:p>
          <a:p>
            <a:pPr>
              <a:lnSpc>
                <a:spcPct val="130000"/>
              </a:lnSpc>
            </a:pPr>
            <a:r>
              <a:rPr lang="es-ES" sz="1050" dirty="0">
                <a:latin typeface="Open Sans" panose="020B0606030504020204" pitchFamily="34" charset="0"/>
                <a:ea typeface="Open Sans" panose="020B0606030504020204" pitchFamily="34" charset="0"/>
                <a:cs typeface="Open Sans" panose="020B0606030504020204" pitchFamily="34" charset="0"/>
              </a:rPr>
              <a:t>Disposición interior del puesto de trabajo</a:t>
            </a:r>
          </a:p>
          <a:p>
            <a:pPr marL="171450" indent="-171450">
              <a:lnSpc>
                <a:spcPct val="130000"/>
              </a:lnSpc>
              <a:buFont typeface="Arial" panose="020B0604020202020204" pitchFamily="34" charset="0"/>
              <a:buChar char="•"/>
            </a:pPr>
            <a:r>
              <a:rPr lang="es-ES" sz="1050" dirty="0">
                <a:latin typeface="Open Sans" panose="020B0606030504020204" pitchFamily="34" charset="0"/>
                <a:ea typeface="Open Sans" panose="020B0606030504020204" pitchFamily="34" charset="0"/>
                <a:cs typeface="Open Sans" panose="020B0606030504020204" pitchFamily="34" charset="0"/>
              </a:rPr>
              <a:t>Deben evitarse las particiones altas y/u opacas que delimitan los puestos de trabajo altas y/u opacas y que discurren paralelas a la fachada para mantener los beneficios de la iluminación lateral.</a:t>
            </a:r>
            <a:endParaRPr lang="es-ES" sz="105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Arrow Connector 6">
            <a:extLst>
              <a:ext uri="{FF2B5EF4-FFF2-40B4-BE49-F238E27FC236}">
                <a16:creationId xmlns:a16="http://schemas.microsoft.com/office/drawing/2014/main" id="{B3439788-BD13-4D26-8CE1-9F90899EC45C}"/>
              </a:ext>
            </a:extLst>
          </p:cNvPr>
          <p:cNvCxnSpPr/>
          <p:nvPr/>
        </p:nvCxnSpPr>
        <p:spPr>
          <a:xfrm flipH="1">
            <a:off x="4143375" y="1735015"/>
            <a:ext cx="495300" cy="5905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E8643F5-DCA2-4324-9D18-5D311A955D0B}"/>
              </a:ext>
            </a:extLst>
          </p:cNvPr>
          <p:cNvSpPr txBox="1"/>
          <p:nvPr/>
        </p:nvSpPr>
        <p:spPr>
          <a:xfrm>
            <a:off x="4638674" y="1606814"/>
            <a:ext cx="2085975" cy="307777"/>
          </a:xfrm>
          <a:prstGeom prst="rect">
            <a:avLst/>
          </a:prstGeom>
          <a:noFill/>
        </p:spPr>
        <p:txBody>
          <a:bodyPr wrap="square" rtlCol="0">
            <a:spAutoFit/>
          </a:bodyPr>
          <a:lstStyle/>
          <a:p>
            <a:r>
              <a:rPr lang="es-ES" sz="700" dirty="0"/>
              <a:t>MANTENER BAJO (&lt;3.5 ’), ESMALTADO O SIN PARTICIONES PARALELAS A LA FACHADA</a:t>
            </a:r>
          </a:p>
        </p:txBody>
      </p:sp>
      <p:cxnSp>
        <p:nvCxnSpPr>
          <p:cNvPr id="28" name="Straight Arrow Connector 27">
            <a:extLst>
              <a:ext uri="{FF2B5EF4-FFF2-40B4-BE49-F238E27FC236}">
                <a16:creationId xmlns:a16="http://schemas.microsoft.com/office/drawing/2014/main" id="{8DE3E73A-BB76-40C7-9576-6931D01980DC}"/>
              </a:ext>
            </a:extLst>
          </p:cNvPr>
          <p:cNvCxnSpPr>
            <a:cxnSpLocks/>
          </p:cNvCxnSpPr>
          <p:nvPr/>
        </p:nvCxnSpPr>
        <p:spPr>
          <a:xfrm flipH="1" flipV="1">
            <a:off x="4333875" y="5106865"/>
            <a:ext cx="304800" cy="5618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32BACC6-7D61-430B-BF99-D1DF9BF7800F}"/>
              </a:ext>
            </a:extLst>
          </p:cNvPr>
          <p:cNvSpPr txBox="1"/>
          <p:nvPr/>
        </p:nvSpPr>
        <p:spPr>
          <a:xfrm>
            <a:off x="4638675" y="5668751"/>
            <a:ext cx="1543050" cy="738664"/>
          </a:xfrm>
          <a:prstGeom prst="rect">
            <a:avLst/>
          </a:prstGeom>
          <a:noFill/>
        </p:spPr>
        <p:txBody>
          <a:bodyPr wrap="square" rtlCol="0">
            <a:spAutoFit/>
          </a:bodyPr>
          <a:lstStyle/>
          <a:p>
            <a:r>
              <a:rPr lang="es-ES" sz="700" dirty="0"/>
              <a:t>LAS PARTICIONES SÓLIDAS, SI ES NECESARIO, DEBEN COLOCARSE PERPENDICULARMENTE A LA FACHADA PARA MANTENER LOS BENEFICIOS Y LA DISTRIBUCIÓN DE LUZ NATURAL</a:t>
            </a:r>
          </a:p>
        </p:txBody>
      </p:sp>
      <p:sp>
        <p:nvSpPr>
          <p:cNvPr id="34" name="TextBox 33">
            <a:extLst>
              <a:ext uri="{FF2B5EF4-FFF2-40B4-BE49-F238E27FC236}">
                <a16:creationId xmlns:a16="http://schemas.microsoft.com/office/drawing/2014/main" id="{03FCCC96-A36B-469F-94F1-D3A515E0B7A3}"/>
              </a:ext>
            </a:extLst>
          </p:cNvPr>
          <p:cNvSpPr txBox="1"/>
          <p:nvPr/>
        </p:nvSpPr>
        <p:spPr>
          <a:xfrm>
            <a:off x="10448925" y="2030290"/>
            <a:ext cx="1114425" cy="415498"/>
          </a:xfrm>
          <a:prstGeom prst="rect">
            <a:avLst/>
          </a:prstGeom>
          <a:noFill/>
        </p:spPr>
        <p:txBody>
          <a:bodyPr wrap="square" rtlCol="0">
            <a:spAutoFit/>
          </a:bodyPr>
          <a:lstStyle/>
          <a:p>
            <a:r>
              <a:rPr lang="es-ES" sz="700" dirty="0"/>
              <a:t>COMO MÍNIMO, ESTOS 18 TRAGALUCES DEBEN MANTENERSE.</a:t>
            </a:r>
          </a:p>
        </p:txBody>
      </p:sp>
      <p:sp>
        <p:nvSpPr>
          <p:cNvPr id="15" name="Freeform: Shape 14">
            <a:extLst>
              <a:ext uri="{FF2B5EF4-FFF2-40B4-BE49-F238E27FC236}">
                <a16:creationId xmlns:a16="http://schemas.microsoft.com/office/drawing/2014/main" id="{0F2676D6-DCB2-450E-AA4A-C20ACC4CDEC5}"/>
              </a:ext>
            </a:extLst>
          </p:cNvPr>
          <p:cNvSpPr/>
          <p:nvPr/>
        </p:nvSpPr>
        <p:spPr>
          <a:xfrm>
            <a:off x="9601200" y="2144590"/>
            <a:ext cx="895350" cy="85725"/>
          </a:xfrm>
          <a:custGeom>
            <a:avLst/>
            <a:gdLst>
              <a:gd name="connsiteX0" fmla="*/ 895350 w 895350"/>
              <a:gd name="connsiteY0" fmla="*/ 0 h 85725"/>
              <a:gd name="connsiteX1" fmla="*/ 0 w 895350"/>
              <a:gd name="connsiteY1" fmla="*/ 85725 h 85725"/>
            </a:gdLst>
            <a:ahLst/>
            <a:cxnLst>
              <a:cxn ang="0">
                <a:pos x="connsiteX0" y="connsiteY0"/>
              </a:cxn>
              <a:cxn ang="0">
                <a:pos x="connsiteX1" y="connsiteY1"/>
              </a:cxn>
            </a:cxnLst>
            <a:rect l="l" t="t" r="r" b="b"/>
            <a:pathLst>
              <a:path w="895350" h="85725">
                <a:moveTo>
                  <a:pt x="895350" y="0"/>
                </a:moveTo>
                <a:lnTo>
                  <a:pt x="0" y="85725"/>
                </a:lnTo>
              </a:path>
            </a:pathLst>
          </a:cu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cxnSp>
        <p:nvCxnSpPr>
          <p:cNvPr id="19" name="Straight Arrow Connector 18">
            <a:extLst>
              <a:ext uri="{FF2B5EF4-FFF2-40B4-BE49-F238E27FC236}">
                <a16:creationId xmlns:a16="http://schemas.microsoft.com/office/drawing/2014/main" id="{351353D5-416E-494F-87CF-4C129B26A032}"/>
              </a:ext>
            </a:extLst>
          </p:cNvPr>
          <p:cNvCxnSpPr>
            <a:cxnSpLocks/>
          </p:cNvCxnSpPr>
          <p:nvPr/>
        </p:nvCxnSpPr>
        <p:spPr>
          <a:xfrm flipH="1" flipV="1">
            <a:off x="9601201" y="1735015"/>
            <a:ext cx="902773" cy="4095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73B2F8A-6B1F-4A86-B812-47D137BB1EBD}"/>
              </a:ext>
            </a:extLst>
          </p:cNvPr>
          <p:cNvSpPr txBox="1"/>
          <p:nvPr/>
        </p:nvSpPr>
        <p:spPr>
          <a:xfrm>
            <a:off x="6818944" y="4174754"/>
            <a:ext cx="732562" cy="846386"/>
          </a:xfrm>
          <a:prstGeom prst="rect">
            <a:avLst/>
          </a:prstGeom>
          <a:noFill/>
        </p:spPr>
        <p:txBody>
          <a:bodyPr wrap="square" rtlCol="0">
            <a:spAutoFit/>
          </a:bodyPr>
          <a:lstStyle/>
          <a:p>
            <a:r>
              <a:rPr lang="es-ES" sz="700" dirty="0"/>
              <a:t>CONSIDERE AÑADIR VENTANAS PARA APROVECHAR LA LUZ DEL ATRIO</a:t>
            </a:r>
          </a:p>
        </p:txBody>
      </p:sp>
      <p:cxnSp>
        <p:nvCxnSpPr>
          <p:cNvPr id="22" name="Straight Arrow Connector 21">
            <a:extLst>
              <a:ext uri="{FF2B5EF4-FFF2-40B4-BE49-F238E27FC236}">
                <a16:creationId xmlns:a16="http://schemas.microsoft.com/office/drawing/2014/main" id="{C5B1D9DB-8C4F-4124-93AD-92CA1D116ED3}"/>
              </a:ext>
            </a:extLst>
          </p:cNvPr>
          <p:cNvCxnSpPr>
            <a:cxnSpLocks/>
          </p:cNvCxnSpPr>
          <p:nvPr/>
        </p:nvCxnSpPr>
        <p:spPr>
          <a:xfrm flipH="1">
            <a:off x="6818944" y="4097215"/>
            <a:ext cx="65818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44">
            <a:extLst>
              <a:ext uri="{FF2B5EF4-FFF2-40B4-BE49-F238E27FC236}">
                <a16:creationId xmlns:a16="http://schemas.microsoft.com/office/drawing/2014/main" id="{846B2819-8849-4CFD-AB5A-BB0447D9B9CD}"/>
              </a:ext>
            </a:extLst>
          </p:cNvPr>
          <p:cNvSpPr txBox="1"/>
          <p:nvPr/>
        </p:nvSpPr>
        <p:spPr>
          <a:xfrm>
            <a:off x="188813" y="17184"/>
            <a:ext cx="9522454" cy="769441"/>
          </a:xfrm>
          <a:prstGeom prst="rect">
            <a:avLst/>
          </a:prstGeom>
          <a:noFill/>
        </p:spPr>
        <p:txBody>
          <a:bodyPr wrap="square" rtlCol="0">
            <a:spAutoFit/>
          </a:bodyPr>
          <a:lstStyle/>
          <a:p>
            <a:r>
              <a:rPr lang="es-ES" sz="4400" b="1" dirty="0">
                <a:solidFill>
                  <a:schemeClr val="bg1"/>
                </a:solidFill>
                <a:latin typeface="Calibri Light" panose="020F0302020204030204" pitchFamily="34" charset="0"/>
                <a:ea typeface="Open Sans" panose="020B0606030504020204" pitchFamily="34" charset="0"/>
                <a:cs typeface="Calibri Light" panose="020F0302020204030204" pitchFamily="34" charset="0"/>
              </a:rPr>
              <a:t>Estrategias de iluminación natural</a:t>
            </a:r>
            <a:endParaRPr lang="es-ES" sz="4400" dirty="0">
              <a:solidFill>
                <a:schemeClr val="bg1"/>
              </a:solidFill>
              <a:latin typeface="Calibri Light" panose="020F0302020204030204" pitchFamily="34" charset="0"/>
              <a:ea typeface="Open Sans" panose="020B0606030504020204" pitchFamily="34" charset="0"/>
              <a:cs typeface="Calibri Light" panose="020F0302020204030204" pitchFamily="34" charset="0"/>
            </a:endParaRPr>
          </a:p>
        </p:txBody>
      </p:sp>
    </p:spTree>
    <p:extLst>
      <p:ext uri="{BB962C8B-B14F-4D97-AF65-F5344CB8AC3E}">
        <p14:creationId xmlns:p14="http://schemas.microsoft.com/office/powerpoint/2010/main" val="9546682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071D770-4DB0-4E91-94F1-5FB315E11BFF}"/>
              </a:ext>
            </a:extLst>
          </p:cNvPr>
          <p:cNvSpPr txBox="1"/>
          <p:nvPr/>
        </p:nvSpPr>
        <p:spPr>
          <a:xfrm>
            <a:off x="417421" y="140875"/>
            <a:ext cx="6255554" cy="646331"/>
          </a:xfrm>
          <a:prstGeom prst="rect">
            <a:avLst/>
          </a:prstGeom>
          <a:noFill/>
        </p:spPr>
        <p:txBody>
          <a:bodyPr wrap="square" rtlCol="0">
            <a:spAutoFit/>
          </a:bodyPr>
          <a:lstStyle/>
          <a:p>
            <a:r>
              <a:rPr lang="es-ES" b="1" dirty="0">
                <a:solidFill>
                  <a:schemeClr val="bg1"/>
                </a:solidFill>
                <a:latin typeface="Open Sans" panose="020B0606030504020204" pitchFamily="34" charset="0"/>
                <a:ea typeface="Open Sans" panose="020B0606030504020204" pitchFamily="34" charset="0"/>
                <a:cs typeface="Open Sans" panose="020B0606030504020204" pitchFamily="34" charset="0"/>
              </a:rPr>
              <a:t>Ruta hacia el Consumo Nulo de Energía (NZE): Actualización </a:t>
            </a:r>
          </a:p>
        </p:txBody>
      </p:sp>
      <p:grpSp>
        <p:nvGrpSpPr>
          <p:cNvPr id="9" name="Group 8">
            <a:extLst>
              <a:ext uri="{FF2B5EF4-FFF2-40B4-BE49-F238E27FC236}">
                <a16:creationId xmlns:a16="http://schemas.microsoft.com/office/drawing/2014/main" id="{2307C6F9-F375-4C16-9BEF-DAF9E0A43292}"/>
              </a:ext>
            </a:extLst>
          </p:cNvPr>
          <p:cNvGrpSpPr/>
          <p:nvPr/>
        </p:nvGrpSpPr>
        <p:grpSpPr>
          <a:xfrm>
            <a:off x="884530" y="5521881"/>
            <a:ext cx="2687345" cy="528722"/>
            <a:chOff x="2953707" y="5184397"/>
            <a:chExt cx="2794542" cy="528722"/>
          </a:xfrm>
        </p:grpSpPr>
        <p:sp>
          <p:nvSpPr>
            <p:cNvPr id="11" name="Freeform: Shape 10">
              <a:extLst>
                <a:ext uri="{FF2B5EF4-FFF2-40B4-BE49-F238E27FC236}">
                  <a16:creationId xmlns:a16="http://schemas.microsoft.com/office/drawing/2014/main" id="{048DEB8A-74B5-494C-80D8-E6AAE7450C9F}"/>
                </a:ext>
              </a:extLst>
            </p:cNvPr>
            <p:cNvSpPr/>
            <p:nvPr/>
          </p:nvSpPr>
          <p:spPr>
            <a:xfrm>
              <a:off x="2953707" y="5184397"/>
              <a:ext cx="2794542" cy="155020"/>
            </a:xfrm>
            <a:custGeom>
              <a:avLst/>
              <a:gdLst>
                <a:gd name="connsiteX0" fmla="*/ 0 w 2634143"/>
                <a:gd name="connsiteY0" fmla="*/ 0 h 159391"/>
                <a:gd name="connsiteX1" fmla="*/ 0 w 2634143"/>
                <a:gd name="connsiteY1" fmla="*/ 159391 h 159391"/>
                <a:gd name="connsiteX2" fmla="*/ 2634143 w 2634143"/>
                <a:gd name="connsiteY2" fmla="*/ 159391 h 159391"/>
                <a:gd name="connsiteX3" fmla="*/ 2634143 w 2634143"/>
                <a:gd name="connsiteY3" fmla="*/ 8389 h 159391"/>
              </a:gdLst>
              <a:ahLst/>
              <a:cxnLst>
                <a:cxn ang="0">
                  <a:pos x="connsiteX0" y="connsiteY0"/>
                </a:cxn>
                <a:cxn ang="0">
                  <a:pos x="connsiteX1" y="connsiteY1"/>
                </a:cxn>
                <a:cxn ang="0">
                  <a:pos x="connsiteX2" y="connsiteY2"/>
                </a:cxn>
                <a:cxn ang="0">
                  <a:pos x="connsiteX3" y="connsiteY3"/>
                </a:cxn>
              </a:cxnLst>
              <a:rect l="l" t="t" r="r" b="b"/>
              <a:pathLst>
                <a:path w="2634143" h="159391">
                  <a:moveTo>
                    <a:pt x="0" y="0"/>
                  </a:moveTo>
                  <a:lnTo>
                    <a:pt x="0" y="159391"/>
                  </a:lnTo>
                  <a:lnTo>
                    <a:pt x="2634143" y="159391"/>
                  </a:lnTo>
                  <a:lnTo>
                    <a:pt x="2634143" y="8389"/>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TextBox 12">
              <a:extLst>
                <a:ext uri="{FF2B5EF4-FFF2-40B4-BE49-F238E27FC236}">
                  <a16:creationId xmlns:a16="http://schemas.microsoft.com/office/drawing/2014/main" id="{7918BD2C-A7D7-422A-8B2E-4C66516DDF64}"/>
                </a:ext>
              </a:extLst>
            </p:cNvPr>
            <p:cNvSpPr txBox="1"/>
            <p:nvPr/>
          </p:nvSpPr>
          <p:spPr>
            <a:xfrm>
              <a:off x="2953708" y="5343787"/>
              <a:ext cx="2766800" cy="369332"/>
            </a:xfrm>
            <a:prstGeom prst="rect">
              <a:avLst/>
            </a:prstGeom>
            <a:noFill/>
          </p:spPr>
          <p:txBody>
            <a:bodyPr wrap="square" rtlCol="0">
              <a:spAutoFit/>
            </a:bodyPr>
            <a:lstStyle/>
            <a:p>
              <a:pPr algn="ctr"/>
              <a:r>
                <a:rPr lang="es-ES" sz="900" dirty="0">
                  <a:solidFill>
                    <a:schemeClr val="bg1">
                      <a:lumMod val="65000"/>
                    </a:schemeClr>
                  </a:solidFill>
                  <a:latin typeface="Open Sans "/>
                  <a:ea typeface="Open Sans bold" panose="020B0806030504020204" pitchFamily="34" charset="0"/>
                  <a:cs typeface="Open Sans bold" panose="020B0806030504020204" pitchFamily="34" charset="0"/>
                </a:rPr>
                <a:t>Medidas de eficiencia energéticas evaluadas acumulativamente con respecto a la línea base</a:t>
              </a:r>
              <a:endParaRPr lang="es-ES" sz="900" dirty="0">
                <a:solidFill>
                  <a:schemeClr val="bg1">
                    <a:lumMod val="65000"/>
                  </a:schemeClr>
                </a:solidFill>
                <a:latin typeface="Open Sans "/>
                <a:ea typeface="Open Sans SemiBold" panose="020B0706030804020204" pitchFamily="34" charset="0"/>
                <a:cs typeface="Open Sans SemiBold" panose="020B0706030804020204" pitchFamily="34" charset="0"/>
              </a:endParaRPr>
            </a:p>
          </p:txBody>
        </p:sp>
      </p:grpSp>
      <p:sp>
        <p:nvSpPr>
          <p:cNvPr id="32" name="TextBox 31">
            <a:extLst>
              <a:ext uri="{FF2B5EF4-FFF2-40B4-BE49-F238E27FC236}">
                <a16:creationId xmlns:a16="http://schemas.microsoft.com/office/drawing/2014/main" id="{F4DAA1C2-28B8-44AE-AEF3-802A0D9D6742}"/>
              </a:ext>
            </a:extLst>
          </p:cNvPr>
          <p:cNvSpPr txBox="1"/>
          <p:nvPr/>
        </p:nvSpPr>
        <p:spPr>
          <a:xfrm>
            <a:off x="8406496" y="1232129"/>
            <a:ext cx="3333758" cy="2492990"/>
          </a:xfrm>
          <a:prstGeom prst="rect">
            <a:avLst/>
          </a:prstGeom>
          <a:noFill/>
        </p:spPr>
        <p:txBody>
          <a:bodyPr wrap="square" rtlCol="0">
            <a:spAutoFit/>
          </a:bodyPr>
          <a:lstStyle/>
          <a:p>
            <a:pPr>
              <a:lnSpc>
                <a:spcPct val="130000"/>
              </a:lnSpc>
            </a:pPr>
            <a:r>
              <a:rPr lang="es-ES" sz="1000" b="1" dirty="0">
                <a:latin typeface="Open Sans" panose="020B0606030504020204" pitchFamily="34" charset="0"/>
                <a:ea typeface="Open Sans" panose="020B0606030504020204" pitchFamily="34" charset="0"/>
                <a:cs typeface="Open Sans" panose="020B0606030504020204" pitchFamily="34" charset="0"/>
              </a:rPr>
              <a:t>CAMBIOS AL 100% DEL DISEÑO BÁSICO</a:t>
            </a:r>
          </a:p>
          <a:p>
            <a:pPr marL="171450" indent="-171450">
              <a:lnSpc>
                <a:spcPct val="130000"/>
              </a:lnSpc>
              <a:buFont typeface="Arial" panose="020B0604020202020204" pitchFamily="34" charset="0"/>
              <a:buChar char="•"/>
            </a:pPr>
            <a:r>
              <a:rPr lang="es-ES" sz="1000" dirty="0">
                <a:latin typeface="Open Sans" panose="020B0606030504020204" pitchFamily="34" charset="0"/>
                <a:ea typeface="Open Sans" panose="020B0606030504020204" pitchFamily="34" charset="0"/>
                <a:cs typeface="Open Sans" panose="020B0606030504020204" pitchFamily="34" charset="0"/>
              </a:rPr>
              <a:t>Aislamiento eliminado del voladizo</a:t>
            </a:r>
          </a:p>
          <a:p>
            <a:pPr marL="171450" indent="-171450">
              <a:lnSpc>
                <a:spcPct val="130000"/>
              </a:lnSpc>
              <a:buFont typeface="Arial" panose="020B0604020202020204" pitchFamily="34" charset="0"/>
              <a:buChar char="•"/>
            </a:pPr>
            <a:r>
              <a:rPr lang="es-ES" sz="1000" dirty="0">
                <a:latin typeface="Open Sans" panose="020B0606030504020204" pitchFamily="34" charset="0"/>
                <a:ea typeface="Open Sans" panose="020B0606030504020204" pitchFamily="34" charset="0"/>
                <a:cs typeface="Open Sans" panose="020B0606030504020204" pitchFamily="34" charset="0"/>
              </a:rPr>
              <a:t>Aislamiento de 7,6 cm de la nueva cubierta en lugar de 10,2 cm de aislamiento R-30 </a:t>
            </a:r>
          </a:p>
          <a:p>
            <a:pPr marL="171450" indent="-171450">
              <a:lnSpc>
                <a:spcPct val="130000"/>
              </a:lnSpc>
              <a:buFont typeface="Arial" panose="020B0604020202020204" pitchFamily="34" charset="0"/>
              <a:buChar char="•"/>
            </a:pPr>
            <a:r>
              <a:rPr lang="es-ES" sz="1000" dirty="0">
                <a:latin typeface="Open Sans" panose="020B0606030504020204" pitchFamily="34" charset="0"/>
                <a:ea typeface="Open Sans" panose="020B0606030504020204" pitchFamily="34" charset="0"/>
                <a:cs typeface="Open Sans" panose="020B0606030504020204" pitchFamily="34" charset="0"/>
              </a:rPr>
              <a:t>Mantenimiento del atrio existente</a:t>
            </a:r>
          </a:p>
          <a:p>
            <a:pPr marL="171450" indent="-171450">
              <a:lnSpc>
                <a:spcPct val="130000"/>
              </a:lnSpc>
              <a:buFont typeface="Arial" panose="020B0604020202020204" pitchFamily="34" charset="0"/>
              <a:buChar char="•"/>
            </a:pPr>
            <a:r>
              <a:rPr lang="es-ES" sz="1000" dirty="0">
                <a:latin typeface="Open Sans" panose="020B0606030504020204" pitchFamily="34" charset="0"/>
                <a:ea typeface="Open Sans" panose="020B0606030504020204" pitchFamily="34" charset="0"/>
                <a:cs typeface="Open Sans" panose="020B0606030504020204" pitchFamily="34" charset="0"/>
              </a:rPr>
              <a:t>Eliminación de tragaluces</a:t>
            </a:r>
          </a:p>
          <a:p>
            <a:pPr marL="171450" indent="-171450">
              <a:lnSpc>
                <a:spcPct val="130000"/>
              </a:lnSpc>
              <a:buFont typeface="Arial" panose="020B0604020202020204" pitchFamily="34" charset="0"/>
              <a:buChar char="•"/>
            </a:pPr>
            <a:r>
              <a:rPr lang="es-ES" sz="1000" dirty="0">
                <a:latin typeface="Open Sans" panose="020B0606030504020204" pitchFamily="34" charset="0"/>
                <a:ea typeface="Open Sans" panose="020B0606030504020204" pitchFamily="34" charset="0"/>
                <a:cs typeface="Open Sans" panose="020B0606030504020204" pitchFamily="34" charset="0"/>
              </a:rPr>
              <a:t>Zonificación térmica de detalle incorporada al modelo basado en el último plano de planta</a:t>
            </a:r>
          </a:p>
          <a:p>
            <a:pPr marL="171450" indent="-171450">
              <a:lnSpc>
                <a:spcPct val="130000"/>
              </a:lnSpc>
              <a:buFont typeface="Arial" panose="020B0604020202020204" pitchFamily="34" charset="0"/>
              <a:buChar char="•"/>
            </a:pPr>
            <a:r>
              <a:rPr lang="es-ES" sz="1000" dirty="0">
                <a:latin typeface="Open Sans" panose="020B0606030504020204" pitchFamily="34" charset="0"/>
                <a:ea typeface="Open Sans" panose="020B0606030504020204" pitchFamily="34" charset="0"/>
                <a:cs typeface="Open Sans" panose="020B0606030504020204" pitchFamily="34" charset="0"/>
              </a:rPr>
              <a:t>Actualización de ganancias y diversidades internas  basada en el ultimo plano de planta</a:t>
            </a:r>
          </a:p>
          <a:p>
            <a:pPr marL="171450" indent="-171450">
              <a:lnSpc>
                <a:spcPct val="130000"/>
              </a:lnSpc>
              <a:buFont typeface="Arial" panose="020B0604020202020204" pitchFamily="34" charset="0"/>
              <a:buChar char="•"/>
            </a:pPr>
            <a:r>
              <a:rPr lang="es-ES" sz="1000" dirty="0">
                <a:latin typeface="Open Sans" panose="020B0606030504020204" pitchFamily="34" charset="0"/>
                <a:ea typeface="Open Sans" panose="020B0606030504020204" pitchFamily="34" charset="0"/>
                <a:cs typeface="Open Sans" panose="020B0606030504020204" pitchFamily="34" charset="0"/>
              </a:rPr>
              <a:t>Actualización de la climatización con respecto al ultimo diseño</a:t>
            </a:r>
          </a:p>
        </p:txBody>
      </p:sp>
      <p:sp>
        <p:nvSpPr>
          <p:cNvPr id="31" name="TextBox 30">
            <a:extLst>
              <a:ext uri="{FF2B5EF4-FFF2-40B4-BE49-F238E27FC236}">
                <a16:creationId xmlns:a16="http://schemas.microsoft.com/office/drawing/2014/main" id="{4272D83E-1356-4C26-8288-FBB97FD09F3A}"/>
              </a:ext>
            </a:extLst>
          </p:cNvPr>
          <p:cNvSpPr txBox="1"/>
          <p:nvPr/>
        </p:nvSpPr>
        <p:spPr>
          <a:xfrm>
            <a:off x="8406496" y="3755720"/>
            <a:ext cx="3727194" cy="1492716"/>
          </a:xfrm>
          <a:prstGeom prst="rect">
            <a:avLst/>
          </a:prstGeom>
          <a:noFill/>
        </p:spPr>
        <p:txBody>
          <a:bodyPr wrap="square" rtlCol="0">
            <a:spAutoFit/>
          </a:bodyPr>
          <a:lstStyle/>
          <a:p>
            <a:pPr>
              <a:lnSpc>
                <a:spcPct val="130000"/>
              </a:lnSpc>
            </a:pPr>
            <a:r>
              <a:rPr lang="es-ES" sz="1000" b="1" dirty="0">
                <a:latin typeface="Open Sans" panose="020B0606030504020204" pitchFamily="34" charset="0"/>
                <a:ea typeface="Open Sans" panose="020B0606030504020204" pitchFamily="34" charset="0"/>
                <a:cs typeface="Open Sans" panose="020B0606030504020204" pitchFamily="34" charset="0"/>
              </a:rPr>
              <a:t>APORTACIONES</a:t>
            </a:r>
          </a:p>
          <a:p>
            <a:pPr marL="171450" indent="-171450">
              <a:lnSpc>
                <a:spcPct val="130000"/>
              </a:lnSpc>
              <a:buFont typeface="Arial" panose="020B0604020202020204" pitchFamily="34" charset="0"/>
              <a:buChar char="•"/>
            </a:pPr>
            <a:r>
              <a:rPr lang="es-ES" sz="1000" dirty="0">
                <a:latin typeface="Open Sans" panose="020B0606030504020204" pitchFamily="34" charset="0"/>
                <a:ea typeface="Open Sans" panose="020B0606030504020204" pitchFamily="34" charset="0"/>
                <a:cs typeface="Open Sans" panose="020B0606030504020204" pitchFamily="34" charset="0"/>
              </a:rPr>
              <a:t>Aumento del 50% en energía para calefacción</a:t>
            </a:r>
          </a:p>
          <a:p>
            <a:pPr marL="171450" indent="-171450">
              <a:lnSpc>
                <a:spcPct val="130000"/>
              </a:lnSpc>
              <a:buFont typeface="Arial" panose="020B0604020202020204" pitchFamily="34" charset="0"/>
              <a:buChar char="•"/>
            </a:pPr>
            <a:r>
              <a:rPr lang="es-ES" sz="1000" dirty="0">
                <a:latin typeface="Open Sans" panose="020B0606030504020204" pitchFamily="34" charset="0"/>
                <a:ea typeface="Open Sans" panose="020B0606030504020204" pitchFamily="34" charset="0"/>
                <a:cs typeface="Open Sans" panose="020B0606030504020204" pitchFamily="34" charset="0"/>
              </a:rPr>
              <a:t>Aumento del 25% en energía para refrigeración</a:t>
            </a:r>
          </a:p>
          <a:p>
            <a:pPr marL="171450" indent="-171450">
              <a:lnSpc>
                <a:spcPct val="130000"/>
              </a:lnSpc>
              <a:buFont typeface="Arial" panose="020B0604020202020204" pitchFamily="34" charset="0"/>
              <a:buChar char="•"/>
            </a:pPr>
            <a:r>
              <a:rPr lang="es-ES" sz="1000" dirty="0">
                <a:latin typeface="Open Sans" panose="020B0606030504020204" pitchFamily="34" charset="0"/>
                <a:ea typeface="Open Sans" panose="020B0606030504020204" pitchFamily="34" charset="0"/>
                <a:cs typeface="Open Sans" panose="020B0606030504020204" pitchFamily="34" charset="0"/>
              </a:rPr>
              <a:t>El atrio por separado supone un 15% del EUI (consumo energético/m</a:t>
            </a:r>
            <a:r>
              <a:rPr lang="es-ES" sz="1000" baseline="30000" dirty="0">
                <a:latin typeface="Open Sans" panose="020B0606030504020204" pitchFamily="34" charset="0"/>
                <a:ea typeface="Open Sans" panose="020B0606030504020204" pitchFamily="34" charset="0"/>
                <a:cs typeface="Open Sans" panose="020B0606030504020204" pitchFamily="34" charset="0"/>
              </a:rPr>
              <a:t>2</a:t>
            </a:r>
            <a:r>
              <a:rPr lang="es-ES" sz="1000" dirty="0">
                <a:latin typeface="Open Sans" panose="020B0606030504020204" pitchFamily="34" charset="0"/>
                <a:ea typeface="Open Sans" panose="020B0606030504020204" pitchFamily="34" charset="0"/>
                <a:cs typeface="Open Sans" panose="020B0606030504020204" pitchFamily="34" charset="0"/>
              </a:rPr>
              <a:t>/año)</a:t>
            </a:r>
          </a:p>
          <a:p>
            <a:pPr marL="171450" indent="-171450">
              <a:lnSpc>
                <a:spcPct val="130000"/>
              </a:lnSpc>
              <a:buFont typeface="Arial" panose="020B0604020202020204" pitchFamily="34" charset="0"/>
              <a:buChar char="•"/>
            </a:pPr>
            <a:r>
              <a:rPr lang="es-ES" sz="1000" dirty="0">
                <a:latin typeface="Open Sans" panose="020B0606030504020204" pitchFamily="34" charset="0"/>
                <a:ea typeface="Open Sans" panose="020B0606030504020204" pitchFamily="34" charset="0"/>
                <a:cs typeface="Open Sans" panose="020B0606030504020204" pitchFamily="34" charset="0"/>
              </a:rPr>
              <a:t>Con un 20% de factor de seguridad, el diseño actual está por encima del objetivo NZE</a:t>
            </a:r>
          </a:p>
        </p:txBody>
      </p:sp>
      <p:grpSp>
        <p:nvGrpSpPr>
          <p:cNvPr id="33" name="80 Grupo"/>
          <p:cNvGrpSpPr/>
          <p:nvPr/>
        </p:nvGrpSpPr>
        <p:grpSpPr>
          <a:xfrm>
            <a:off x="322428" y="690187"/>
            <a:ext cx="7456490" cy="5994829"/>
            <a:chOff x="322428" y="690187"/>
            <a:chExt cx="7456490" cy="5994829"/>
          </a:xfrm>
        </p:grpSpPr>
        <p:grpSp>
          <p:nvGrpSpPr>
            <p:cNvPr id="34" name="78 Grupo"/>
            <p:cNvGrpSpPr/>
            <p:nvPr/>
          </p:nvGrpSpPr>
          <p:grpSpPr>
            <a:xfrm>
              <a:off x="322428" y="690187"/>
              <a:ext cx="7456490" cy="5994829"/>
              <a:chOff x="322428" y="690187"/>
              <a:chExt cx="7456490" cy="5994829"/>
            </a:xfrm>
          </p:grpSpPr>
          <p:pic>
            <p:nvPicPr>
              <p:cNvPr id="40" name="Picture 5">
                <a:extLst>
                  <a:ext uri="{FF2B5EF4-FFF2-40B4-BE49-F238E27FC236}">
                    <a16:creationId xmlns:a16="http://schemas.microsoft.com/office/drawing/2014/main" id="{C783687E-4D59-4E18-AF88-E4E921763F3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1745" y="1685913"/>
                <a:ext cx="4078828" cy="3727023"/>
              </a:xfrm>
              <a:prstGeom prst="rect">
                <a:avLst/>
              </a:prstGeom>
            </p:spPr>
          </p:pic>
          <p:grpSp>
            <p:nvGrpSpPr>
              <p:cNvPr id="48" name="77 Grupo"/>
              <p:cNvGrpSpPr/>
              <p:nvPr/>
            </p:nvGrpSpPr>
            <p:grpSpPr>
              <a:xfrm>
                <a:off x="322428" y="690187"/>
                <a:ext cx="7456490" cy="5994829"/>
                <a:chOff x="322428" y="690187"/>
                <a:chExt cx="7456490" cy="5994829"/>
              </a:xfrm>
            </p:grpSpPr>
            <p:grpSp>
              <p:nvGrpSpPr>
                <p:cNvPr id="49" name="21 Grupo"/>
                <p:cNvGrpSpPr/>
                <p:nvPr/>
              </p:nvGrpSpPr>
              <p:grpSpPr>
                <a:xfrm>
                  <a:off x="322428" y="690187"/>
                  <a:ext cx="6640378" cy="1083884"/>
                  <a:chOff x="352721" y="770951"/>
                  <a:chExt cx="6640378" cy="1083884"/>
                </a:xfrm>
              </p:grpSpPr>
              <p:grpSp>
                <p:nvGrpSpPr>
                  <p:cNvPr id="82" name="20 Grupo"/>
                  <p:cNvGrpSpPr/>
                  <p:nvPr/>
                </p:nvGrpSpPr>
                <p:grpSpPr>
                  <a:xfrm>
                    <a:off x="352721" y="770951"/>
                    <a:ext cx="6640378" cy="774787"/>
                    <a:chOff x="352721" y="770951"/>
                    <a:chExt cx="6640378" cy="774787"/>
                  </a:xfrm>
                </p:grpSpPr>
                <p:sp>
                  <p:nvSpPr>
                    <p:cNvPr id="102" name="TextBox 9">
                      <a:extLst>
                        <a:ext uri="{FF2B5EF4-FFF2-40B4-BE49-F238E27FC236}">
                          <a16:creationId xmlns:a16="http://schemas.microsoft.com/office/drawing/2014/main" id="{9071D770-4DB0-4E91-94F1-5FB315E11BFF}"/>
                        </a:ext>
                      </a:extLst>
                    </p:cNvPr>
                    <p:cNvSpPr txBox="1"/>
                    <p:nvPr/>
                  </p:nvSpPr>
                  <p:spPr>
                    <a:xfrm>
                      <a:off x="352721" y="770951"/>
                      <a:ext cx="6640378" cy="400110"/>
                    </a:xfrm>
                    <a:prstGeom prst="rect">
                      <a:avLst/>
                    </a:prstGeom>
                    <a:noFill/>
                  </p:spPr>
                  <p:txBody>
                    <a:bodyPr wrap="square" rtlCol="0">
                      <a:spAutoFit/>
                    </a:bodyPr>
                    <a:lstStyle/>
                    <a:p>
                      <a:endParaRPr lang="es-ES" sz="2000" b="1" dirty="0">
                        <a:ea typeface="Open Sans" panose="020B0606030504020204" pitchFamily="34" charset="0"/>
                        <a:cs typeface="Open Sans" panose="020B0606030504020204" pitchFamily="34" charset="0"/>
                      </a:endParaRPr>
                    </a:p>
                  </p:txBody>
                </p:sp>
                <p:sp>
                  <p:nvSpPr>
                    <p:cNvPr id="103" name="CuadroTexto 102"/>
                    <p:cNvSpPr txBox="1"/>
                    <p:nvPr/>
                  </p:nvSpPr>
                  <p:spPr>
                    <a:xfrm>
                      <a:off x="352721" y="1237961"/>
                      <a:ext cx="3494033" cy="307777"/>
                    </a:xfrm>
                    <a:prstGeom prst="rect">
                      <a:avLst/>
                    </a:prstGeom>
                    <a:solidFill>
                      <a:schemeClr val="bg1"/>
                    </a:solidFill>
                  </p:spPr>
                  <p:txBody>
                    <a:bodyPr wrap="none" rtlCol="0">
                      <a:spAutoFit/>
                    </a:bodyPr>
                    <a:lstStyle/>
                    <a:p>
                      <a:r>
                        <a:rPr lang="es-ES" sz="1400" dirty="0"/>
                        <a:t>CONSUMO ENERGÉTICO ANUAL DEL EDIFICIO</a:t>
                      </a:r>
                    </a:p>
                  </p:txBody>
                </p:sp>
              </p:grpSp>
              <p:grpSp>
                <p:nvGrpSpPr>
                  <p:cNvPr id="83" name="19 Grupo"/>
                  <p:cNvGrpSpPr/>
                  <p:nvPr/>
                </p:nvGrpSpPr>
                <p:grpSpPr>
                  <a:xfrm>
                    <a:off x="1209907" y="1545738"/>
                    <a:ext cx="5390358" cy="309097"/>
                    <a:chOff x="1209907" y="1545738"/>
                    <a:chExt cx="5390358" cy="309097"/>
                  </a:xfrm>
                </p:grpSpPr>
                <p:pic>
                  <p:nvPicPr>
                    <p:cNvPr id="84" name="Picture 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1433" y="1545738"/>
                      <a:ext cx="4943441" cy="30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5" name="15 Grupo"/>
                    <p:cNvGrpSpPr/>
                    <p:nvPr/>
                  </p:nvGrpSpPr>
                  <p:grpSpPr>
                    <a:xfrm>
                      <a:off x="1209907" y="1682472"/>
                      <a:ext cx="5390358" cy="112297"/>
                      <a:chOff x="3283976" y="511829"/>
                      <a:chExt cx="5390358" cy="112297"/>
                    </a:xfrm>
                    <a:solidFill>
                      <a:schemeClr val="bg1"/>
                    </a:solidFill>
                  </p:grpSpPr>
                  <p:sp>
                    <p:nvSpPr>
                      <p:cNvPr id="86" name="CuadroTexto 34"/>
                      <p:cNvSpPr txBox="1"/>
                      <p:nvPr/>
                    </p:nvSpPr>
                    <p:spPr>
                      <a:xfrm>
                        <a:off x="3372896" y="512504"/>
                        <a:ext cx="588616" cy="107722"/>
                      </a:xfrm>
                      <a:prstGeom prst="rect">
                        <a:avLst/>
                      </a:prstGeom>
                      <a:grpFill/>
                    </p:spPr>
                    <p:txBody>
                      <a:bodyPr wrap="square" lIns="0" tIns="0" rIns="0" bIns="0" rtlCol="0">
                        <a:spAutoFit/>
                      </a:bodyPr>
                      <a:lstStyle/>
                      <a:p>
                        <a:r>
                          <a:rPr lang="es-ES" sz="700" dirty="0"/>
                          <a:t>VENTILADORES</a:t>
                        </a:r>
                      </a:p>
                    </p:txBody>
                  </p:sp>
                  <p:pic>
                    <p:nvPicPr>
                      <p:cNvPr id="8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83976" y="534351"/>
                        <a:ext cx="76809" cy="73608"/>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88" name="CuadroTexto 34"/>
                      <p:cNvSpPr txBox="1"/>
                      <p:nvPr/>
                    </p:nvSpPr>
                    <p:spPr>
                      <a:xfrm>
                        <a:off x="6687138" y="516404"/>
                        <a:ext cx="877558" cy="107722"/>
                      </a:xfrm>
                      <a:prstGeom prst="rect">
                        <a:avLst/>
                      </a:prstGeom>
                      <a:grpFill/>
                    </p:spPr>
                    <p:txBody>
                      <a:bodyPr wrap="square" lIns="0" tIns="0" rIns="0" bIns="0" rtlCol="0">
                        <a:spAutoFit/>
                      </a:bodyPr>
                      <a:lstStyle>
                        <a:defPPr>
                          <a:defRPr lang="es-ES"/>
                        </a:defPPr>
                        <a:lvl1pPr>
                          <a:defRPr sz="700"/>
                        </a:lvl1pPr>
                      </a:lstStyle>
                      <a:p>
                        <a:r>
                          <a:rPr lang="es-ES" dirty="0"/>
                          <a:t>CARGAS ENCHUFABLES</a:t>
                        </a:r>
                      </a:p>
                    </p:txBody>
                  </p:sp>
                  <p:pic>
                    <p:nvPicPr>
                      <p:cNvPr id="89"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05341" y="533871"/>
                        <a:ext cx="75862" cy="78896"/>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90" name="CuadroTexto 34"/>
                      <p:cNvSpPr txBox="1"/>
                      <p:nvPr/>
                    </p:nvSpPr>
                    <p:spPr>
                      <a:xfrm>
                        <a:off x="7705820" y="513493"/>
                        <a:ext cx="968514" cy="107722"/>
                      </a:xfrm>
                      <a:prstGeom prst="rect">
                        <a:avLst/>
                      </a:prstGeom>
                      <a:grpFill/>
                    </p:spPr>
                    <p:txBody>
                      <a:bodyPr wrap="square" lIns="0" tIns="0" rIns="0" bIns="0" rtlCol="0">
                        <a:spAutoFit/>
                      </a:bodyPr>
                      <a:lstStyle>
                        <a:defPPr>
                          <a:defRPr lang="es-ES"/>
                        </a:defPPr>
                        <a:lvl1pPr>
                          <a:defRPr sz="700"/>
                        </a:lvl1pPr>
                      </a:lstStyle>
                      <a:p>
                        <a:r>
                          <a:rPr lang="es-ES" dirty="0"/>
                          <a:t>Factor de seguridad: 20%</a:t>
                        </a:r>
                      </a:p>
                    </p:txBody>
                  </p:sp>
                  <p:pic>
                    <p:nvPicPr>
                      <p:cNvPr id="91" name="Picture 1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19036" y="539182"/>
                        <a:ext cx="72981" cy="6757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92" name="CuadroTexto 34"/>
                      <p:cNvSpPr txBox="1"/>
                      <p:nvPr/>
                    </p:nvSpPr>
                    <p:spPr>
                      <a:xfrm>
                        <a:off x="6002082" y="516404"/>
                        <a:ext cx="564366" cy="107722"/>
                      </a:xfrm>
                      <a:prstGeom prst="rect">
                        <a:avLst/>
                      </a:prstGeom>
                      <a:grpFill/>
                    </p:spPr>
                    <p:txBody>
                      <a:bodyPr wrap="square" lIns="0" tIns="0" rIns="0" bIns="0" rtlCol="0">
                        <a:spAutoFit/>
                      </a:bodyPr>
                      <a:lstStyle>
                        <a:defPPr>
                          <a:defRPr lang="es-ES"/>
                        </a:defPPr>
                        <a:lvl1pPr>
                          <a:defRPr sz="700"/>
                        </a:lvl1pPr>
                      </a:lstStyle>
                      <a:p>
                        <a:r>
                          <a:rPr lang="es-ES" dirty="0"/>
                          <a:t>ILUMINACIÓN</a:t>
                        </a:r>
                      </a:p>
                    </p:txBody>
                  </p:sp>
                  <p:pic>
                    <p:nvPicPr>
                      <p:cNvPr id="93"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919938" y="533610"/>
                        <a:ext cx="66918" cy="7249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94" name="CuadroTexto 34"/>
                      <p:cNvSpPr txBox="1"/>
                      <p:nvPr/>
                    </p:nvSpPr>
                    <p:spPr>
                      <a:xfrm>
                        <a:off x="5578554" y="514367"/>
                        <a:ext cx="301703" cy="107722"/>
                      </a:xfrm>
                      <a:prstGeom prst="rect">
                        <a:avLst/>
                      </a:prstGeom>
                      <a:grpFill/>
                    </p:spPr>
                    <p:txBody>
                      <a:bodyPr wrap="square" lIns="0" tIns="0" rIns="0" bIns="0" rtlCol="0">
                        <a:spAutoFit/>
                      </a:bodyPr>
                      <a:lstStyle>
                        <a:defPPr>
                          <a:defRPr lang="es-ES"/>
                        </a:defPPr>
                        <a:lvl1pPr>
                          <a:defRPr sz="700"/>
                        </a:lvl1pPr>
                      </a:lstStyle>
                      <a:p>
                        <a:r>
                          <a:rPr lang="es-ES" dirty="0"/>
                          <a:t>CALOR</a:t>
                        </a:r>
                      </a:p>
                    </p:txBody>
                  </p:sp>
                  <p:sp>
                    <p:nvSpPr>
                      <p:cNvPr id="95" name="CuadroTexto 34"/>
                      <p:cNvSpPr txBox="1"/>
                      <p:nvPr/>
                    </p:nvSpPr>
                    <p:spPr>
                      <a:xfrm>
                        <a:off x="4842279" y="511829"/>
                        <a:ext cx="627938" cy="111941"/>
                      </a:xfrm>
                      <a:prstGeom prst="rect">
                        <a:avLst/>
                      </a:prstGeom>
                      <a:grpFill/>
                    </p:spPr>
                    <p:txBody>
                      <a:bodyPr wrap="square" lIns="0" tIns="0" rIns="0" bIns="0" rtlCol="0">
                        <a:spAutoFit/>
                      </a:bodyPr>
                      <a:lstStyle>
                        <a:defPPr>
                          <a:defRPr lang="es-ES"/>
                        </a:defPPr>
                        <a:lvl1pPr>
                          <a:defRPr sz="700"/>
                        </a:lvl1pPr>
                      </a:lstStyle>
                      <a:p>
                        <a:r>
                          <a:rPr lang="es-ES" dirty="0"/>
                          <a:t>AGUA CALIENTE</a:t>
                        </a:r>
                      </a:p>
                    </p:txBody>
                  </p:sp>
                  <p:pic>
                    <p:nvPicPr>
                      <p:cNvPr id="96" name="Picture 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768851" y="529017"/>
                        <a:ext cx="62812" cy="77088"/>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97" name="Picture 7"/>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500389" y="530469"/>
                        <a:ext cx="67486" cy="76288"/>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98" name="CuadroTexto 34"/>
                      <p:cNvSpPr txBox="1"/>
                      <p:nvPr/>
                    </p:nvSpPr>
                    <p:spPr>
                      <a:xfrm>
                        <a:off x="4527225" y="513700"/>
                        <a:ext cx="212927" cy="107722"/>
                      </a:xfrm>
                      <a:prstGeom prst="rect">
                        <a:avLst/>
                      </a:prstGeom>
                      <a:grpFill/>
                    </p:spPr>
                    <p:txBody>
                      <a:bodyPr wrap="square" lIns="0" tIns="0" rIns="0" bIns="0" rtlCol="0">
                        <a:spAutoFit/>
                      </a:bodyPr>
                      <a:lstStyle>
                        <a:defPPr>
                          <a:defRPr lang="es-ES"/>
                        </a:defPPr>
                        <a:lvl1pPr>
                          <a:defRPr sz="700"/>
                        </a:lvl1pPr>
                      </a:lstStyle>
                      <a:p>
                        <a:r>
                          <a:rPr lang="es-ES" dirty="0"/>
                          <a:t>FRÍO</a:t>
                        </a:r>
                      </a:p>
                    </p:txBody>
                  </p:sp>
                  <p:sp>
                    <p:nvSpPr>
                      <p:cNvPr id="99" name="CuadroTexto 34"/>
                      <p:cNvSpPr txBox="1"/>
                      <p:nvPr/>
                    </p:nvSpPr>
                    <p:spPr>
                      <a:xfrm>
                        <a:off x="4074368" y="513493"/>
                        <a:ext cx="375179" cy="107722"/>
                      </a:xfrm>
                      <a:prstGeom prst="rect">
                        <a:avLst/>
                      </a:prstGeom>
                      <a:grpFill/>
                    </p:spPr>
                    <p:txBody>
                      <a:bodyPr wrap="square" lIns="0" tIns="0" rIns="0" bIns="0" rtlCol="0">
                        <a:spAutoFit/>
                      </a:bodyPr>
                      <a:lstStyle>
                        <a:defPPr>
                          <a:defRPr lang="es-ES"/>
                        </a:defPPr>
                        <a:lvl1pPr>
                          <a:defRPr sz="700"/>
                        </a:lvl1pPr>
                      </a:lstStyle>
                      <a:p>
                        <a:r>
                          <a:rPr lang="es-ES" dirty="0"/>
                          <a:t>BOMBAS</a:t>
                        </a:r>
                      </a:p>
                    </p:txBody>
                  </p:sp>
                  <p:pic>
                    <p:nvPicPr>
                      <p:cNvPr id="100" name="Picture 3"/>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003476" y="534265"/>
                        <a:ext cx="66667" cy="7200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101" name="Picture 4"/>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453370" y="529268"/>
                        <a:ext cx="69948" cy="78691"/>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grpSp>
            <p:grpSp>
              <p:nvGrpSpPr>
                <p:cNvPr id="50" name="76 Grupo"/>
                <p:cNvGrpSpPr/>
                <p:nvPr/>
              </p:nvGrpSpPr>
              <p:grpSpPr>
                <a:xfrm>
                  <a:off x="446711" y="1853688"/>
                  <a:ext cx="7332207" cy="4831328"/>
                  <a:chOff x="446711" y="1853688"/>
                  <a:chExt cx="7332207" cy="4831328"/>
                </a:xfrm>
              </p:grpSpPr>
              <p:sp>
                <p:nvSpPr>
                  <p:cNvPr id="51" name="Rectángulo 50"/>
                  <p:cNvSpPr/>
                  <p:nvPr/>
                </p:nvSpPr>
                <p:spPr>
                  <a:xfrm>
                    <a:off x="446711" y="6131018"/>
                    <a:ext cx="2465740" cy="553998"/>
                  </a:xfrm>
                  <a:prstGeom prst="rect">
                    <a:avLst/>
                  </a:prstGeom>
                </p:spPr>
                <p:txBody>
                  <a:bodyPr wrap="none">
                    <a:spAutoFit/>
                  </a:bodyPr>
                  <a:lstStyle/>
                  <a:p>
                    <a:r>
                      <a:rPr lang="es-ES" sz="1000" dirty="0"/>
                      <a:t>(*) Bombas de Calor Condensadas por Aire</a:t>
                    </a:r>
                  </a:p>
                  <a:p>
                    <a:r>
                      <a:rPr lang="es-ES" sz="1000" dirty="0"/>
                      <a:t>(**) Sistemas Dedicados de Aire Exterior</a:t>
                    </a:r>
                  </a:p>
                  <a:p>
                    <a:r>
                      <a:rPr lang="es-ES" sz="1000" dirty="0"/>
                      <a:t>(***) Unidades Terminales </a:t>
                    </a:r>
                    <a:r>
                      <a:rPr lang="es-ES" sz="1000" dirty="0" err="1"/>
                      <a:t>Hidrónicas</a:t>
                    </a:r>
                    <a:r>
                      <a:rPr lang="es-ES" sz="1000" dirty="0"/>
                      <a:t> </a:t>
                    </a:r>
                  </a:p>
                </p:txBody>
              </p:sp>
              <p:grpSp>
                <p:nvGrpSpPr>
                  <p:cNvPr id="52" name="39 Grupo"/>
                  <p:cNvGrpSpPr/>
                  <p:nvPr/>
                </p:nvGrpSpPr>
                <p:grpSpPr>
                  <a:xfrm>
                    <a:off x="884530" y="1853688"/>
                    <a:ext cx="6894388" cy="3823213"/>
                    <a:chOff x="884530" y="1853688"/>
                    <a:chExt cx="6894388" cy="3823213"/>
                  </a:xfrm>
                </p:grpSpPr>
                <p:pic>
                  <p:nvPicPr>
                    <p:cNvPr id="53" name="Picture 17">
                      <a:extLst>
                        <a:ext uri="{FF2B5EF4-FFF2-40B4-BE49-F238E27FC236}">
                          <a16:creationId xmlns:a16="http://schemas.microsoft.com/office/drawing/2014/main" id="{C65E6FAF-E97D-4DA6-90C1-19F5E5C543D0}"/>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4434235" y="1853688"/>
                      <a:ext cx="1765933" cy="3410101"/>
                    </a:xfrm>
                    <a:prstGeom prst="rect">
                      <a:avLst/>
                    </a:prstGeom>
                  </p:spPr>
                </p:pic>
                <p:grpSp>
                  <p:nvGrpSpPr>
                    <p:cNvPr id="54" name="Group 45">
                      <a:extLst>
                        <a:ext uri="{FF2B5EF4-FFF2-40B4-BE49-F238E27FC236}">
                          <a16:creationId xmlns:a16="http://schemas.microsoft.com/office/drawing/2014/main" id="{463171AF-5A27-4C71-818C-C5CA2642A207}"/>
                        </a:ext>
                      </a:extLst>
                    </p:cNvPr>
                    <p:cNvGrpSpPr/>
                    <p:nvPr/>
                  </p:nvGrpSpPr>
                  <p:grpSpPr>
                    <a:xfrm>
                      <a:off x="4760440" y="3037873"/>
                      <a:ext cx="309567" cy="1653716"/>
                      <a:chOff x="5589269" y="3034725"/>
                      <a:chExt cx="309567" cy="1653716"/>
                    </a:xfrm>
                  </p:grpSpPr>
                  <p:sp>
                    <p:nvSpPr>
                      <p:cNvPr id="80" name="Rectangle 44">
                        <a:extLst>
                          <a:ext uri="{FF2B5EF4-FFF2-40B4-BE49-F238E27FC236}">
                            <a16:creationId xmlns:a16="http://schemas.microsoft.com/office/drawing/2014/main" id="{7CF41D7D-B5A3-41EB-BAF4-5A422DB074EE}"/>
                          </a:ext>
                        </a:extLst>
                      </p:cNvPr>
                      <p:cNvSpPr/>
                      <p:nvPr/>
                    </p:nvSpPr>
                    <p:spPr>
                      <a:xfrm>
                        <a:off x="5597842" y="3040356"/>
                        <a:ext cx="300994" cy="155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81" name="Picture 43">
                        <a:extLst>
                          <a:ext uri="{FF2B5EF4-FFF2-40B4-BE49-F238E27FC236}">
                            <a16:creationId xmlns:a16="http://schemas.microsoft.com/office/drawing/2014/main" id="{3A2F359A-CF3C-4CFD-9E0F-69A6A8A37A6B}"/>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l="36320" t="47527" r="57956" b="20296"/>
                      <a:stretch/>
                    </p:blipFill>
                    <p:spPr>
                      <a:xfrm>
                        <a:off x="5589269" y="3034725"/>
                        <a:ext cx="309567" cy="1653716"/>
                      </a:xfrm>
                      <a:prstGeom prst="rect">
                        <a:avLst/>
                      </a:prstGeom>
                    </p:spPr>
                  </p:pic>
                </p:grpSp>
                <p:sp>
                  <p:nvSpPr>
                    <p:cNvPr id="78" name="Freeform: Shape 10">
                      <a:extLst>
                        <a:ext uri="{FF2B5EF4-FFF2-40B4-BE49-F238E27FC236}">
                          <a16:creationId xmlns:a16="http://schemas.microsoft.com/office/drawing/2014/main" id="{048DEB8A-74B5-494C-80D8-E6AAE7450C9F}"/>
                        </a:ext>
                      </a:extLst>
                    </p:cNvPr>
                    <p:cNvSpPr/>
                    <p:nvPr/>
                  </p:nvSpPr>
                  <p:spPr>
                    <a:xfrm>
                      <a:off x="884530" y="5521881"/>
                      <a:ext cx="2687345" cy="155020"/>
                    </a:xfrm>
                    <a:custGeom>
                      <a:avLst/>
                      <a:gdLst>
                        <a:gd name="connsiteX0" fmla="*/ 0 w 2634143"/>
                        <a:gd name="connsiteY0" fmla="*/ 0 h 159391"/>
                        <a:gd name="connsiteX1" fmla="*/ 0 w 2634143"/>
                        <a:gd name="connsiteY1" fmla="*/ 159391 h 159391"/>
                        <a:gd name="connsiteX2" fmla="*/ 2634143 w 2634143"/>
                        <a:gd name="connsiteY2" fmla="*/ 159391 h 159391"/>
                        <a:gd name="connsiteX3" fmla="*/ 2634143 w 2634143"/>
                        <a:gd name="connsiteY3" fmla="*/ 8389 h 159391"/>
                      </a:gdLst>
                      <a:ahLst/>
                      <a:cxnLst>
                        <a:cxn ang="0">
                          <a:pos x="connsiteX0" y="connsiteY0"/>
                        </a:cxn>
                        <a:cxn ang="0">
                          <a:pos x="connsiteX1" y="connsiteY1"/>
                        </a:cxn>
                        <a:cxn ang="0">
                          <a:pos x="connsiteX2" y="connsiteY2"/>
                        </a:cxn>
                        <a:cxn ang="0">
                          <a:pos x="connsiteX3" y="connsiteY3"/>
                        </a:cxn>
                      </a:cxnLst>
                      <a:rect l="l" t="t" r="r" b="b"/>
                      <a:pathLst>
                        <a:path w="2634143" h="159391">
                          <a:moveTo>
                            <a:pt x="0" y="0"/>
                          </a:moveTo>
                          <a:lnTo>
                            <a:pt x="0" y="159391"/>
                          </a:lnTo>
                          <a:lnTo>
                            <a:pt x="2634143" y="159391"/>
                          </a:lnTo>
                          <a:lnTo>
                            <a:pt x="2634143" y="8389"/>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6" name="TextBox 28">
                      <a:extLst>
                        <a:ext uri="{FF2B5EF4-FFF2-40B4-BE49-F238E27FC236}">
                          <a16:creationId xmlns:a16="http://schemas.microsoft.com/office/drawing/2014/main" id="{54780E9C-2662-4C74-978B-A0E8BE8E22D0}"/>
                        </a:ext>
                      </a:extLst>
                    </p:cNvPr>
                    <p:cNvSpPr txBox="1"/>
                    <p:nvPr/>
                  </p:nvSpPr>
                  <p:spPr>
                    <a:xfrm>
                      <a:off x="4511384" y="4725280"/>
                      <a:ext cx="805817" cy="513410"/>
                    </a:xfrm>
                    <a:prstGeom prst="rect">
                      <a:avLst/>
                    </a:prstGeom>
                    <a:solidFill>
                      <a:schemeClr val="bg1"/>
                    </a:solidFill>
                  </p:spPr>
                  <p:txBody>
                    <a:bodyPr wrap="square" rtlCol="0">
                      <a:spAutoFit/>
                    </a:bodyPr>
                    <a:lstStyle/>
                    <a:p>
                      <a:pPr>
                        <a:lnSpc>
                          <a:spcPct val="114000"/>
                        </a:lnSpc>
                      </a:pPr>
                      <a:r>
                        <a:rPr lang="es-ES" sz="800" dirty="0">
                          <a:latin typeface="Open Sans SemiBold" panose="020B0706030804020204" pitchFamily="34" charset="0"/>
                          <a:ea typeface="Open Sans SemiBold" panose="020B0706030804020204" pitchFamily="34" charset="0"/>
                          <a:cs typeface="Open Sans SemiBold" panose="020B0706030804020204" pitchFamily="34" charset="0"/>
                        </a:rPr>
                        <a:t>   VE DESIGN</a:t>
                      </a:r>
                    </a:p>
                    <a:p>
                      <a:pPr>
                        <a:lnSpc>
                          <a:spcPct val="114000"/>
                        </a:lnSpc>
                      </a:pPr>
                      <a:endParaRPr lang="es-ES" sz="800" dirty="0">
                        <a:latin typeface="Open Sans SemiBold" panose="020B0706030804020204" pitchFamily="34" charset="0"/>
                        <a:ea typeface="Open Sans SemiBold" panose="020B0706030804020204" pitchFamily="34" charset="0"/>
                        <a:cs typeface="Open Sans SemiBold" panose="020B0706030804020204" pitchFamily="34" charset="0"/>
                      </a:endParaRPr>
                    </a:p>
                    <a:p>
                      <a:pPr>
                        <a:lnSpc>
                          <a:spcPct val="114000"/>
                        </a:lnSpc>
                      </a:pPr>
                      <a:endParaRPr lang="es-ES" sz="8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7" name="TextBox 40">
                      <a:extLst>
                        <a:ext uri="{FF2B5EF4-FFF2-40B4-BE49-F238E27FC236}">
                          <a16:creationId xmlns:a16="http://schemas.microsoft.com/office/drawing/2014/main" id="{513F1E10-EA25-4195-A909-A2E5E65D2C69}"/>
                        </a:ext>
                      </a:extLst>
                    </p:cNvPr>
                    <p:cNvSpPr txBox="1"/>
                    <p:nvPr/>
                  </p:nvSpPr>
                  <p:spPr>
                    <a:xfrm>
                      <a:off x="3642617" y="4744525"/>
                      <a:ext cx="981287" cy="794128"/>
                    </a:xfrm>
                    <a:prstGeom prst="rect">
                      <a:avLst/>
                    </a:prstGeom>
                    <a:solidFill>
                      <a:schemeClr val="bg1"/>
                    </a:solidFill>
                  </p:spPr>
                  <p:txBody>
                    <a:bodyPr wrap="square" rtlCol="0">
                      <a:spAutoFit/>
                    </a:bodyPr>
                    <a:lstStyle/>
                    <a:p>
                      <a:pPr>
                        <a:lnSpc>
                          <a:spcPct val="114000"/>
                        </a:lnSpc>
                      </a:pPr>
                      <a:r>
                        <a:rPr lang="es-ES" sz="800" dirty="0">
                          <a:latin typeface="Open Sans SemiBold" panose="020B0706030804020204" pitchFamily="34" charset="0"/>
                          <a:ea typeface="Open Sans SemiBold" panose="020B0706030804020204" pitchFamily="34" charset="0"/>
                          <a:cs typeface="Open Sans SemiBold" panose="020B0706030804020204" pitchFamily="34" charset="0"/>
                        </a:rPr>
                        <a:t>SD DESIGN (ASHP DOAS + HYDRONIC TU)</a:t>
                      </a:r>
                    </a:p>
                    <a:p>
                      <a:pPr>
                        <a:lnSpc>
                          <a:spcPct val="114000"/>
                        </a:lnSpc>
                      </a:pPr>
                      <a:endParaRPr lang="es-ES" sz="800" dirty="0">
                        <a:latin typeface="Open Sans SemiBold" panose="020B0706030804020204" pitchFamily="34" charset="0"/>
                        <a:ea typeface="Open Sans SemiBold" panose="020B0706030804020204" pitchFamily="34" charset="0"/>
                        <a:cs typeface="Open Sans SemiBold" panose="020B0706030804020204" pitchFamily="34" charset="0"/>
                      </a:endParaRPr>
                    </a:p>
                    <a:p>
                      <a:pPr>
                        <a:lnSpc>
                          <a:spcPct val="114000"/>
                        </a:lnSpc>
                      </a:pPr>
                      <a:endParaRPr lang="es-ES" sz="8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8" name="TextBox 41">
                      <a:extLst>
                        <a:ext uri="{FF2B5EF4-FFF2-40B4-BE49-F238E27FC236}">
                          <a16:creationId xmlns:a16="http://schemas.microsoft.com/office/drawing/2014/main" id="{BB4F955C-2EC8-437B-8A3E-709860032201}"/>
                        </a:ext>
                      </a:extLst>
                    </p:cNvPr>
                    <p:cNvSpPr txBox="1"/>
                    <p:nvPr/>
                  </p:nvSpPr>
                  <p:spPr>
                    <a:xfrm>
                      <a:off x="5377552" y="4725280"/>
                      <a:ext cx="899765" cy="794128"/>
                    </a:xfrm>
                    <a:prstGeom prst="rect">
                      <a:avLst/>
                    </a:prstGeom>
                    <a:solidFill>
                      <a:schemeClr val="bg1"/>
                    </a:solidFill>
                  </p:spPr>
                  <p:txBody>
                    <a:bodyPr wrap="square" rtlCol="0">
                      <a:spAutoFit/>
                    </a:bodyPr>
                    <a:lstStyle/>
                    <a:p>
                      <a:pPr>
                        <a:lnSpc>
                          <a:spcPct val="114000"/>
                        </a:lnSpc>
                      </a:pPr>
                      <a:r>
                        <a:rPr lang="es-ES" sz="800" dirty="0">
                          <a:latin typeface="Open Sans SemiBold" panose="020B0706030804020204" pitchFamily="34" charset="0"/>
                          <a:ea typeface="Open Sans SemiBold" panose="020B0706030804020204" pitchFamily="34" charset="0"/>
                          <a:cs typeface="Open Sans SemiBold" panose="020B0706030804020204" pitchFamily="34" charset="0"/>
                        </a:rPr>
                        <a:t>   + REDUCED PLUG LOADS &amp; LIGHTING</a:t>
                      </a:r>
                    </a:p>
                    <a:p>
                      <a:pPr>
                        <a:lnSpc>
                          <a:spcPct val="114000"/>
                        </a:lnSpc>
                      </a:pPr>
                      <a:endParaRPr lang="es-ES" sz="800" dirty="0">
                        <a:latin typeface="Open Sans SemiBold" panose="020B0706030804020204" pitchFamily="34" charset="0"/>
                        <a:ea typeface="Open Sans SemiBold" panose="020B0706030804020204" pitchFamily="34" charset="0"/>
                        <a:cs typeface="Open Sans SemiBold" panose="020B0706030804020204" pitchFamily="34" charset="0"/>
                      </a:endParaRPr>
                    </a:p>
                    <a:p>
                      <a:pPr>
                        <a:lnSpc>
                          <a:spcPct val="114000"/>
                        </a:lnSpc>
                      </a:pPr>
                      <a:endParaRPr lang="es-ES" sz="8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59" name="27 Grupo"/>
                    <p:cNvGrpSpPr/>
                    <p:nvPr/>
                  </p:nvGrpSpPr>
                  <p:grpSpPr>
                    <a:xfrm>
                      <a:off x="884530" y="2646937"/>
                      <a:ext cx="5434704" cy="2044653"/>
                      <a:chOff x="884530" y="2646937"/>
                      <a:chExt cx="5434704" cy="2044653"/>
                    </a:xfrm>
                  </p:grpSpPr>
                  <p:grpSp>
                    <p:nvGrpSpPr>
                      <p:cNvPr id="69" name="26 Grupo"/>
                      <p:cNvGrpSpPr/>
                      <p:nvPr/>
                    </p:nvGrpSpPr>
                    <p:grpSpPr>
                      <a:xfrm>
                        <a:off x="3789069" y="2646937"/>
                        <a:ext cx="2530165" cy="334257"/>
                        <a:chOff x="3789069" y="2646937"/>
                        <a:chExt cx="2530165" cy="334257"/>
                      </a:xfrm>
                    </p:grpSpPr>
                    <p:sp>
                      <p:nvSpPr>
                        <p:cNvPr id="75" name="TextBox 29">
                          <a:extLst>
                            <a:ext uri="{FF2B5EF4-FFF2-40B4-BE49-F238E27FC236}">
                              <a16:creationId xmlns:a16="http://schemas.microsoft.com/office/drawing/2014/main" id="{A88B457A-820B-4713-AE7E-D3547548F617}"/>
                            </a:ext>
                          </a:extLst>
                        </p:cNvPr>
                        <p:cNvSpPr txBox="1"/>
                        <p:nvPr/>
                      </p:nvSpPr>
                      <p:spPr>
                        <a:xfrm>
                          <a:off x="5557237" y="2704643"/>
                          <a:ext cx="761997" cy="276551"/>
                        </a:xfrm>
                        <a:prstGeom prst="rect">
                          <a:avLst/>
                        </a:prstGeom>
                        <a:noFill/>
                      </p:spPr>
                      <p:txBody>
                        <a:bodyPr wrap="square" rtlCol="0">
                          <a:spAutoFit/>
                        </a:bodyPr>
                        <a:lstStyle/>
                        <a:p>
                          <a:pPr>
                            <a:lnSpc>
                              <a:spcPct val="114000"/>
                            </a:lnSpc>
                          </a:pPr>
                          <a:r>
                            <a:rPr lang="es-ES" sz="1050" b="1" dirty="0">
                              <a:latin typeface="Open Sans" panose="020B0606030504020204" pitchFamily="34" charset="0"/>
                              <a:ea typeface="Open Sans" panose="020B0606030504020204" pitchFamily="34" charset="0"/>
                              <a:cs typeface="Open Sans" panose="020B0606030504020204" pitchFamily="34" charset="0"/>
                            </a:rPr>
                            <a:t>21.3</a:t>
                          </a:r>
                          <a:endParaRPr lang="es-ES" sz="105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6" name="TextBox 42">
                          <a:extLst>
                            <a:ext uri="{FF2B5EF4-FFF2-40B4-BE49-F238E27FC236}">
                              <a16:creationId xmlns:a16="http://schemas.microsoft.com/office/drawing/2014/main" id="{BBDE848A-E38B-47E2-A2E7-E7423AF1ECEB}"/>
                            </a:ext>
                          </a:extLst>
                        </p:cNvPr>
                        <p:cNvSpPr txBox="1"/>
                        <p:nvPr/>
                      </p:nvSpPr>
                      <p:spPr>
                        <a:xfrm>
                          <a:off x="4701541" y="2646937"/>
                          <a:ext cx="761997" cy="276551"/>
                        </a:xfrm>
                        <a:prstGeom prst="rect">
                          <a:avLst/>
                        </a:prstGeom>
                        <a:noFill/>
                      </p:spPr>
                      <p:txBody>
                        <a:bodyPr wrap="square" rtlCol="0">
                          <a:spAutoFit/>
                        </a:bodyPr>
                        <a:lstStyle/>
                        <a:p>
                          <a:pPr>
                            <a:lnSpc>
                              <a:spcPct val="114000"/>
                            </a:lnSpc>
                          </a:pPr>
                          <a:r>
                            <a:rPr lang="es-ES" sz="1050" b="1" dirty="0">
                              <a:latin typeface="Open Sans" panose="020B0606030504020204" pitchFamily="34" charset="0"/>
                              <a:ea typeface="Open Sans" panose="020B0606030504020204" pitchFamily="34" charset="0"/>
                              <a:cs typeface="Open Sans" panose="020B0606030504020204" pitchFamily="34" charset="0"/>
                            </a:rPr>
                            <a:t>22.7</a:t>
                          </a:r>
                          <a:endParaRPr lang="es-ES" sz="105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7" name="TextBox 46">
                          <a:extLst>
                            <a:ext uri="{FF2B5EF4-FFF2-40B4-BE49-F238E27FC236}">
                              <a16:creationId xmlns:a16="http://schemas.microsoft.com/office/drawing/2014/main" id="{C42631F8-9F91-415A-8221-E5C9EDBC3AD7}"/>
                            </a:ext>
                          </a:extLst>
                        </p:cNvPr>
                        <p:cNvSpPr txBox="1"/>
                        <p:nvPr/>
                      </p:nvSpPr>
                      <p:spPr>
                        <a:xfrm>
                          <a:off x="3789069" y="2646937"/>
                          <a:ext cx="761997" cy="276551"/>
                        </a:xfrm>
                        <a:prstGeom prst="rect">
                          <a:avLst/>
                        </a:prstGeom>
                        <a:noFill/>
                      </p:spPr>
                      <p:txBody>
                        <a:bodyPr wrap="square" rtlCol="0">
                          <a:spAutoFit/>
                        </a:bodyPr>
                        <a:lstStyle/>
                        <a:p>
                          <a:pPr>
                            <a:lnSpc>
                              <a:spcPct val="114000"/>
                            </a:lnSpc>
                          </a:pPr>
                          <a:r>
                            <a:rPr lang="es-ES" sz="1050" b="1" dirty="0">
                              <a:latin typeface="Open Sans" panose="020B0606030504020204" pitchFamily="34" charset="0"/>
                              <a:ea typeface="Open Sans" panose="020B0606030504020204" pitchFamily="34" charset="0"/>
                              <a:cs typeface="Open Sans" panose="020B0606030504020204" pitchFamily="34" charset="0"/>
                            </a:rPr>
                            <a:t>22.3</a:t>
                          </a:r>
                          <a:endParaRPr lang="es-ES" sz="105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pic>
                    <p:nvPicPr>
                      <p:cNvPr id="70" name="Picture 3">
                        <a:extLst>
                          <a:ext uri="{FF2B5EF4-FFF2-40B4-BE49-F238E27FC236}">
                            <a16:creationId xmlns:a16="http://schemas.microsoft.com/office/drawing/2014/main" id="{36F62767-4782-4F5B-9BFE-86C890B74FE5}"/>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l="13944" t="44781" r="80941" b="10719"/>
                      <a:stretch/>
                    </p:blipFill>
                    <p:spPr>
                      <a:xfrm>
                        <a:off x="3849786" y="2848026"/>
                        <a:ext cx="344863" cy="1830652"/>
                      </a:xfrm>
                      <a:prstGeom prst="rect">
                        <a:avLst/>
                      </a:prstGeom>
                    </p:spPr>
                  </p:pic>
                  <p:pic>
                    <p:nvPicPr>
                      <p:cNvPr id="71" name="Picture 36">
                        <a:extLst>
                          <a:ext uri="{FF2B5EF4-FFF2-40B4-BE49-F238E27FC236}">
                            <a16:creationId xmlns:a16="http://schemas.microsoft.com/office/drawing/2014/main" id="{A35226B9-10E9-429F-9614-F221D6FB2667}"/>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l="27166" t="44467" r="68066" b="10719"/>
                      <a:stretch/>
                    </p:blipFill>
                    <p:spPr>
                      <a:xfrm>
                        <a:off x="4765206" y="2848026"/>
                        <a:ext cx="321469" cy="1843564"/>
                      </a:xfrm>
                      <a:prstGeom prst="rect">
                        <a:avLst/>
                      </a:prstGeom>
                    </p:spPr>
                  </p:pic>
                  <p:pic>
                    <p:nvPicPr>
                      <p:cNvPr id="72" name="Picture 37">
                        <a:extLst>
                          <a:ext uri="{FF2B5EF4-FFF2-40B4-BE49-F238E27FC236}">
                            <a16:creationId xmlns:a16="http://schemas.microsoft.com/office/drawing/2014/main" id="{B3EB49A1-3C4E-4EF8-8EEE-56A60B16A7FD}"/>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l="40483" t="48182" r="54749" b="10719"/>
                      <a:stretch/>
                    </p:blipFill>
                    <p:spPr>
                      <a:xfrm>
                        <a:off x="5639114" y="2987538"/>
                        <a:ext cx="321469" cy="1690724"/>
                      </a:xfrm>
                      <a:prstGeom prst="rect">
                        <a:avLst/>
                      </a:prstGeom>
                    </p:spPr>
                  </p:pic>
                  <p:cxnSp>
                    <p:nvCxnSpPr>
                      <p:cNvPr id="73" name="Straight Connector 34">
                        <a:extLst>
                          <a:ext uri="{FF2B5EF4-FFF2-40B4-BE49-F238E27FC236}">
                            <a16:creationId xmlns:a16="http://schemas.microsoft.com/office/drawing/2014/main" id="{539B0B69-7E69-4030-AC96-E5297EC9A081}"/>
                          </a:ext>
                        </a:extLst>
                      </p:cNvPr>
                      <p:cNvCxnSpPr>
                        <a:cxnSpLocks/>
                      </p:cNvCxnSpPr>
                      <p:nvPr/>
                    </p:nvCxnSpPr>
                    <p:spPr>
                      <a:xfrm>
                        <a:off x="884530" y="3485602"/>
                        <a:ext cx="5434704" cy="0"/>
                      </a:xfrm>
                      <a:prstGeom prst="line">
                        <a:avLst/>
                      </a:prstGeom>
                      <a:ln w="9525">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4" name="Straight Connector 38">
                        <a:extLst>
                          <a:ext uri="{FF2B5EF4-FFF2-40B4-BE49-F238E27FC236}">
                            <a16:creationId xmlns:a16="http://schemas.microsoft.com/office/drawing/2014/main" id="{42DA18FF-C21E-4E24-86FF-BADBF0EA9375}"/>
                          </a:ext>
                        </a:extLst>
                      </p:cNvPr>
                      <p:cNvCxnSpPr>
                        <a:cxnSpLocks/>
                      </p:cNvCxnSpPr>
                      <p:nvPr/>
                    </p:nvCxnSpPr>
                    <p:spPr>
                      <a:xfrm>
                        <a:off x="884530" y="2987538"/>
                        <a:ext cx="5392787" cy="0"/>
                      </a:xfrm>
                      <a:prstGeom prst="line">
                        <a:avLst/>
                      </a:prstGeom>
                      <a:ln w="9525">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60" name="35 Grupo"/>
                    <p:cNvGrpSpPr/>
                    <p:nvPr/>
                  </p:nvGrpSpPr>
                  <p:grpSpPr>
                    <a:xfrm>
                      <a:off x="973597" y="2848025"/>
                      <a:ext cx="6805321" cy="2652247"/>
                      <a:chOff x="973597" y="2848025"/>
                      <a:chExt cx="6805321" cy="2652247"/>
                    </a:xfrm>
                  </p:grpSpPr>
                  <p:grpSp>
                    <p:nvGrpSpPr>
                      <p:cNvPr id="61" name="33 Grupo"/>
                      <p:cNvGrpSpPr/>
                      <p:nvPr/>
                    </p:nvGrpSpPr>
                    <p:grpSpPr>
                      <a:xfrm>
                        <a:off x="973597" y="4707491"/>
                        <a:ext cx="5328634" cy="792781"/>
                        <a:chOff x="973597" y="4707491"/>
                        <a:chExt cx="5328634" cy="792781"/>
                      </a:xfrm>
                    </p:grpSpPr>
                    <p:sp>
                      <p:nvSpPr>
                        <p:cNvPr id="63" name="CuadroTexto 62"/>
                        <p:cNvSpPr txBox="1"/>
                        <p:nvPr/>
                      </p:nvSpPr>
                      <p:spPr>
                        <a:xfrm>
                          <a:off x="4508281" y="4715443"/>
                          <a:ext cx="764953" cy="507831"/>
                        </a:xfrm>
                        <a:prstGeom prst="rect">
                          <a:avLst/>
                        </a:prstGeom>
                        <a:solidFill>
                          <a:schemeClr val="bg1"/>
                        </a:solidFill>
                      </p:spPr>
                      <p:txBody>
                        <a:bodyPr wrap="square" rtlCol="0">
                          <a:spAutoFit/>
                        </a:bodyPr>
                        <a:lstStyle>
                          <a:defPPr>
                            <a:defRPr lang="es-ES"/>
                          </a:defPPr>
                          <a:lvl1pPr algn="ctr">
                            <a:defRPr sz="900" b="1"/>
                          </a:lvl1pPr>
                        </a:lstStyle>
                        <a:p>
                          <a:r>
                            <a:rPr lang="es-ES" dirty="0"/>
                            <a:t>PROPUESTA</a:t>
                          </a:r>
                        </a:p>
                        <a:p>
                          <a:r>
                            <a:rPr lang="es-ES" dirty="0"/>
                            <a:t>DE VALOR</a:t>
                          </a:r>
                        </a:p>
                        <a:p>
                          <a:r>
                            <a:rPr lang="es-ES" dirty="0"/>
                            <a:t> DE DISEÑO</a:t>
                          </a:r>
                        </a:p>
                      </p:txBody>
                    </p:sp>
                    <p:sp>
                      <p:nvSpPr>
                        <p:cNvPr id="64" name="CuadroTexto 63"/>
                        <p:cNvSpPr txBox="1"/>
                        <p:nvPr/>
                      </p:nvSpPr>
                      <p:spPr>
                        <a:xfrm>
                          <a:off x="5347203" y="4715442"/>
                          <a:ext cx="955028" cy="784830"/>
                        </a:xfrm>
                        <a:prstGeom prst="rect">
                          <a:avLst/>
                        </a:prstGeom>
                        <a:solidFill>
                          <a:schemeClr val="bg1"/>
                        </a:solidFill>
                      </p:spPr>
                      <p:txBody>
                        <a:bodyPr wrap="square" rtlCol="0">
                          <a:spAutoFit/>
                        </a:bodyPr>
                        <a:lstStyle>
                          <a:defPPr>
                            <a:defRPr lang="es-ES"/>
                          </a:defPPr>
                          <a:lvl1pPr algn="ctr">
                            <a:defRPr sz="900" b="1"/>
                          </a:lvl1pPr>
                        </a:lstStyle>
                        <a:p>
                          <a:r>
                            <a:rPr lang="es-ES" dirty="0"/>
                            <a:t>REDUCIÓN CARGAS</a:t>
                          </a:r>
                        </a:p>
                        <a:p>
                          <a:r>
                            <a:rPr lang="es-ES" dirty="0"/>
                            <a:t> ENCHUFABLES</a:t>
                          </a:r>
                        </a:p>
                        <a:p>
                          <a:r>
                            <a:rPr lang="es-ES" dirty="0"/>
                            <a:t> E ILUMINACIÓN </a:t>
                          </a:r>
                        </a:p>
                      </p:txBody>
                    </p:sp>
                    <p:sp>
                      <p:nvSpPr>
                        <p:cNvPr id="65" name="CuadroTexto 64"/>
                        <p:cNvSpPr txBox="1"/>
                        <p:nvPr/>
                      </p:nvSpPr>
                      <p:spPr>
                        <a:xfrm>
                          <a:off x="973597" y="4711682"/>
                          <a:ext cx="736099" cy="507831"/>
                        </a:xfrm>
                        <a:prstGeom prst="rect">
                          <a:avLst/>
                        </a:prstGeom>
                        <a:solidFill>
                          <a:schemeClr val="bg1"/>
                        </a:solidFill>
                      </p:spPr>
                      <p:txBody>
                        <a:bodyPr wrap="none" rtlCol="0">
                          <a:spAutoFit/>
                        </a:bodyPr>
                        <a:lstStyle>
                          <a:defPPr>
                            <a:defRPr lang="es-ES"/>
                          </a:defPPr>
                          <a:lvl1pPr algn="ctr">
                            <a:defRPr sz="900" b="1"/>
                          </a:lvl1pPr>
                        </a:lstStyle>
                        <a:p>
                          <a:r>
                            <a:rPr lang="es-ES" dirty="0"/>
                            <a:t>ASHRAE </a:t>
                          </a:r>
                        </a:p>
                        <a:p>
                          <a:r>
                            <a:rPr lang="es-ES" dirty="0"/>
                            <a:t>90.1-2016</a:t>
                          </a:r>
                        </a:p>
                        <a:p>
                          <a:r>
                            <a:rPr lang="es-ES" dirty="0"/>
                            <a:t>LÍNEA BASE</a:t>
                          </a:r>
                        </a:p>
                      </p:txBody>
                    </p:sp>
                    <p:sp>
                      <p:nvSpPr>
                        <p:cNvPr id="66" name="CuadroTexto 65"/>
                        <p:cNvSpPr txBox="1"/>
                        <p:nvPr/>
                      </p:nvSpPr>
                      <p:spPr>
                        <a:xfrm>
                          <a:off x="2694782" y="4712721"/>
                          <a:ext cx="825867" cy="507831"/>
                        </a:xfrm>
                        <a:prstGeom prst="rect">
                          <a:avLst/>
                        </a:prstGeom>
                        <a:solidFill>
                          <a:schemeClr val="bg1"/>
                        </a:solidFill>
                      </p:spPr>
                      <p:txBody>
                        <a:bodyPr wrap="none" rtlCol="0">
                          <a:spAutoFit/>
                        </a:bodyPr>
                        <a:lstStyle>
                          <a:defPPr>
                            <a:defRPr lang="es-ES"/>
                          </a:defPPr>
                          <a:lvl1pPr algn="ctr">
                            <a:defRPr sz="900" b="1"/>
                          </a:lvl1pPr>
                        </a:lstStyle>
                        <a:p>
                          <a:r>
                            <a:rPr lang="es-ES" dirty="0"/>
                            <a:t>DISEÑO </a:t>
                          </a:r>
                        </a:p>
                        <a:p>
                          <a:r>
                            <a:rPr lang="es-ES" dirty="0"/>
                            <a:t>ENVOLVENTE</a:t>
                          </a:r>
                        </a:p>
                        <a:p>
                          <a:r>
                            <a:rPr lang="es-ES" dirty="0"/>
                            <a:t>PROPUESTA</a:t>
                          </a:r>
                        </a:p>
                      </p:txBody>
                    </p:sp>
                    <p:sp>
                      <p:nvSpPr>
                        <p:cNvPr id="67" name="CuadroTexto 66"/>
                        <p:cNvSpPr txBox="1"/>
                        <p:nvPr/>
                      </p:nvSpPr>
                      <p:spPr>
                        <a:xfrm>
                          <a:off x="1781255" y="4707491"/>
                          <a:ext cx="867478" cy="646331"/>
                        </a:xfrm>
                        <a:prstGeom prst="rect">
                          <a:avLst/>
                        </a:prstGeom>
                        <a:solidFill>
                          <a:schemeClr val="bg1"/>
                        </a:solidFill>
                      </p:spPr>
                      <p:txBody>
                        <a:bodyPr wrap="square" rtlCol="0">
                          <a:spAutoFit/>
                        </a:bodyPr>
                        <a:lstStyle>
                          <a:defPPr>
                            <a:defRPr lang="es-ES"/>
                          </a:defPPr>
                          <a:lvl1pPr algn="ctr">
                            <a:defRPr sz="900" b="1"/>
                          </a:lvl1pPr>
                        </a:lstStyle>
                        <a:p>
                          <a:r>
                            <a:rPr lang="es-ES" dirty="0"/>
                            <a:t>OPR ASHRAE</a:t>
                          </a:r>
                        </a:p>
                        <a:p>
                          <a:r>
                            <a:rPr lang="es-ES" dirty="0"/>
                            <a:t>ILUMINACIÓN Y CARGAS ENCHUFABLES</a:t>
                          </a:r>
                        </a:p>
                      </p:txBody>
                    </p:sp>
                    <p:sp>
                      <p:nvSpPr>
                        <p:cNvPr id="68" name="CuadroTexto 67"/>
                        <p:cNvSpPr txBox="1"/>
                        <p:nvPr/>
                      </p:nvSpPr>
                      <p:spPr>
                        <a:xfrm>
                          <a:off x="3552453" y="4720672"/>
                          <a:ext cx="934519" cy="646331"/>
                        </a:xfrm>
                        <a:prstGeom prst="rect">
                          <a:avLst/>
                        </a:prstGeom>
                        <a:solidFill>
                          <a:schemeClr val="bg1"/>
                        </a:solidFill>
                      </p:spPr>
                      <p:txBody>
                        <a:bodyPr wrap="square" rtlCol="0">
                          <a:spAutoFit/>
                        </a:bodyPr>
                        <a:lstStyle>
                          <a:defPPr>
                            <a:defRPr lang="es-ES"/>
                          </a:defPPr>
                          <a:lvl1pPr algn="ctr">
                            <a:defRPr sz="900" b="1"/>
                          </a:lvl1pPr>
                        </a:lstStyle>
                        <a:p>
                          <a:r>
                            <a:rPr lang="es-ES" dirty="0"/>
                            <a:t>DISEÑO BÁSICO (BCCA (*), DAES (**) + UTH (***)</a:t>
                          </a:r>
                        </a:p>
                      </p:txBody>
                    </p:sp>
                  </p:grpSp>
                  <p:sp>
                    <p:nvSpPr>
                      <p:cNvPr id="62" name="TextBox 11">
                        <a:extLst>
                          <a:ext uri="{FF2B5EF4-FFF2-40B4-BE49-F238E27FC236}">
                            <a16:creationId xmlns:a16="http://schemas.microsoft.com/office/drawing/2014/main" id="{35F1EE41-BDE3-40FE-9FF5-5B7327E87588}"/>
                          </a:ext>
                        </a:extLst>
                      </p:cNvPr>
                      <p:cNvSpPr txBox="1"/>
                      <p:nvPr/>
                    </p:nvSpPr>
                    <p:spPr>
                      <a:xfrm>
                        <a:off x="6277777" y="2848025"/>
                        <a:ext cx="1501141" cy="1144929"/>
                      </a:xfrm>
                      <a:prstGeom prst="rect">
                        <a:avLst/>
                      </a:prstGeom>
                      <a:noFill/>
                    </p:spPr>
                    <p:txBody>
                      <a:bodyPr wrap="square" rtlCol="0">
                        <a:spAutoFit/>
                      </a:bodyPr>
                      <a:lstStyle/>
                      <a:p>
                        <a:pPr>
                          <a:lnSpc>
                            <a:spcPct val="114000"/>
                          </a:lnSpc>
                        </a:pPr>
                        <a:r>
                          <a:rPr lang="es-ES" sz="1000" dirty="0">
                            <a:latin typeface="Open Sans" panose="020B0606030504020204" pitchFamily="34" charset="0"/>
                            <a:ea typeface="Open Sans" panose="020B0606030504020204" pitchFamily="34" charset="0"/>
                            <a:cs typeface="Open Sans" panose="020B0606030504020204" pitchFamily="34" charset="0"/>
                          </a:rPr>
                          <a:t>Objetivo NZE:  </a:t>
                        </a:r>
                        <a:r>
                          <a:rPr lang="es-ES" sz="1000" b="1" dirty="0">
                            <a:latin typeface="Open Sans" panose="020B0606030504020204" pitchFamily="34" charset="0"/>
                            <a:ea typeface="Open Sans" panose="020B0606030504020204" pitchFamily="34" charset="0"/>
                            <a:cs typeface="Open Sans" panose="020B0606030504020204" pitchFamily="34" charset="0"/>
                          </a:rPr>
                          <a:t>21.4</a:t>
                        </a:r>
                        <a:r>
                          <a:rPr lang="es-ES" sz="1000" dirty="0">
                            <a:latin typeface="Open Sans" panose="020B0606030504020204" pitchFamily="34" charset="0"/>
                            <a:ea typeface="Open Sans" panose="020B0606030504020204" pitchFamily="34" charset="0"/>
                            <a:cs typeface="Open Sans" panose="020B0606030504020204" pitchFamily="34" charset="0"/>
                          </a:rPr>
                          <a:t> </a:t>
                        </a:r>
                        <a:r>
                          <a:rPr lang="es-ES" sz="1000" dirty="0" err="1">
                            <a:latin typeface="Open Sans Light" panose="020B0306030504020204" pitchFamily="34" charset="0"/>
                            <a:ea typeface="Open Sans Light" panose="020B0306030504020204" pitchFamily="34" charset="0"/>
                            <a:cs typeface="Open Sans Light" panose="020B0306030504020204" pitchFamily="34" charset="0"/>
                          </a:rPr>
                          <a:t>kBTU</a:t>
                        </a:r>
                        <a:r>
                          <a:rPr lang="es-ES" sz="1000" dirty="0">
                            <a:latin typeface="Open Sans Light" panose="020B0306030504020204" pitchFamily="34" charset="0"/>
                            <a:ea typeface="Open Sans Light" panose="020B0306030504020204" pitchFamily="34" charset="0"/>
                            <a:cs typeface="Open Sans Light" panose="020B0306030504020204" pitchFamily="34" charset="0"/>
                          </a:rPr>
                          <a:t>/ft</a:t>
                        </a:r>
                        <a:r>
                          <a:rPr lang="es-ES" sz="1000" baseline="30000" dirty="0">
                            <a:latin typeface="Open Sans Light" panose="020B0306030504020204" pitchFamily="34" charset="0"/>
                            <a:ea typeface="Open Sans Light" panose="020B0306030504020204" pitchFamily="34" charset="0"/>
                            <a:cs typeface="Open Sans Light" panose="020B0306030504020204" pitchFamily="34" charset="0"/>
                          </a:rPr>
                          <a:t>2</a:t>
                        </a:r>
                        <a:r>
                          <a:rPr lang="es-ES" sz="1000" dirty="0">
                            <a:latin typeface="Open Sans Light" panose="020B0306030504020204" pitchFamily="34" charset="0"/>
                            <a:ea typeface="Open Sans Light" panose="020B0306030504020204" pitchFamily="34" charset="0"/>
                            <a:cs typeface="Open Sans Light" panose="020B0306030504020204" pitchFamily="34" charset="0"/>
                          </a:rPr>
                          <a:t>/</a:t>
                        </a:r>
                        <a:r>
                          <a:rPr lang="es-ES" sz="1000" dirty="0" err="1">
                            <a:latin typeface="Open Sans Light" panose="020B0306030504020204" pitchFamily="34" charset="0"/>
                            <a:ea typeface="Open Sans Light" panose="020B0306030504020204" pitchFamily="34" charset="0"/>
                            <a:cs typeface="Open Sans Light" panose="020B0306030504020204" pitchFamily="34" charset="0"/>
                          </a:rPr>
                          <a:t>yr</a:t>
                        </a:r>
                        <a:r>
                          <a:rPr lang="es-ES" sz="1000" dirty="0">
                            <a:latin typeface="Open Sans Light" panose="020B0306030504020204" pitchFamily="34" charset="0"/>
                            <a:ea typeface="Open Sans Light" panose="020B0306030504020204" pitchFamily="34" charset="0"/>
                            <a:cs typeface="Open Sans Light" panose="020B0306030504020204" pitchFamily="34" charset="0"/>
                          </a:rPr>
                          <a:t>  (67,5 </a:t>
                        </a:r>
                        <a:r>
                          <a:rPr lang="es-ES" sz="1000" dirty="0" err="1">
                            <a:latin typeface="Open Sans Light" panose="020B0306030504020204" pitchFamily="34" charset="0"/>
                            <a:ea typeface="Open Sans Light" panose="020B0306030504020204" pitchFamily="34" charset="0"/>
                            <a:cs typeface="Open Sans Light" panose="020B0306030504020204" pitchFamily="34" charset="0"/>
                          </a:rPr>
                          <a:t>kWh</a:t>
                        </a:r>
                        <a:r>
                          <a:rPr lang="es-ES" sz="1000" dirty="0">
                            <a:latin typeface="Open Sans Light" panose="020B0306030504020204" pitchFamily="34" charset="0"/>
                            <a:ea typeface="Open Sans Light" panose="020B0306030504020204" pitchFamily="34" charset="0"/>
                            <a:cs typeface="Open Sans Light" panose="020B0306030504020204" pitchFamily="34" charset="0"/>
                          </a:rPr>
                          <a:t>/m</a:t>
                        </a:r>
                        <a:r>
                          <a:rPr lang="es-ES" sz="1000" baseline="30000" dirty="0">
                            <a:latin typeface="Open Sans Light" panose="020B0306030504020204" pitchFamily="34" charset="0"/>
                            <a:ea typeface="Open Sans Light" panose="020B0306030504020204" pitchFamily="34" charset="0"/>
                            <a:cs typeface="Open Sans Light" panose="020B0306030504020204" pitchFamily="34" charset="0"/>
                          </a:rPr>
                          <a:t>2</a:t>
                        </a:r>
                        <a:r>
                          <a:rPr lang="es-ES" sz="1000" dirty="0">
                            <a:latin typeface="Open Sans Light" panose="020B0306030504020204" pitchFamily="34" charset="0"/>
                            <a:ea typeface="Open Sans Light" panose="020B0306030504020204" pitchFamily="34" charset="0"/>
                            <a:cs typeface="Open Sans Light" panose="020B0306030504020204" pitchFamily="34" charset="0"/>
                          </a:rPr>
                          <a:t>/año)</a:t>
                        </a:r>
                      </a:p>
                      <a:p>
                        <a:pPr>
                          <a:lnSpc>
                            <a:spcPct val="114000"/>
                          </a:lnSpc>
                        </a:pPr>
                        <a:endParaRPr lang="es-ES" sz="1000"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r>
                          <a:rPr lang="es-ES" sz="1000" dirty="0">
                            <a:latin typeface="Open Sans" panose="020B0606030504020204" pitchFamily="34" charset="0"/>
                            <a:ea typeface="Open Sans" panose="020B0606030504020204" pitchFamily="34" charset="0"/>
                            <a:cs typeface="Open Sans" panose="020B0606030504020204" pitchFamily="34" charset="0"/>
                          </a:rPr>
                          <a:t>Reto: </a:t>
                        </a:r>
                        <a:r>
                          <a:rPr lang="es-ES" sz="1000" b="1" dirty="0">
                            <a:latin typeface="Open Sans" panose="020B0606030504020204" pitchFamily="34" charset="0"/>
                            <a:ea typeface="Open Sans" panose="020B0606030504020204" pitchFamily="34" charset="0"/>
                            <a:cs typeface="Open Sans" panose="020B0606030504020204" pitchFamily="34" charset="0"/>
                          </a:rPr>
                          <a:t>15.0</a:t>
                        </a:r>
                        <a:r>
                          <a:rPr lang="es-ES" sz="1000" dirty="0">
                            <a:latin typeface="Open Sans" panose="020B0606030504020204" pitchFamily="34" charset="0"/>
                            <a:ea typeface="Open Sans" panose="020B0606030504020204" pitchFamily="34" charset="0"/>
                            <a:cs typeface="Open Sans" panose="020B0606030504020204" pitchFamily="34" charset="0"/>
                          </a:rPr>
                          <a:t> </a:t>
                        </a:r>
                        <a:r>
                          <a:rPr lang="es-ES" sz="1000" dirty="0" err="1">
                            <a:latin typeface="Open Sans Light" panose="020B0306030504020204" pitchFamily="34" charset="0"/>
                            <a:ea typeface="Open Sans Light" panose="020B0306030504020204" pitchFamily="34" charset="0"/>
                            <a:cs typeface="Open Sans Light" panose="020B0306030504020204" pitchFamily="34" charset="0"/>
                          </a:rPr>
                          <a:t>kBTU</a:t>
                        </a:r>
                        <a:r>
                          <a:rPr lang="es-ES" sz="1000" dirty="0">
                            <a:latin typeface="Open Sans Light" panose="020B0306030504020204" pitchFamily="34" charset="0"/>
                            <a:ea typeface="Open Sans Light" panose="020B0306030504020204" pitchFamily="34" charset="0"/>
                            <a:cs typeface="Open Sans Light" panose="020B0306030504020204" pitchFamily="34" charset="0"/>
                          </a:rPr>
                          <a:t>/ft</a:t>
                        </a:r>
                        <a:r>
                          <a:rPr lang="es-ES" sz="1000" baseline="30000" dirty="0">
                            <a:latin typeface="Open Sans Light" panose="020B0306030504020204" pitchFamily="34" charset="0"/>
                            <a:ea typeface="Open Sans Light" panose="020B0306030504020204" pitchFamily="34" charset="0"/>
                            <a:cs typeface="Open Sans Light" panose="020B0306030504020204" pitchFamily="34" charset="0"/>
                          </a:rPr>
                          <a:t>2</a:t>
                        </a:r>
                        <a:r>
                          <a:rPr lang="es-ES" sz="1000" dirty="0">
                            <a:latin typeface="Open Sans Light" panose="020B0306030504020204" pitchFamily="34" charset="0"/>
                            <a:ea typeface="Open Sans Light" panose="020B0306030504020204" pitchFamily="34" charset="0"/>
                            <a:cs typeface="Open Sans Light" panose="020B0306030504020204" pitchFamily="34" charset="0"/>
                          </a:rPr>
                          <a:t>/</a:t>
                        </a:r>
                        <a:r>
                          <a:rPr lang="es-ES" sz="1000" dirty="0" err="1">
                            <a:latin typeface="Open Sans Light" panose="020B0306030504020204" pitchFamily="34" charset="0"/>
                            <a:ea typeface="Open Sans Light" panose="020B0306030504020204" pitchFamily="34" charset="0"/>
                            <a:cs typeface="Open Sans Light" panose="020B0306030504020204" pitchFamily="34" charset="0"/>
                          </a:rPr>
                          <a:t>yr</a:t>
                        </a:r>
                        <a:r>
                          <a:rPr lang="es-ES" sz="1000" dirty="0">
                            <a:latin typeface="Open Sans Light" panose="020B0306030504020204" pitchFamily="34" charset="0"/>
                            <a:ea typeface="Open Sans Light" panose="020B0306030504020204" pitchFamily="34" charset="0"/>
                            <a:cs typeface="Open Sans Light" panose="020B0306030504020204" pitchFamily="34" charset="0"/>
                          </a:rPr>
                          <a:t> (47,3 </a:t>
                        </a:r>
                        <a:r>
                          <a:rPr lang="es-ES" sz="1000" dirty="0" err="1">
                            <a:latin typeface="Open Sans Light" panose="020B0306030504020204" pitchFamily="34" charset="0"/>
                            <a:ea typeface="Open Sans Light" panose="020B0306030504020204" pitchFamily="34" charset="0"/>
                            <a:cs typeface="Open Sans Light" panose="020B0306030504020204" pitchFamily="34" charset="0"/>
                          </a:rPr>
                          <a:t>kWh</a:t>
                        </a:r>
                        <a:r>
                          <a:rPr lang="es-ES" sz="1000" dirty="0">
                            <a:latin typeface="Open Sans Light" panose="020B0306030504020204" pitchFamily="34" charset="0"/>
                            <a:ea typeface="Open Sans Light" panose="020B0306030504020204" pitchFamily="34" charset="0"/>
                            <a:cs typeface="Open Sans Light" panose="020B0306030504020204" pitchFamily="34" charset="0"/>
                          </a:rPr>
                          <a:t>/m</a:t>
                        </a:r>
                        <a:r>
                          <a:rPr lang="es-ES" sz="1000" baseline="30000" dirty="0">
                            <a:latin typeface="Open Sans Light" panose="020B0306030504020204" pitchFamily="34" charset="0"/>
                            <a:ea typeface="Open Sans Light" panose="020B0306030504020204" pitchFamily="34" charset="0"/>
                            <a:cs typeface="Open Sans Light" panose="020B0306030504020204" pitchFamily="34" charset="0"/>
                          </a:rPr>
                          <a:t>2</a:t>
                        </a:r>
                        <a:r>
                          <a:rPr lang="es-ES" sz="1000" dirty="0">
                            <a:latin typeface="Open Sans Light" panose="020B0306030504020204" pitchFamily="34" charset="0"/>
                            <a:ea typeface="Open Sans Light" panose="020B0306030504020204" pitchFamily="34" charset="0"/>
                            <a:cs typeface="Open Sans Light" panose="020B0306030504020204" pitchFamily="34" charset="0"/>
                          </a:rPr>
                          <a:t>/año) </a:t>
                        </a:r>
                      </a:p>
                    </p:txBody>
                  </p:sp>
                </p:grpSp>
              </p:grpSp>
            </p:grpSp>
          </p:grpSp>
        </p:grpSp>
        <p:sp>
          <p:nvSpPr>
            <p:cNvPr id="36" name="CuadroTexto 28"/>
            <p:cNvSpPr txBox="1"/>
            <p:nvPr/>
          </p:nvSpPr>
          <p:spPr>
            <a:xfrm rot="16200000">
              <a:off x="-1223440" y="3286980"/>
              <a:ext cx="3424506" cy="246221"/>
            </a:xfrm>
            <a:prstGeom prst="rect">
              <a:avLst/>
            </a:prstGeom>
            <a:solidFill>
              <a:schemeClr val="bg1"/>
            </a:solidFill>
          </p:spPr>
          <p:txBody>
            <a:bodyPr wrap="square" rtlCol="0">
              <a:spAutoFit/>
            </a:bodyPr>
            <a:lstStyle/>
            <a:p>
              <a:r>
                <a:rPr lang="es-ES" sz="1000" dirty="0"/>
                <a:t>CONSUMO ENERGÉTICO/ÁREA/AÑO –EUI (*) [KBTU/SF-YR]</a:t>
              </a:r>
            </a:p>
          </p:txBody>
        </p:sp>
      </p:grpSp>
    </p:spTree>
    <p:extLst>
      <p:ext uri="{BB962C8B-B14F-4D97-AF65-F5344CB8AC3E}">
        <p14:creationId xmlns:p14="http://schemas.microsoft.com/office/powerpoint/2010/main" val="22235536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FBAC-0500-4490-B835-3F105B9FE896}"/>
              </a:ext>
            </a:extLst>
          </p:cNvPr>
          <p:cNvSpPr>
            <a:spLocks noGrp="1"/>
          </p:cNvSpPr>
          <p:nvPr>
            <p:ph type="ctrTitle"/>
          </p:nvPr>
        </p:nvSpPr>
        <p:spPr>
          <a:xfrm>
            <a:off x="330200" y="-58737"/>
            <a:ext cx="8909050" cy="877887"/>
          </a:xfrm>
        </p:spPr>
        <p:txBody>
          <a:bodyPr/>
          <a:lstStyle/>
          <a:p>
            <a:pPr algn="l"/>
            <a:r>
              <a:rPr lang="es-ES" sz="4400" dirty="0">
                <a:solidFill>
                  <a:schemeClr val="bg1"/>
                </a:solidFill>
              </a:rPr>
              <a:t>Concepto de Climatización</a:t>
            </a:r>
          </a:p>
        </p:txBody>
      </p:sp>
      <p:sp>
        <p:nvSpPr>
          <p:cNvPr id="4" name="Content Placeholder 1">
            <a:extLst>
              <a:ext uri="{FF2B5EF4-FFF2-40B4-BE49-F238E27FC236}">
                <a16:creationId xmlns:a16="http://schemas.microsoft.com/office/drawing/2014/main" id="{7E53C8F4-AD9F-42A7-93B2-603BD097DA67}"/>
              </a:ext>
            </a:extLst>
          </p:cNvPr>
          <p:cNvSpPr txBox="1">
            <a:spLocks/>
          </p:cNvSpPr>
          <p:nvPr/>
        </p:nvSpPr>
        <p:spPr>
          <a:xfrm>
            <a:off x="655320" y="1320712"/>
            <a:ext cx="5440680" cy="42165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000" b="0" i="0" u="sng" strike="noStrike" kern="1200" cap="none" spc="0" normalizeH="0" baseline="0" dirty="0">
                <a:ln>
                  <a:noFill/>
                </a:ln>
                <a:solidFill>
                  <a:prstClr val="black"/>
                </a:solidFill>
                <a:effectLst/>
                <a:uLnTx/>
                <a:uFillTx/>
                <a:latin typeface="Calibri" panose="020F0502020204030204"/>
              </a:rPr>
              <a:t>Proceso</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s-ES" sz="2000" b="0" i="0" u="none" strike="noStrike" kern="1200" cap="none" spc="0" normalizeH="0" baseline="0" dirty="0">
                <a:ln>
                  <a:noFill/>
                </a:ln>
                <a:solidFill>
                  <a:prstClr val="black"/>
                </a:solidFill>
                <a:effectLst/>
                <a:uLnTx/>
                <a:uFillTx/>
                <a:latin typeface="Calibri" panose="020F0502020204030204"/>
              </a:rPr>
              <a:t>Mayor exigencia</a:t>
            </a:r>
            <a:r>
              <a:rPr kumimoji="0" lang="es-ES" sz="2000" b="0" i="0" u="none" strike="noStrike" kern="1200" cap="none" spc="0" normalizeH="0" dirty="0">
                <a:ln>
                  <a:noFill/>
                </a:ln>
                <a:solidFill>
                  <a:prstClr val="black"/>
                </a:solidFill>
                <a:effectLst/>
                <a:uLnTx/>
                <a:uFillTx/>
                <a:latin typeface="Calibri" panose="020F0502020204030204"/>
              </a:rPr>
              <a:t> para la envolvente del edificio tanto desde el punto de vista térmico como de estanquidad</a:t>
            </a:r>
            <a:r>
              <a:rPr kumimoji="0" lang="es-ES" sz="2000" b="0" i="0" u="none" strike="noStrike" kern="1200" cap="none" spc="0" normalizeH="0" baseline="0" dirty="0">
                <a:ln>
                  <a:noFill/>
                </a:ln>
                <a:solidFill>
                  <a:prstClr val="black"/>
                </a:solidFill>
                <a:effectLst/>
                <a:uLnTx/>
                <a:uFillTx/>
                <a:latin typeface="Calibri" panose="020F0502020204030204"/>
              </a:rPr>
              <a:t> - Arquitectura</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s-ES" sz="2000" b="0" i="0" u="none" strike="noStrike" kern="1200" cap="none" spc="0" normalizeH="0" baseline="0" dirty="0">
                <a:ln>
                  <a:noFill/>
                </a:ln>
                <a:solidFill>
                  <a:prstClr val="black"/>
                </a:solidFill>
                <a:effectLst/>
                <a:uLnTx/>
                <a:uFillTx/>
                <a:latin typeface="Calibri" panose="020F0502020204030204"/>
              </a:rPr>
              <a:t>Mayor exigencia para los ocupantes del edificio </a:t>
            </a:r>
            <a:r>
              <a:rPr lang="es-ES" sz="2000" dirty="0">
                <a:solidFill>
                  <a:prstClr val="black"/>
                </a:solidFill>
                <a:latin typeface="Calibri" panose="020F0502020204030204"/>
              </a:rPr>
              <a:t>respecto al uso de la </a:t>
            </a:r>
            <a:r>
              <a:rPr kumimoji="0" lang="es-ES" sz="2000" b="0" i="0" u="none" strike="noStrike" kern="1200" cap="none" spc="0" normalizeH="0" baseline="0" dirty="0">
                <a:ln>
                  <a:noFill/>
                </a:ln>
                <a:solidFill>
                  <a:prstClr val="black"/>
                </a:solidFill>
                <a:effectLst/>
                <a:uLnTx/>
                <a:uFillTx/>
                <a:latin typeface="Calibri" panose="020F0502020204030204"/>
              </a:rPr>
              <a:t>iluminación natural </a:t>
            </a:r>
            <a:r>
              <a:rPr lang="es-ES" sz="2000" dirty="0">
                <a:solidFill>
                  <a:prstClr val="black"/>
                </a:solidFill>
                <a:latin typeface="Calibri" panose="020F0502020204030204"/>
              </a:rPr>
              <a:t>y a la carga de aparatos </a:t>
            </a:r>
            <a:r>
              <a:rPr lang="es-ES" sz="2000" dirty="0" err="1">
                <a:solidFill>
                  <a:prstClr val="black"/>
                </a:solidFill>
                <a:latin typeface="Calibri" panose="020F0502020204030204"/>
              </a:rPr>
              <a:t>enchufables</a:t>
            </a:r>
            <a:r>
              <a:rPr kumimoji="0" lang="es-ES" sz="2000" b="0" i="0" u="none" strike="noStrike" kern="1200" cap="none" spc="0" normalizeH="0" baseline="0" dirty="0">
                <a:ln>
                  <a:noFill/>
                </a:ln>
                <a:solidFill>
                  <a:prstClr val="black"/>
                </a:solidFill>
                <a:effectLst/>
                <a:uLnTx/>
                <a:uFillTx/>
                <a:latin typeface="Calibri" panose="020F0502020204030204"/>
              </a:rPr>
              <a:t>- Propiedad</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s-ES" sz="2000" b="0" i="0" u="none" strike="noStrike" kern="1200" cap="none" spc="0" normalizeH="0" baseline="0" dirty="0">
                <a:ln>
                  <a:noFill/>
                </a:ln>
                <a:solidFill>
                  <a:prstClr val="black"/>
                </a:solidFill>
                <a:effectLst/>
                <a:uLnTx/>
                <a:uFillTx/>
                <a:latin typeface="Calibri" panose="020F0502020204030204"/>
              </a:rPr>
              <a:t>Utilización de sistemas de alta eficiencia para reducir la demanda de energía (sistemas DAE/ agua </a:t>
            </a:r>
            <a:r>
              <a:rPr lang="es-ES" sz="2000" dirty="0">
                <a:solidFill>
                  <a:prstClr val="black"/>
                </a:solidFill>
                <a:latin typeface="Calibri" panose="020F0502020204030204"/>
              </a:rPr>
              <a:t>respecto a </a:t>
            </a:r>
            <a:r>
              <a:rPr kumimoji="0" lang="es-ES" sz="2000" b="0" i="0" u="none" strike="noStrike" kern="1200" cap="none" spc="0" normalizeH="0" baseline="0" dirty="0">
                <a:ln>
                  <a:noFill/>
                </a:ln>
                <a:solidFill>
                  <a:prstClr val="black"/>
                </a:solidFill>
                <a:effectLst/>
                <a:uLnTx/>
                <a:uFillTx/>
                <a:latin typeface="Calibri" panose="020F0502020204030204"/>
              </a:rPr>
              <a:t>aire) - Ingeniería</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s-ES" sz="2000" b="0" i="0" u="none" strike="noStrike" kern="1200" cap="none" spc="0" normalizeH="0" baseline="0" dirty="0">
                <a:ln>
                  <a:noFill/>
                </a:ln>
                <a:solidFill>
                  <a:prstClr val="black"/>
                </a:solidFill>
                <a:effectLst/>
                <a:uLnTx/>
                <a:uFillTx/>
                <a:latin typeface="Calibri" panose="020F0502020204030204"/>
              </a:rPr>
              <a:t>Correcto dimensionamiento de los equipos en base a estas demandas – Exigencia de responsabilidad</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s-ES" sz="2000" b="0" i="0" u="none" strike="noStrike" kern="1200" cap="none" spc="0" normalizeH="0" baseline="0" dirty="0">
                <a:ln>
                  <a:noFill/>
                </a:ln>
                <a:solidFill>
                  <a:prstClr val="black"/>
                </a:solidFill>
                <a:effectLst/>
                <a:uLnTx/>
                <a:uFillTx/>
                <a:latin typeface="Calibri" panose="020F0502020204030204"/>
              </a:rPr>
              <a:t>Aportar flexibilidad y disponer</a:t>
            </a:r>
            <a:r>
              <a:rPr kumimoji="0" lang="es-ES" sz="2000" b="0" i="0" u="none" strike="noStrike" kern="1200" cap="none" spc="0" normalizeH="0" dirty="0">
                <a:ln>
                  <a:noFill/>
                </a:ln>
                <a:solidFill>
                  <a:prstClr val="black"/>
                </a:solidFill>
                <a:effectLst/>
                <a:uLnTx/>
                <a:uFillTx/>
                <a:latin typeface="Calibri" panose="020F0502020204030204"/>
              </a:rPr>
              <a:t> de sistemas que proporcionen un confort ambiental ejemplar </a:t>
            </a:r>
            <a:endParaRPr kumimoji="0" lang="es-ES" sz="2000" b="0" i="0" u="none" strike="noStrike" kern="1200" cap="none" spc="0" normalizeH="0" baseline="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4038615271"/>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39CF3710-D020-446E-8053-24AF4B45595B}"/>
              </a:ext>
            </a:extLst>
          </p:cNvPr>
          <p:cNvSpPr txBox="1">
            <a:spLocks/>
          </p:cNvSpPr>
          <p:nvPr/>
        </p:nvSpPr>
        <p:spPr>
          <a:xfrm>
            <a:off x="330200" y="1110987"/>
            <a:ext cx="5440680" cy="53401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000" b="0" i="0" u="sng" strike="noStrike" kern="1200" cap="none" spc="0" normalizeH="0" baseline="0" dirty="0">
                <a:ln>
                  <a:noFill/>
                </a:ln>
                <a:solidFill>
                  <a:prstClr val="black"/>
                </a:solidFill>
                <a:effectLst/>
                <a:uLnTx/>
                <a:uFillTx/>
                <a:latin typeface="Calibri" panose="020F0502020204030204"/>
              </a:rPr>
              <a:t>Solución a las necesidades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000" b="0" i="0" u="none" strike="noStrike" kern="1200" cap="none" spc="0" normalizeH="0" baseline="0" dirty="0">
                <a:ln>
                  <a:noFill/>
                </a:ln>
                <a:solidFill>
                  <a:prstClr val="black"/>
                </a:solidFill>
                <a:effectLst/>
                <a:uLnTx/>
                <a:uFillTx/>
                <a:latin typeface="Calibri" panose="020F0502020204030204"/>
              </a:rPr>
              <a:t>Los sistemas de agua consumen menos energía – Paneles radiantes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000" b="0" i="0" u="none" strike="noStrike" kern="1200" cap="none" spc="0" normalizeH="0" baseline="0" dirty="0">
                <a:ln>
                  <a:noFill/>
                </a:ln>
                <a:solidFill>
                  <a:prstClr val="black"/>
                </a:solidFill>
                <a:effectLst/>
                <a:uLnTx/>
                <a:uFillTx/>
                <a:latin typeface="Calibri" panose="020F0502020204030204"/>
              </a:rPr>
              <a:t>Unidades más pequeñas, control modular – válvulas de control y ventiladores de techo frente a cajas VAV y conductos de aire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000" b="0" i="0" u="none" strike="noStrike" kern="1200" cap="none" spc="0" normalizeH="0" baseline="0" dirty="0">
                <a:ln>
                  <a:noFill/>
                </a:ln>
                <a:solidFill>
                  <a:prstClr val="black"/>
                </a:solidFill>
                <a:effectLst/>
                <a:uLnTx/>
                <a:uFillTx/>
                <a:latin typeface="Calibri" panose="020F0502020204030204"/>
              </a:rPr>
              <a:t>Frío</a:t>
            </a:r>
            <a:r>
              <a:rPr kumimoji="0" lang="es-ES" sz="2000" b="0" i="0" u="none" strike="noStrike" kern="1200" cap="none" spc="0" normalizeH="0" dirty="0">
                <a:ln>
                  <a:noFill/>
                </a:ln>
                <a:solidFill>
                  <a:prstClr val="black"/>
                </a:solidFill>
                <a:effectLst/>
                <a:uLnTx/>
                <a:uFillTx/>
                <a:latin typeface="Calibri" panose="020F0502020204030204"/>
              </a:rPr>
              <a:t> y calor simultáneo</a:t>
            </a:r>
            <a:r>
              <a:rPr kumimoji="0" lang="es-ES" sz="2000" b="0" i="0" u="none" strike="noStrike" kern="1200" cap="none" spc="0" normalizeH="0" baseline="0" dirty="0">
                <a:ln>
                  <a:noFill/>
                </a:ln>
                <a:solidFill>
                  <a:prstClr val="black"/>
                </a:solidFill>
                <a:effectLst/>
                <a:uLnTx/>
                <a:uFillTx/>
                <a:latin typeface="Calibri" panose="020F0502020204030204"/>
              </a:rPr>
              <a:t> – Bomba de calor y/o equipos de recuperación de calor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000" b="0" i="0" u="none" strike="noStrike" kern="1200" cap="none" spc="0" normalizeH="0" baseline="0" dirty="0">
                <a:ln>
                  <a:noFill/>
                </a:ln>
                <a:solidFill>
                  <a:prstClr val="black"/>
                </a:solidFill>
                <a:effectLst/>
                <a:uLnTx/>
                <a:uFillTx/>
                <a:latin typeface="Calibri" panose="020F0502020204030204"/>
              </a:rPr>
              <a:t>Desligar la temperatura de la humedad – Sistemas Dedicados</a:t>
            </a:r>
            <a:r>
              <a:rPr kumimoji="0" lang="es-ES" sz="2000" b="0" i="0" u="none" strike="noStrike" kern="1200" cap="none" spc="0" normalizeH="0" dirty="0">
                <a:ln>
                  <a:noFill/>
                </a:ln>
                <a:solidFill>
                  <a:prstClr val="black"/>
                </a:solidFill>
                <a:effectLst/>
                <a:uLnTx/>
                <a:uFillTx/>
                <a:latin typeface="Calibri" panose="020F0502020204030204"/>
              </a:rPr>
              <a:t> de Aire Exterior, </a:t>
            </a:r>
            <a:r>
              <a:rPr kumimoji="0" lang="es-ES" sz="2000" b="0" i="0" u="none" strike="noStrike" kern="1200" cap="none" spc="0" normalizeH="0" baseline="0" dirty="0">
                <a:ln>
                  <a:noFill/>
                </a:ln>
                <a:solidFill>
                  <a:prstClr val="black"/>
                </a:solidFill>
                <a:effectLst/>
                <a:uLnTx/>
                <a:uFillTx/>
                <a:latin typeface="Calibri" panose="020F0502020204030204"/>
              </a:rPr>
              <a:t>DAE</a:t>
            </a:r>
          </a:p>
          <a:p>
            <a:pPr lvl="0">
              <a:defRPr/>
            </a:pPr>
            <a:r>
              <a:rPr lang="es-ES" sz="2000" dirty="0">
                <a:solidFill>
                  <a:prstClr val="black"/>
                </a:solidFill>
              </a:rPr>
              <a:t>Recuperar energía cuando sea posible.</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s-ES" sz="2000" b="0" i="0" u="none" strike="noStrike" kern="1200" cap="none" spc="0" normalizeH="0" baseline="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000" b="0" i="0" u="none" strike="noStrike" kern="1200" cap="none" spc="0" normalizeH="0" baseline="0" dirty="0">
              <a:ln>
                <a:noFill/>
              </a:ln>
              <a:solidFill>
                <a:prstClr val="black"/>
              </a:solidFill>
              <a:effectLst/>
              <a:uLnTx/>
              <a:uFillTx/>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ES" sz="2000" b="0" i="0" u="none" strike="noStrike" kern="1200" cap="none" spc="0" normalizeH="0" baseline="0" dirty="0">
              <a:ln>
                <a:noFill/>
              </a:ln>
              <a:solidFill>
                <a:prstClr val="black"/>
              </a:solidFill>
              <a:effectLst/>
              <a:uLnTx/>
              <a:uFillTx/>
              <a:latin typeface="Calibri" panose="020F0502020204030204"/>
            </a:endParaRPr>
          </a:p>
        </p:txBody>
      </p:sp>
      <p:sp>
        <p:nvSpPr>
          <p:cNvPr id="6" name="Content Placeholder 1">
            <a:extLst>
              <a:ext uri="{FF2B5EF4-FFF2-40B4-BE49-F238E27FC236}">
                <a16:creationId xmlns:a16="http://schemas.microsoft.com/office/drawing/2014/main" id="{956978C5-0070-4877-8A24-7C758642972F}"/>
              </a:ext>
            </a:extLst>
          </p:cNvPr>
          <p:cNvSpPr txBox="1">
            <a:spLocks/>
          </p:cNvSpPr>
          <p:nvPr/>
        </p:nvSpPr>
        <p:spPr>
          <a:xfrm>
            <a:off x="5859943" y="1110987"/>
            <a:ext cx="5440680" cy="53401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000" b="0" i="0" u="sng" strike="noStrike" kern="1200" cap="none" spc="0" normalizeH="0" baseline="0" dirty="0">
                <a:ln>
                  <a:noFill/>
                </a:ln>
                <a:solidFill>
                  <a:prstClr val="black"/>
                </a:solidFill>
                <a:effectLst/>
                <a:uLnTx/>
                <a:uFillTx/>
                <a:latin typeface="Calibri" panose="020F0502020204030204"/>
              </a:rPr>
              <a:t>Descripción del sistema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000" b="0" i="0" u="none" strike="noStrike" kern="1200" cap="none" spc="0" normalizeH="0" baseline="0" dirty="0">
                <a:ln>
                  <a:noFill/>
                </a:ln>
                <a:solidFill>
                  <a:prstClr val="black"/>
                </a:solidFill>
                <a:effectLst/>
                <a:uLnTx/>
                <a:uFillTx/>
                <a:latin typeface="Calibri" panose="020F0502020204030204"/>
              </a:rPr>
              <a:t>Bomba</a:t>
            </a:r>
            <a:r>
              <a:rPr kumimoji="0" lang="es-ES" sz="2000" b="0" i="0" u="none" strike="noStrike" kern="1200" cap="none" spc="0" normalizeH="0" dirty="0">
                <a:ln>
                  <a:noFill/>
                </a:ln>
                <a:solidFill>
                  <a:prstClr val="black"/>
                </a:solidFill>
                <a:effectLst/>
                <a:uLnTx/>
                <a:uFillTx/>
                <a:latin typeface="Calibri" panose="020F0502020204030204"/>
              </a:rPr>
              <a:t> de calor modular condensada por aire</a:t>
            </a:r>
            <a:endParaRPr kumimoji="0" lang="es-ES" sz="2000" b="0" i="0" u="none" strike="noStrike" kern="1200" cap="none" spc="0" normalizeH="0" baseline="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000" b="0" i="0" u="none" strike="noStrike" kern="1200" cap="none" spc="0" normalizeH="0" baseline="0" dirty="0">
                <a:ln>
                  <a:noFill/>
                </a:ln>
                <a:solidFill>
                  <a:prstClr val="black"/>
                </a:solidFill>
                <a:effectLst/>
                <a:uLnTx/>
                <a:uFillTx/>
                <a:latin typeface="Calibri" panose="020F0502020204030204"/>
              </a:rPr>
              <a:t>Bombas </a:t>
            </a:r>
            <a:r>
              <a:rPr lang="es-ES" sz="2000" dirty="0">
                <a:solidFill>
                  <a:prstClr val="black"/>
                </a:solidFill>
                <a:latin typeface="Calibri" panose="020F0502020204030204"/>
              </a:rPr>
              <a:t>en</a:t>
            </a:r>
            <a:r>
              <a:rPr kumimoji="0" lang="es-ES" sz="2000" b="0" i="0" u="none" strike="noStrike" kern="1200" cap="none" spc="0" normalizeH="0" baseline="0" dirty="0">
                <a:ln>
                  <a:noFill/>
                </a:ln>
                <a:solidFill>
                  <a:prstClr val="black"/>
                </a:solidFill>
                <a:effectLst/>
                <a:uLnTx/>
                <a:uFillTx/>
                <a:latin typeface="Calibri" panose="020F0502020204030204"/>
              </a:rPr>
              <a:t> varias etapas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000" b="0" i="0" u="none" strike="noStrike" kern="1200" cap="none" spc="0" normalizeH="0" baseline="0" dirty="0">
                <a:ln>
                  <a:noFill/>
                </a:ln>
                <a:solidFill>
                  <a:prstClr val="black"/>
                </a:solidFill>
                <a:effectLst/>
                <a:uLnTx/>
                <a:uFillTx/>
                <a:latin typeface="Calibri" panose="020F0502020204030204"/>
              </a:rPr>
              <a:t>Unidades  DAE condensadas por aire desacopladas</a:t>
            </a:r>
            <a:r>
              <a:rPr kumimoji="0" lang="es-ES" sz="2000" b="0" i="0" u="none" strike="noStrike" kern="1200" cap="none" spc="0" normalizeH="0" dirty="0">
                <a:ln>
                  <a:noFill/>
                </a:ln>
                <a:solidFill>
                  <a:prstClr val="black"/>
                </a:solidFill>
                <a:effectLst/>
                <a:uLnTx/>
                <a:uFillTx/>
                <a:latin typeface="Calibri" panose="020F0502020204030204"/>
              </a:rPr>
              <a:t> del circuito de condensación por agua</a:t>
            </a:r>
            <a:endParaRPr kumimoji="0" lang="es-ES" sz="2000" b="0" i="0" u="none" strike="noStrike" kern="1200" cap="none" spc="0" normalizeH="0" baseline="0" dirty="0">
              <a:ln>
                <a:noFill/>
              </a:ln>
              <a:solidFill>
                <a:prstClr val="black"/>
              </a:solidFill>
              <a:effectLst/>
              <a:uLnTx/>
              <a:uFillTx/>
              <a:latin typeface="Calibri" panose="020F0502020204030204"/>
            </a:endParaRPr>
          </a:p>
          <a:p>
            <a:pPr marL="0" indent="0">
              <a:buNone/>
              <a:defRPr/>
            </a:pPr>
            <a:r>
              <a:rPr lang="es-ES" sz="2000" dirty="0">
                <a:solidFill>
                  <a:prstClr val="black"/>
                </a:solidFill>
              </a:rPr>
              <a:t>Bombas de calor condensadas por agua en espacios temporal o potencialmente con alta humedad, utilizando el retorno de agua fría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000" b="0" i="0" u="none" strike="noStrike" kern="1200" cap="none" spc="0" normalizeH="0" baseline="0" dirty="0">
                <a:ln>
                  <a:noFill/>
                </a:ln>
                <a:solidFill>
                  <a:prstClr val="black"/>
                </a:solidFill>
                <a:effectLst/>
                <a:uLnTx/>
                <a:uFillTx/>
                <a:latin typeface="Calibri" panose="020F0502020204030204"/>
              </a:rPr>
              <a:t>Paneles radiantes</a:t>
            </a:r>
            <a:r>
              <a:rPr kumimoji="0" lang="es-ES" sz="2000" b="0" i="0" u="none" strike="noStrike" kern="1200" cap="none" spc="0" normalizeH="0" dirty="0">
                <a:ln>
                  <a:noFill/>
                </a:ln>
                <a:solidFill>
                  <a:prstClr val="black"/>
                </a:solidFill>
                <a:effectLst/>
                <a:uLnTx/>
                <a:uFillTx/>
                <a:latin typeface="Calibri" panose="020F0502020204030204"/>
              </a:rPr>
              <a:t> de techo para frío/calor en zonas exteriores. Frío solo en zonas interiores</a:t>
            </a:r>
            <a:endParaRPr kumimoji="0" lang="es-ES" sz="2000" b="0" i="0" u="none" strike="noStrike" kern="1200" cap="none" spc="0" normalizeH="0" baseline="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000" b="0" i="0" u="none" strike="noStrike" kern="1200" cap="none" spc="0" normalizeH="0" baseline="0" dirty="0">
                <a:ln>
                  <a:noFill/>
                </a:ln>
                <a:solidFill>
                  <a:prstClr val="black"/>
                </a:solidFill>
                <a:effectLst/>
                <a:uLnTx/>
                <a:uFillTx/>
                <a:latin typeface="Calibri" panose="020F0502020204030204"/>
              </a:rPr>
              <a:t>Ventiladores de techo para inducir frío y mejorar el confort ambiental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000" b="0" i="0" u="none" strike="noStrike" kern="1200" cap="none" spc="0" normalizeH="0" baseline="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s-ES" sz="2000" b="0" i="0" u="none" strike="noStrike" kern="1200" cap="none" spc="0" normalizeH="0" baseline="0" dirty="0">
              <a:ln>
                <a:noFill/>
              </a:ln>
              <a:solidFill>
                <a:prstClr val="black"/>
              </a:solidFill>
              <a:effectLst/>
              <a:uLnTx/>
              <a:uFillTx/>
              <a:latin typeface="Calibri" panose="020F0502020204030204"/>
            </a:endParaRPr>
          </a:p>
        </p:txBody>
      </p:sp>
      <p:sp>
        <p:nvSpPr>
          <p:cNvPr id="7" name="Title 1">
            <a:extLst>
              <a:ext uri="{FF2B5EF4-FFF2-40B4-BE49-F238E27FC236}">
                <a16:creationId xmlns:a16="http://schemas.microsoft.com/office/drawing/2014/main" id="{95DCFBAC-0500-4490-B835-3F105B9FE896}"/>
              </a:ext>
            </a:extLst>
          </p:cNvPr>
          <p:cNvSpPr>
            <a:spLocks noGrp="1"/>
          </p:cNvSpPr>
          <p:nvPr>
            <p:ph type="ctrTitle"/>
          </p:nvPr>
        </p:nvSpPr>
        <p:spPr>
          <a:xfrm>
            <a:off x="330200" y="-58738"/>
            <a:ext cx="8909050" cy="877888"/>
          </a:xfrm>
        </p:spPr>
        <p:txBody>
          <a:bodyPr/>
          <a:lstStyle/>
          <a:p>
            <a:pPr algn="l"/>
            <a:r>
              <a:rPr lang="es-ES" sz="4400" dirty="0">
                <a:solidFill>
                  <a:schemeClr val="bg1"/>
                </a:solidFill>
              </a:rPr>
              <a:t>Concepto de Climatización</a:t>
            </a:r>
          </a:p>
        </p:txBody>
      </p:sp>
    </p:spTree>
    <p:extLst>
      <p:ext uri="{BB962C8B-B14F-4D97-AF65-F5344CB8AC3E}">
        <p14:creationId xmlns:p14="http://schemas.microsoft.com/office/powerpoint/2010/main" val="4237200013"/>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1">
            <a:extLst>
              <a:ext uri="{FF2B5EF4-FFF2-40B4-BE49-F238E27FC236}">
                <a16:creationId xmlns:a16="http://schemas.microsoft.com/office/drawing/2014/main" id="{878E8979-4A3C-49C2-B901-92CBBA0E1208}"/>
              </a:ext>
            </a:extLst>
          </p:cNvPr>
          <p:cNvSpPr txBox="1"/>
          <p:nvPr/>
        </p:nvSpPr>
        <p:spPr>
          <a:xfrm>
            <a:off x="7613971" y="493369"/>
            <a:ext cx="1172419" cy="31625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120000"/>
              </a:lnSpc>
            </a:pPr>
            <a:r>
              <a:rPr lang="es-ES" sz="900" dirty="0">
                <a:latin typeface="Open Sans" panose="020B0606030504020204" pitchFamily="34" charset="0"/>
                <a:ea typeface="Open Sans" panose="020B0606030504020204" pitchFamily="34" charset="0"/>
                <a:cs typeface="Open Sans" panose="020B0606030504020204" pitchFamily="34" charset="0"/>
              </a:rPr>
              <a:t>TZHP</a:t>
            </a:r>
          </a:p>
        </p:txBody>
      </p:sp>
      <p:sp>
        <p:nvSpPr>
          <p:cNvPr id="11" name="TextBox 10">
            <a:extLst>
              <a:ext uri="{FF2B5EF4-FFF2-40B4-BE49-F238E27FC236}">
                <a16:creationId xmlns:a16="http://schemas.microsoft.com/office/drawing/2014/main" id="{87111524-BE3D-4F4A-B5FF-E6509597585C}"/>
              </a:ext>
            </a:extLst>
          </p:cNvPr>
          <p:cNvSpPr txBox="1"/>
          <p:nvPr/>
        </p:nvSpPr>
        <p:spPr>
          <a:xfrm>
            <a:off x="400424" y="153670"/>
            <a:ext cx="8331535" cy="523220"/>
          </a:xfrm>
          <a:prstGeom prst="rect">
            <a:avLst/>
          </a:prstGeom>
          <a:noFill/>
        </p:spPr>
        <p:txBody>
          <a:bodyPr wrap="square" rtlCol="0">
            <a:spAutoFit/>
          </a:bodyPr>
          <a:lstStyle/>
          <a:p>
            <a:r>
              <a:rPr lang="es-ES" b="1" dirty="0">
                <a:solidFill>
                  <a:schemeClr val="bg1"/>
                </a:solidFill>
                <a:latin typeface="Open Sans" panose="020B0606030504020204" pitchFamily="34" charset="0"/>
                <a:ea typeface="Open Sans" panose="020B0606030504020204" pitchFamily="34" charset="0"/>
                <a:cs typeface="Open Sans" panose="020B0606030504020204" pitchFamily="34" charset="0"/>
              </a:rPr>
              <a:t>Climatización Opción 1: Sistemas todo aire con Bombas de Calor TZHP</a:t>
            </a:r>
          </a:p>
          <a:p>
            <a:r>
              <a:rPr lang="es-E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TZHP – Bombas de Calor zonificadas Termodinámicamente</a:t>
            </a:r>
          </a:p>
        </p:txBody>
      </p:sp>
      <p:pic>
        <p:nvPicPr>
          <p:cNvPr id="17" name="Picture 2" descr="A close up of a logo&#10;&#10;Description automatically generated">
            <a:extLst>
              <a:ext uri="{FF2B5EF4-FFF2-40B4-BE49-F238E27FC236}">
                <a16:creationId xmlns:a16="http://schemas.microsoft.com/office/drawing/2014/main" id="{5FE3FBBD-D6EE-4AB5-9C21-77F00B8D495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32000" y="13855"/>
            <a:ext cx="14224000" cy="6857999"/>
          </a:xfrm>
          <a:prstGeom prst="rect">
            <a:avLst/>
          </a:prstGeom>
        </p:spPr>
      </p:pic>
      <p:sp>
        <p:nvSpPr>
          <p:cNvPr id="19" name="TextBox 1">
            <a:extLst>
              <a:ext uri="{FF2B5EF4-FFF2-40B4-BE49-F238E27FC236}">
                <a16:creationId xmlns:a16="http://schemas.microsoft.com/office/drawing/2014/main" id="{1DBE9C56-2EB4-4FFB-93A4-68726BC792CE}"/>
              </a:ext>
            </a:extLst>
          </p:cNvPr>
          <p:cNvSpPr txBox="1"/>
          <p:nvPr/>
        </p:nvSpPr>
        <p:spPr>
          <a:xfrm>
            <a:off x="8731960" y="809624"/>
            <a:ext cx="1172419" cy="31625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120000"/>
              </a:lnSpc>
            </a:pPr>
            <a:r>
              <a:rPr lang="es-ES" sz="900" dirty="0">
                <a:latin typeface="Open Sans" panose="020B0606030504020204" pitchFamily="34" charset="0"/>
                <a:ea typeface="Open Sans" panose="020B0606030504020204" pitchFamily="34" charset="0"/>
                <a:cs typeface="Open Sans" panose="020B0606030504020204" pitchFamily="34" charset="0"/>
              </a:rPr>
              <a:t>Ventiladores de techo (bidireccionales)</a:t>
            </a:r>
          </a:p>
        </p:txBody>
      </p:sp>
      <p:sp>
        <p:nvSpPr>
          <p:cNvPr id="20" name="TextBox 1">
            <a:extLst>
              <a:ext uri="{FF2B5EF4-FFF2-40B4-BE49-F238E27FC236}">
                <a16:creationId xmlns:a16="http://schemas.microsoft.com/office/drawing/2014/main" id="{F2CC0D52-6860-44BF-A9D4-2AEFC1B7CFC2}"/>
              </a:ext>
            </a:extLst>
          </p:cNvPr>
          <p:cNvSpPr txBox="1"/>
          <p:nvPr/>
        </p:nvSpPr>
        <p:spPr>
          <a:xfrm>
            <a:off x="9589210" y="2339288"/>
            <a:ext cx="1172419" cy="31625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120000"/>
              </a:lnSpc>
            </a:pPr>
            <a:r>
              <a:rPr lang="es-ES" sz="900" dirty="0">
                <a:latin typeface="Open Sans" panose="020B0606030504020204" pitchFamily="34" charset="0"/>
                <a:ea typeface="Open Sans" panose="020B0606030504020204" pitchFamily="34" charset="0"/>
                <a:cs typeface="Open Sans" panose="020B0606030504020204" pitchFamily="34" charset="0"/>
              </a:rPr>
              <a:t>Distribución de aire</a:t>
            </a:r>
          </a:p>
          <a:p>
            <a:pPr>
              <a:lnSpc>
                <a:spcPct val="120000"/>
              </a:lnSpc>
            </a:pPr>
            <a:r>
              <a:rPr lang="es-ES" sz="900" dirty="0">
                <a:latin typeface="Open Sans" panose="020B0606030504020204" pitchFamily="34" charset="0"/>
                <a:ea typeface="Open Sans" panose="020B0606030504020204" pitchFamily="34" charset="0"/>
                <a:cs typeface="Open Sans" panose="020B0606030504020204" pitchFamily="34" charset="0"/>
              </a:rPr>
              <a:t>por la parte superior</a:t>
            </a:r>
          </a:p>
        </p:txBody>
      </p:sp>
      <p:sp>
        <p:nvSpPr>
          <p:cNvPr id="21" name="TextBox 11">
            <a:extLst>
              <a:ext uri="{FF2B5EF4-FFF2-40B4-BE49-F238E27FC236}">
                <a16:creationId xmlns:a16="http://schemas.microsoft.com/office/drawing/2014/main" id="{5903AEBB-8731-42F3-9891-19BCEB5ADC12}"/>
              </a:ext>
            </a:extLst>
          </p:cNvPr>
          <p:cNvSpPr txBox="1"/>
          <p:nvPr/>
        </p:nvSpPr>
        <p:spPr>
          <a:xfrm>
            <a:off x="269796" y="1550656"/>
            <a:ext cx="2859868" cy="3862596"/>
          </a:xfrm>
          <a:prstGeom prst="rect">
            <a:avLst/>
          </a:prstGeom>
          <a:noFill/>
        </p:spPr>
        <p:txBody>
          <a:bodyPr wrap="square" rtlCol="0">
            <a:spAutoFit/>
          </a:bodyPr>
          <a:lstStyle/>
          <a:p>
            <a:pPr>
              <a:lnSpc>
                <a:spcPct val="130000"/>
              </a:lnSpc>
            </a:pPr>
            <a:r>
              <a:rPr lang="es-ES" sz="1000" dirty="0">
                <a:latin typeface="Open Sans" panose="020B0606030504020204" pitchFamily="34" charset="0"/>
                <a:ea typeface="Open Sans" panose="020B0606030504020204" pitchFamily="34" charset="0"/>
                <a:cs typeface="Open Sans" panose="020B0606030504020204" pitchFamily="34" charset="0"/>
              </a:rPr>
              <a:t>Tipo de Sistema </a:t>
            </a:r>
          </a:p>
          <a:p>
            <a:pPr>
              <a:lnSpc>
                <a:spcPct val="130000"/>
              </a:lnSpc>
            </a:pPr>
            <a:r>
              <a:rPr lang="es-ES" sz="1000" dirty="0">
                <a:latin typeface="Open Sans" panose="020B0606030504020204" pitchFamily="34" charset="0"/>
                <a:ea typeface="Open Sans" panose="020B0606030504020204" pitchFamily="34" charset="0"/>
                <a:cs typeface="Open Sans" panose="020B0606030504020204" pitchFamily="34" charset="0"/>
              </a:rPr>
              <a:t>Bombas de calor condensadas por aire compactas de cubierta (tipo </a:t>
            </a:r>
            <a:r>
              <a:rPr lang="es-ES" sz="1000" dirty="0" err="1">
                <a:latin typeface="Open Sans" panose="020B0606030504020204" pitchFamily="34" charset="0"/>
                <a:ea typeface="Open Sans" panose="020B0606030504020204" pitchFamily="34" charset="0"/>
                <a:cs typeface="Open Sans" panose="020B0606030504020204" pitchFamily="34" charset="0"/>
              </a:rPr>
              <a:t>Rooftop</a:t>
            </a:r>
            <a:r>
              <a:rPr lang="es-ES" sz="1000" dirty="0">
                <a:latin typeface="Open Sans" panose="020B0606030504020204" pitchFamily="34" charset="0"/>
                <a:ea typeface="Open Sans" panose="020B0606030504020204" pitchFamily="34" charset="0"/>
                <a:cs typeface="Open Sans" panose="020B0606030504020204" pitchFamily="34" charset="0"/>
              </a:rPr>
              <a:t>) zonificadas termodinámicamente </a:t>
            </a:r>
            <a:r>
              <a:rPr lang="es-ES" sz="10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con sistema DAE dedicado de aire exterior, recuperación </a:t>
            </a:r>
            <a:r>
              <a:rPr lang="es-ES" sz="1000" dirty="0" err="1">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entálpica</a:t>
            </a:r>
            <a:r>
              <a:rPr lang="es-ES" sz="10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demanda controlada de ventilación y una rueda desecante </a:t>
            </a:r>
          </a:p>
          <a:p>
            <a:pPr marL="228600" indent="-228600">
              <a:lnSpc>
                <a:spcPct val="130000"/>
              </a:lnSpc>
              <a:buFont typeface="+mj-lt"/>
              <a:buAutoNum type="arabicPeriod"/>
            </a:pPr>
            <a:endParaRPr lang="es-ES" sz="1000" dirty="0">
              <a:latin typeface="Open Sans" panose="020B0606030504020204" pitchFamily="34" charset="0"/>
              <a:ea typeface="Open Sans" panose="020B0606030504020204" pitchFamily="34" charset="0"/>
              <a:cs typeface="Open Sans" panose="020B0606030504020204" pitchFamily="34" charset="0"/>
            </a:endParaRPr>
          </a:p>
          <a:p>
            <a:pPr>
              <a:lnSpc>
                <a:spcPct val="130000"/>
              </a:lnSpc>
            </a:pPr>
            <a:r>
              <a:rPr lang="es-ES" sz="1000" dirty="0">
                <a:latin typeface="Open Sans" panose="020B0606030504020204" pitchFamily="34" charset="0"/>
                <a:ea typeface="Open Sans" panose="020B0606030504020204" pitchFamily="34" charset="0"/>
                <a:cs typeface="Open Sans" panose="020B0606030504020204" pitchFamily="34" charset="0"/>
              </a:rPr>
              <a:t>Opciones de Distribución de Aire</a:t>
            </a:r>
          </a:p>
          <a:p>
            <a:pPr>
              <a:lnSpc>
                <a:spcPct val="130000"/>
              </a:lnSpc>
            </a:pPr>
            <a:r>
              <a:rPr lang="es-ES" sz="10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Aire de mezcla en la parte superior</a:t>
            </a:r>
          </a:p>
          <a:p>
            <a:pPr>
              <a:lnSpc>
                <a:spcPct val="130000"/>
              </a:lnSpc>
            </a:pPr>
            <a:endParaRPr lang="es-ES" sz="1000" dirty="0">
              <a:latin typeface="Open Sans" panose="020B0606030504020204" pitchFamily="34" charset="0"/>
              <a:ea typeface="Open Sans" panose="020B0606030504020204" pitchFamily="34" charset="0"/>
              <a:cs typeface="Open Sans" panose="020B0606030504020204" pitchFamily="34" charset="0"/>
            </a:endParaRPr>
          </a:p>
          <a:p>
            <a:pPr>
              <a:lnSpc>
                <a:spcPct val="130000"/>
              </a:lnSpc>
            </a:pPr>
            <a:r>
              <a:rPr lang="es-ES" sz="1000" dirty="0">
                <a:latin typeface="Open Sans" panose="020B0606030504020204" pitchFamily="34" charset="0"/>
                <a:ea typeface="Open Sans" panose="020B0606030504020204" pitchFamily="34" charset="0"/>
                <a:cs typeface="Open Sans" panose="020B0606030504020204" pitchFamily="34" charset="0"/>
              </a:rPr>
              <a:t>Ventilación combinada </a:t>
            </a:r>
          </a:p>
          <a:p>
            <a:pPr>
              <a:lnSpc>
                <a:spcPct val="130000"/>
              </a:lnSpc>
            </a:pPr>
            <a:r>
              <a:rPr lang="es-ES" sz="10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Ventanas practicables y extracción por el atrio</a:t>
            </a:r>
          </a:p>
          <a:p>
            <a:pPr>
              <a:lnSpc>
                <a:spcPct val="130000"/>
              </a:lnSpc>
            </a:pPr>
            <a:r>
              <a:rPr lang="es-ES" sz="10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Ventilador de techo con control inverso</a:t>
            </a:r>
          </a:p>
          <a:p>
            <a:pPr>
              <a:lnSpc>
                <a:spcPct val="130000"/>
              </a:lnSpc>
            </a:pPr>
            <a:endParaRPr lang="es-ES" sz="1000" dirty="0">
              <a:latin typeface="Open Sans" panose="020B0606030504020204" pitchFamily="34" charset="0"/>
              <a:ea typeface="Open Sans" panose="020B0606030504020204" pitchFamily="34" charset="0"/>
              <a:cs typeface="Open Sans" panose="020B0606030504020204" pitchFamily="34" charset="0"/>
            </a:endParaRPr>
          </a:p>
          <a:p>
            <a:pPr>
              <a:lnSpc>
                <a:spcPct val="130000"/>
              </a:lnSpc>
            </a:pPr>
            <a:r>
              <a:rPr lang="es-ES" sz="1000" dirty="0">
                <a:latin typeface="Open Sans" panose="020B0606030504020204" pitchFamily="34" charset="0"/>
                <a:ea typeface="Open Sans" panose="020B0606030504020204" pitchFamily="34" charset="0"/>
                <a:cs typeface="Open Sans" panose="020B0606030504020204" pitchFamily="34" charset="0"/>
              </a:rPr>
              <a:t>Soplado nocturno/ Economizador lado aire</a:t>
            </a:r>
          </a:p>
          <a:p>
            <a:pPr>
              <a:lnSpc>
                <a:spcPct val="130000"/>
              </a:lnSpc>
            </a:pPr>
            <a:r>
              <a:rPr lang="es-ES" sz="10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Ventilador asistido con soplado nocturno</a:t>
            </a:r>
            <a:endParaRPr lang="es-ES" sz="12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a:p>
            <a:pPr marL="228600" indent="-228600">
              <a:buFont typeface="+mj-lt"/>
              <a:buAutoNum type="arabicPeriod"/>
            </a:pPr>
            <a:endParaRPr lang="es-ES" sz="1200" dirty="0">
              <a:latin typeface="Open Sans" panose="020B0606030504020204" pitchFamily="34" charset="0"/>
              <a:ea typeface="Open Sans" panose="020B0606030504020204" pitchFamily="34" charset="0"/>
              <a:cs typeface="Open Sans" panose="020B0606030504020204" pitchFamily="34" charset="0"/>
            </a:endParaRPr>
          </a:p>
          <a:p>
            <a:endParaRPr lang="es-E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CuadroTexto 21"/>
          <p:cNvSpPr txBox="1"/>
          <p:nvPr/>
        </p:nvSpPr>
        <p:spPr>
          <a:xfrm>
            <a:off x="3150685" y="2329550"/>
            <a:ext cx="1364514" cy="338554"/>
          </a:xfrm>
          <a:prstGeom prst="rect">
            <a:avLst/>
          </a:prstGeom>
          <a:solidFill>
            <a:schemeClr val="bg1"/>
          </a:solidFill>
        </p:spPr>
        <p:txBody>
          <a:bodyPr wrap="square" lIns="216000" rtlCol="0">
            <a:spAutoFit/>
          </a:bodyPr>
          <a:lstStyle/>
          <a:p>
            <a:r>
              <a:rPr lang="es-ES" sz="800" b="1" dirty="0"/>
              <a:t>Ventanas practicables</a:t>
            </a:r>
          </a:p>
          <a:p>
            <a:r>
              <a:rPr lang="es-ES" sz="800" b="1" dirty="0"/>
              <a:t>para ventilación natural</a:t>
            </a:r>
          </a:p>
        </p:txBody>
      </p:sp>
    </p:spTree>
    <p:extLst>
      <p:ext uri="{BB962C8B-B14F-4D97-AF65-F5344CB8AC3E}">
        <p14:creationId xmlns:p14="http://schemas.microsoft.com/office/powerpoint/2010/main" val="34101392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lack&#10;&#10;Description automatically generated">
            <a:extLst>
              <a:ext uri="{FF2B5EF4-FFF2-40B4-BE49-F238E27FC236}">
                <a16:creationId xmlns:a16="http://schemas.microsoft.com/office/drawing/2014/main" id="{DEBF0E0A-F9B2-4099-A7C2-DF816BF17EB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44701" y="4543"/>
            <a:ext cx="14236700" cy="6853457"/>
          </a:xfrm>
          <a:prstGeom prst="rect">
            <a:avLst/>
          </a:prstGeom>
        </p:spPr>
      </p:pic>
      <p:sp>
        <p:nvSpPr>
          <p:cNvPr id="24" name="TextBox 23">
            <a:extLst>
              <a:ext uri="{FF2B5EF4-FFF2-40B4-BE49-F238E27FC236}">
                <a16:creationId xmlns:a16="http://schemas.microsoft.com/office/drawing/2014/main" id="{1F6F5724-5332-468F-ADEC-D4079EAF1E5B}"/>
              </a:ext>
            </a:extLst>
          </p:cNvPr>
          <p:cNvSpPr txBox="1"/>
          <p:nvPr/>
        </p:nvSpPr>
        <p:spPr>
          <a:xfrm>
            <a:off x="400425" y="1137037"/>
            <a:ext cx="3448006" cy="4047262"/>
          </a:xfrm>
          <a:prstGeom prst="rect">
            <a:avLst/>
          </a:prstGeom>
          <a:noFill/>
        </p:spPr>
        <p:txBody>
          <a:bodyPr wrap="square" rtlCol="0">
            <a:spAutoFit/>
          </a:bodyPr>
          <a:lstStyle/>
          <a:p>
            <a:pPr>
              <a:lnSpc>
                <a:spcPct val="130000"/>
              </a:lnSpc>
            </a:pPr>
            <a:r>
              <a:rPr lang="es-ES" sz="1000" dirty="0">
                <a:latin typeface="Open Sans" panose="020B0606030504020204" pitchFamily="34" charset="0"/>
                <a:ea typeface="Open Sans" panose="020B0606030504020204" pitchFamily="34" charset="0"/>
                <a:cs typeface="Open Sans" panose="020B0606030504020204" pitchFamily="34" charset="0"/>
              </a:rPr>
              <a:t>DAES (Sistemas Dedicados de Aire Exterior)</a:t>
            </a:r>
          </a:p>
          <a:p>
            <a:pPr>
              <a:lnSpc>
                <a:spcPct val="130000"/>
              </a:lnSpc>
            </a:pPr>
            <a:r>
              <a:rPr lang="es-ES" sz="10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Con recuperación de entalpía y demanda controlada de ventilación</a:t>
            </a:r>
          </a:p>
          <a:p>
            <a:pPr>
              <a:lnSpc>
                <a:spcPct val="130000"/>
              </a:lnSpc>
            </a:pPr>
            <a:r>
              <a:rPr lang="es-ES" sz="10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Opción 1A: Con rueda desecante</a:t>
            </a:r>
          </a:p>
          <a:p>
            <a:pPr>
              <a:lnSpc>
                <a:spcPct val="130000"/>
              </a:lnSpc>
            </a:pPr>
            <a:r>
              <a:rPr lang="es-ES" sz="10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Opción 1B: Con batería de expansión directa</a:t>
            </a:r>
          </a:p>
          <a:p>
            <a:pPr>
              <a:lnSpc>
                <a:spcPct val="130000"/>
              </a:lnSpc>
            </a:pPr>
            <a:endParaRPr lang="es-ES" sz="1000" dirty="0">
              <a:latin typeface="Open Sans" panose="020B0606030504020204" pitchFamily="34" charset="0"/>
              <a:ea typeface="Open Sans" panose="020B0606030504020204" pitchFamily="34" charset="0"/>
              <a:cs typeface="Open Sans" panose="020B0606030504020204" pitchFamily="34" charset="0"/>
            </a:endParaRPr>
          </a:p>
          <a:p>
            <a:pPr>
              <a:lnSpc>
                <a:spcPct val="130000"/>
              </a:lnSpc>
            </a:pPr>
            <a:r>
              <a:rPr lang="es-ES" sz="1000" dirty="0">
                <a:latin typeface="Open Sans" panose="020B0606030504020204" pitchFamily="34" charset="0"/>
                <a:ea typeface="Open Sans" panose="020B0606030504020204" pitchFamily="34" charset="0"/>
                <a:cs typeface="Open Sans" panose="020B0606030504020204" pitchFamily="34" charset="0"/>
              </a:rPr>
              <a:t>Opciones con unidades terminales condensadas por agua</a:t>
            </a:r>
          </a:p>
          <a:p>
            <a:pPr>
              <a:lnSpc>
                <a:spcPct val="130000"/>
              </a:lnSpc>
            </a:pPr>
            <a:r>
              <a:rPr lang="es-ES" sz="10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Paneles radiantes de techo</a:t>
            </a:r>
          </a:p>
          <a:p>
            <a:pPr>
              <a:lnSpc>
                <a:spcPct val="130000"/>
              </a:lnSpc>
            </a:pPr>
            <a:r>
              <a:rPr lang="es-ES" sz="10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Unidades terminales con ventilador</a:t>
            </a:r>
          </a:p>
          <a:p>
            <a:pPr lvl="1">
              <a:lnSpc>
                <a:spcPct val="130000"/>
              </a:lnSpc>
            </a:pPr>
            <a:endParaRPr lang="es-ES" sz="1000" dirty="0">
              <a:latin typeface="Open Sans" panose="020B0606030504020204" pitchFamily="34" charset="0"/>
              <a:ea typeface="Open Sans" panose="020B0606030504020204" pitchFamily="34" charset="0"/>
              <a:cs typeface="Open Sans" panose="020B0606030504020204" pitchFamily="34" charset="0"/>
            </a:endParaRPr>
          </a:p>
          <a:p>
            <a:pPr>
              <a:lnSpc>
                <a:spcPct val="130000"/>
              </a:lnSpc>
            </a:pPr>
            <a:r>
              <a:rPr lang="es-ES" sz="1000" dirty="0">
                <a:latin typeface="Open Sans" panose="020B0606030504020204" pitchFamily="34" charset="0"/>
                <a:ea typeface="Open Sans" panose="020B0606030504020204" pitchFamily="34" charset="0"/>
                <a:cs typeface="Open Sans" panose="020B0606030504020204" pitchFamily="34" charset="0"/>
              </a:rPr>
              <a:t>Opciones con bombas de calor</a:t>
            </a:r>
          </a:p>
          <a:p>
            <a:pPr>
              <a:lnSpc>
                <a:spcPct val="130000"/>
              </a:lnSpc>
            </a:pPr>
            <a:r>
              <a:rPr lang="es-ES" sz="10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Opción A: Bombas de calor condensadas por aire</a:t>
            </a:r>
          </a:p>
          <a:p>
            <a:pPr>
              <a:lnSpc>
                <a:spcPct val="130000"/>
              </a:lnSpc>
            </a:pPr>
            <a:r>
              <a:rPr lang="es-ES" sz="10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Opción B: Bombas de calor condensadas por agua </a:t>
            </a:r>
          </a:p>
          <a:p>
            <a:pPr>
              <a:lnSpc>
                <a:spcPct val="130000"/>
              </a:lnSpc>
            </a:pPr>
            <a:r>
              <a:rPr lang="es-ES" sz="10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Opción C: Bombas de calor geotérmicas</a:t>
            </a:r>
          </a:p>
          <a:p>
            <a:pPr marL="685800" lvl="1" indent="-228600">
              <a:lnSpc>
                <a:spcPct val="130000"/>
              </a:lnSpc>
              <a:buFont typeface="Arial" panose="020B0604020202020204" pitchFamily="34" charset="0"/>
              <a:buChar char="•"/>
            </a:pPr>
            <a:endParaRPr lang="es-ES" sz="1000" dirty="0">
              <a:latin typeface="Open Sans" panose="020B0606030504020204" pitchFamily="34" charset="0"/>
              <a:ea typeface="Open Sans" panose="020B0606030504020204" pitchFamily="34" charset="0"/>
              <a:cs typeface="Open Sans" panose="020B0606030504020204" pitchFamily="34" charset="0"/>
            </a:endParaRPr>
          </a:p>
          <a:p>
            <a:pPr>
              <a:lnSpc>
                <a:spcPct val="130000"/>
              </a:lnSpc>
            </a:pPr>
            <a:r>
              <a:rPr lang="es-ES" sz="1000" dirty="0">
                <a:latin typeface="Open Sans" panose="020B0606030504020204" pitchFamily="34" charset="0"/>
                <a:ea typeface="Open Sans" panose="020B0606030504020204" pitchFamily="34" charset="0"/>
                <a:cs typeface="Open Sans" panose="020B0606030504020204" pitchFamily="34" charset="0"/>
              </a:rPr>
              <a:t>Soplado </a:t>
            </a:r>
            <a:r>
              <a:rPr lang="es-ES" sz="1000" dirty="0" err="1">
                <a:latin typeface="Open Sans" panose="020B0606030504020204" pitchFamily="34" charset="0"/>
                <a:ea typeface="Open Sans" panose="020B0606030504020204" pitchFamily="34" charset="0"/>
                <a:cs typeface="Open Sans" panose="020B0606030504020204" pitchFamily="34" charset="0"/>
              </a:rPr>
              <a:t>nocturne</a:t>
            </a:r>
            <a:r>
              <a:rPr lang="es-ES" sz="1000" dirty="0">
                <a:latin typeface="Open Sans" panose="020B0606030504020204" pitchFamily="34" charset="0"/>
                <a:ea typeface="Open Sans" panose="020B0606030504020204" pitchFamily="34" charset="0"/>
                <a:cs typeface="Open Sans" panose="020B0606030504020204" pitchFamily="34" charset="0"/>
              </a:rPr>
              <a:t> y ventilación combinada </a:t>
            </a:r>
          </a:p>
          <a:p>
            <a:pPr>
              <a:lnSpc>
                <a:spcPct val="130000"/>
              </a:lnSpc>
            </a:pPr>
            <a:r>
              <a:rPr lang="es-ES" sz="10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Consultar transparencia previa</a:t>
            </a:r>
          </a:p>
          <a:p>
            <a:endParaRPr lang="es-ES" sz="1200" dirty="0">
              <a:latin typeface="Open Sans Light" panose="020B0306030504020204" pitchFamily="34" charset="0"/>
              <a:ea typeface="Open Sans Light" panose="020B0306030504020204" pitchFamily="34" charset="0"/>
              <a:cs typeface="Open Sans Light" panose="020B0306030504020204" pitchFamily="34" charset="0"/>
            </a:endParaRPr>
          </a:p>
          <a:p>
            <a:pPr marL="228600" indent="-228600">
              <a:buFont typeface="+mj-lt"/>
              <a:buAutoNum type="arabicPeriod"/>
            </a:pPr>
            <a:endParaRPr lang="es-ES" sz="1200" dirty="0">
              <a:latin typeface="Open Sans" panose="020B0606030504020204" pitchFamily="34" charset="0"/>
              <a:ea typeface="Open Sans" panose="020B0606030504020204" pitchFamily="34" charset="0"/>
              <a:cs typeface="Open Sans" panose="020B0606030504020204" pitchFamily="34" charset="0"/>
            </a:endParaRPr>
          </a:p>
          <a:p>
            <a:pPr marL="228600" indent="-228600">
              <a:buFont typeface="+mj-lt"/>
              <a:buAutoNum type="arabicPeriod"/>
            </a:pPr>
            <a:endParaRPr lang="es-E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
            <a:extLst>
              <a:ext uri="{FF2B5EF4-FFF2-40B4-BE49-F238E27FC236}">
                <a16:creationId xmlns:a16="http://schemas.microsoft.com/office/drawing/2014/main" id="{A1EEE4D1-2AC9-4C9D-9EAE-89B204A87A8A}"/>
              </a:ext>
            </a:extLst>
          </p:cNvPr>
          <p:cNvSpPr txBox="1"/>
          <p:nvPr/>
        </p:nvSpPr>
        <p:spPr>
          <a:xfrm>
            <a:off x="7195292" y="675456"/>
            <a:ext cx="1172419" cy="31625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120000"/>
              </a:lnSpc>
            </a:pPr>
            <a:r>
              <a:rPr lang="es-ES" sz="900" dirty="0">
                <a:latin typeface="Open Sans" panose="020B0606030504020204" pitchFamily="34" charset="0"/>
                <a:ea typeface="Open Sans" panose="020B0606030504020204" pitchFamily="34" charset="0"/>
                <a:cs typeface="Open Sans" panose="020B0606030504020204" pitchFamily="34" charset="0"/>
              </a:rPr>
              <a:t>DAES</a:t>
            </a:r>
          </a:p>
        </p:txBody>
      </p:sp>
      <p:sp>
        <p:nvSpPr>
          <p:cNvPr id="15" name="TextBox 1">
            <a:extLst>
              <a:ext uri="{FF2B5EF4-FFF2-40B4-BE49-F238E27FC236}">
                <a16:creationId xmlns:a16="http://schemas.microsoft.com/office/drawing/2014/main" id="{10816DE7-4DB8-41E5-A3BB-063C1B2DB907}"/>
              </a:ext>
            </a:extLst>
          </p:cNvPr>
          <p:cNvSpPr txBox="1"/>
          <p:nvPr/>
        </p:nvSpPr>
        <p:spPr>
          <a:xfrm>
            <a:off x="7261967" y="4918697"/>
            <a:ext cx="1495425" cy="31625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120000"/>
              </a:lnSpc>
            </a:pPr>
            <a:r>
              <a:rPr lang="es-ES" sz="900" dirty="0">
                <a:latin typeface="Open Sans" panose="020B0606030504020204" pitchFamily="34" charset="0"/>
                <a:ea typeface="Open Sans" panose="020B0606030504020204" pitchFamily="34" charset="0"/>
                <a:cs typeface="Open Sans" panose="020B0606030504020204" pitchFamily="34" charset="0"/>
              </a:rPr>
              <a:t>Paneles radiantes</a:t>
            </a:r>
          </a:p>
        </p:txBody>
      </p:sp>
      <p:sp>
        <p:nvSpPr>
          <p:cNvPr id="16" name="TextBox 1">
            <a:extLst>
              <a:ext uri="{FF2B5EF4-FFF2-40B4-BE49-F238E27FC236}">
                <a16:creationId xmlns:a16="http://schemas.microsoft.com/office/drawing/2014/main" id="{BF881D5F-6BC9-48BF-8E18-101EFAC8BD71}"/>
              </a:ext>
            </a:extLst>
          </p:cNvPr>
          <p:cNvSpPr txBox="1"/>
          <p:nvPr/>
        </p:nvSpPr>
        <p:spPr>
          <a:xfrm>
            <a:off x="8631269" y="904881"/>
            <a:ext cx="1172419" cy="31625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120000"/>
              </a:lnSpc>
            </a:pPr>
            <a:r>
              <a:rPr lang="es-ES" sz="900" dirty="0">
                <a:latin typeface="Open Sans" panose="020B0606030504020204" pitchFamily="34" charset="0"/>
                <a:ea typeface="Open Sans" panose="020B0606030504020204" pitchFamily="34" charset="0"/>
                <a:cs typeface="Open Sans" panose="020B0606030504020204" pitchFamily="34" charset="0"/>
              </a:rPr>
              <a:t>Ventiladores de techo (bidireccionales)</a:t>
            </a:r>
          </a:p>
        </p:txBody>
      </p:sp>
      <p:sp>
        <p:nvSpPr>
          <p:cNvPr id="17" name="TextBox 1">
            <a:extLst>
              <a:ext uri="{FF2B5EF4-FFF2-40B4-BE49-F238E27FC236}">
                <a16:creationId xmlns:a16="http://schemas.microsoft.com/office/drawing/2014/main" id="{F1B6F8AF-FD55-4802-A846-C893020308E0}"/>
              </a:ext>
            </a:extLst>
          </p:cNvPr>
          <p:cNvSpPr txBox="1"/>
          <p:nvPr/>
        </p:nvSpPr>
        <p:spPr>
          <a:xfrm>
            <a:off x="7033790" y="4383365"/>
            <a:ext cx="1495425" cy="31625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120000"/>
              </a:lnSpc>
            </a:pPr>
            <a:r>
              <a:rPr lang="es-ES" sz="900" dirty="0">
                <a:latin typeface="Open Sans" panose="020B0606030504020204" pitchFamily="34" charset="0"/>
                <a:ea typeface="Open Sans" panose="020B0606030504020204" pitchFamily="34" charset="0"/>
                <a:cs typeface="Open Sans" panose="020B0606030504020204" pitchFamily="34" charset="0"/>
              </a:rPr>
              <a:t>Fan-</a:t>
            </a:r>
            <a:r>
              <a:rPr lang="es-ES" sz="900" dirty="0" err="1">
                <a:latin typeface="Open Sans" panose="020B0606030504020204" pitchFamily="34" charset="0"/>
                <a:ea typeface="Open Sans" panose="020B0606030504020204" pitchFamily="34" charset="0"/>
                <a:cs typeface="Open Sans" panose="020B0606030504020204" pitchFamily="34" charset="0"/>
              </a:rPr>
              <a:t>coil</a:t>
            </a:r>
            <a:endParaRPr lang="es-ES" sz="900"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52E9EC0E-33D3-4AEC-A9E2-EA08C7226B10}"/>
              </a:ext>
            </a:extLst>
          </p:cNvPr>
          <p:cNvSpPr txBox="1"/>
          <p:nvPr/>
        </p:nvSpPr>
        <p:spPr>
          <a:xfrm>
            <a:off x="400426" y="209090"/>
            <a:ext cx="5252229" cy="523220"/>
          </a:xfrm>
          <a:prstGeom prst="rect">
            <a:avLst/>
          </a:prstGeom>
          <a:noFill/>
        </p:spPr>
        <p:txBody>
          <a:bodyPr wrap="square" rtlCol="0">
            <a:spAutoFit/>
          </a:bodyPr>
          <a:lstStyle/>
          <a:p>
            <a:r>
              <a:rPr lang="es-ES" b="1" dirty="0">
                <a:solidFill>
                  <a:schemeClr val="bg1"/>
                </a:solidFill>
                <a:latin typeface="Open Sans" panose="020B0606030504020204" pitchFamily="34" charset="0"/>
                <a:ea typeface="Open Sans" panose="020B0606030504020204" pitchFamily="34" charset="0"/>
                <a:cs typeface="Open Sans" panose="020B0606030504020204" pitchFamily="34" charset="0"/>
              </a:rPr>
              <a:t>Climatización Opción 2: Sistemas </a:t>
            </a:r>
            <a:r>
              <a:rPr lang="es-ES"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Hidrónicos</a:t>
            </a:r>
            <a:endParaRPr lang="es-ES"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s-E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DAES con Unidades Terminales </a:t>
            </a:r>
            <a:r>
              <a:rPr lang="es-ES" sz="1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Hidrónicas</a:t>
            </a:r>
            <a:endParaRPr lang="es-E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
            <a:extLst>
              <a:ext uri="{FF2B5EF4-FFF2-40B4-BE49-F238E27FC236}">
                <a16:creationId xmlns:a16="http://schemas.microsoft.com/office/drawing/2014/main" id="{66DFDE4C-2E6B-4FAC-8C26-A5EFCEF70F9B}"/>
              </a:ext>
            </a:extLst>
          </p:cNvPr>
          <p:cNvSpPr txBox="1"/>
          <p:nvPr/>
        </p:nvSpPr>
        <p:spPr>
          <a:xfrm>
            <a:off x="4940358" y="721694"/>
            <a:ext cx="1172419" cy="31625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lnSpc>
                <a:spcPct val="120000"/>
              </a:lnSpc>
            </a:pPr>
            <a:r>
              <a:rPr lang="es-ES" sz="900" dirty="0">
                <a:latin typeface="Open Sans" panose="020B0606030504020204" pitchFamily="34" charset="0"/>
                <a:ea typeface="Open Sans" panose="020B0606030504020204" pitchFamily="34" charset="0"/>
                <a:cs typeface="Open Sans" panose="020B0606030504020204" pitchFamily="34" charset="0"/>
              </a:rPr>
              <a:t>Distribución DAES</a:t>
            </a:r>
          </a:p>
        </p:txBody>
      </p:sp>
      <p:sp>
        <p:nvSpPr>
          <p:cNvPr id="27" name="Rectangle 26">
            <a:extLst>
              <a:ext uri="{FF2B5EF4-FFF2-40B4-BE49-F238E27FC236}">
                <a16:creationId xmlns:a16="http://schemas.microsoft.com/office/drawing/2014/main" id="{B465A61D-E70F-49E1-B7C7-F6EC5E0D4E70}"/>
              </a:ext>
            </a:extLst>
          </p:cNvPr>
          <p:cNvSpPr/>
          <p:nvPr/>
        </p:nvSpPr>
        <p:spPr>
          <a:xfrm>
            <a:off x="2512617" y="4713566"/>
            <a:ext cx="521440" cy="780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8" name="TextBox 1">
            <a:extLst>
              <a:ext uri="{FF2B5EF4-FFF2-40B4-BE49-F238E27FC236}">
                <a16:creationId xmlns:a16="http://schemas.microsoft.com/office/drawing/2014/main" id="{B857F48B-711C-4155-8191-C269C993FDFC}"/>
              </a:ext>
            </a:extLst>
          </p:cNvPr>
          <p:cNvSpPr txBox="1"/>
          <p:nvPr/>
        </p:nvSpPr>
        <p:spPr>
          <a:xfrm>
            <a:off x="1442128" y="4688192"/>
            <a:ext cx="1424409" cy="388633"/>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120000"/>
              </a:lnSpc>
            </a:pPr>
            <a:r>
              <a:rPr lang="es-ES" sz="900" b="1" dirty="0">
                <a:latin typeface="Open Sans" panose="020B0606030504020204" pitchFamily="34" charset="0"/>
                <a:ea typeface="Open Sans" panose="020B0606030504020204" pitchFamily="34" charset="0"/>
                <a:cs typeface="Open Sans" panose="020B0606030504020204" pitchFamily="34" charset="0"/>
              </a:rPr>
              <a:t>Opción C</a:t>
            </a:r>
          </a:p>
          <a:p>
            <a:pPr>
              <a:lnSpc>
                <a:spcPct val="120000"/>
              </a:lnSpc>
            </a:pPr>
            <a:r>
              <a:rPr lang="es-ES" sz="900" dirty="0">
                <a:latin typeface="Open Sans" panose="020B0606030504020204" pitchFamily="34" charset="0"/>
                <a:ea typeface="Open Sans" panose="020B0606030504020204" pitchFamily="34" charset="0"/>
                <a:cs typeface="Open Sans" panose="020B0606030504020204" pitchFamily="34" charset="0"/>
              </a:rPr>
              <a:t>Geo/intercambio con lago</a:t>
            </a:r>
          </a:p>
        </p:txBody>
      </p:sp>
      <p:sp>
        <p:nvSpPr>
          <p:cNvPr id="30" name="TextBox 1">
            <a:extLst>
              <a:ext uri="{FF2B5EF4-FFF2-40B4-BE49-F238E27FC236}">
                <a16:creationId xmlns:a16="http://schemas.microsoft.com/office/drawing/2014/main" id="{131EA848-F013-490C-847F-C3D11F8BFC7F}"/>
              </a:ext>
            </a:extLst>
          </p:cNvPr>
          <p:cNvSpPr txBox="1"/>
          <p:nvPr/>
        </p:nvSpPr>
        <p:spPr>
          <a:xfrm>
            <a:off x="4361445" y="5335891"/>
            <a:ext cx="1424409" cy="31625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120000"/>
              </a:lnSpc>
            </a:pPr>
            <a:r>
              <a:rPr lang="es-ES" sz="900" dirty="0">
                <a:latin typeface="Open Sans" panose="020B0606030504020204" pitchFamily="34" charset="0"/>
                <a:ea typeface="Open Sans" panose="020B0606030504020204" pitchFamily="34" charset="0"/>
                <a:cs typeface="Open Sans" panose="020B0606030504020204" pitchFamily="34" charset="0"/>
              </a:rPr>
              <a:t>Bomba de calor</a:t>
            </a:r>
          </a:p>
        </p:txBody>
      </p:sp>
      <p:sp>
        <p:nvSpPr>
          <p:cNvPr id="33" name="TextBox 1">
            <a:extLst>
              <a:ext uri="{FF2B5EF4-FFF2-40B4-BE49-F238E27FC236}">
                <a16:creationId xmlns:a16="http://schemas.microsoft.com/office/drawing/2014/main" id="{6184CA02-A83A-4CFB-A5EC-2E6AD3B39591}"/>
              </a:ext>
            </a:extLst>
          </p:cNvPr>
          <p:cNvSpPr txBox="1"/>
          <p:nvPr/>
        </p:nvSpPr>
        <p:spPr>
          <a:xfrm>
            <a:off x="2906374" y="3927348"/>
            <a:ext cx="1424409" cy="446952"/>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120000"/>
              </a:lnSpc>
            </a:pPr>
            <a:r>
              <a:rPr lang="es-ES" sz="900" b="1" dirty="0">
                <a:latin typeface="Open Sans" panose="020B0606030504020204" pitchFamily="34" charset="0"/>
                <a:ea typeface="Open Sans" panose="020B0606030504020204" pitchFamily="34" charset="0"/>
                <a:cs typeface="Open Sans" panose="020B0606030504020204" pitchFamily="34" charset="0"/>
              </a:rPr>
              <a:t>Opción B</a:t>
            </a:r>
          </a:p>
          <a:p>
            <a:pPr>
              <a:lnSpc>
                <a:spcPct val="120000"/>
              </a:lnSpc>
            </a:pPr>
            <a:r>
              <a:rPr lang="es-ES" sz="900" dirty="0">
                <a:latin typeface="Open Sans" panose="020B0606030504020204" pitchFamily="34" charset="0"/>
                <a:ea typeface="Open Sans" panose="020B0606030504020204" pitchFamily="34" charset="0"/>
                <a:cs typeface="Open Sans" panose="020B0606030504020204" pitchFamily="34" charset="0"/>
              </a:rPr>
              <a:t>Torre de Refrigeración</a:t>
            </a:r>
          </a:p>
        </p:txBody>
      </p:sp>
      <p:sp>
        <p:nvSpPr>
          <p:cNvPr id="32" name="TextBox 1">
            <a:extLst>
              <a:ext uri="{FF2B5EF4-FFF2-40B4-BE49-F238E27FC236}">
                <a16:creationId xmlns:a16="http://schemas.microsoft.com/office/drawing/2014/main" id="{9A05C382-FA49-4ADD-90A9-083B12DF9A8B}"/>
              </a:ext>
            </a:extLst>
          </p:cNvPr>
          <p:cNvSpPr txBox="1"/>
          <p:nvPr/>
        </p:nvSpPr>
        <p:spPr>
          <a:xfrm>
            <a:off x="3912604" y="3927349"/>
            <a:ext cx="1424409" cy="44695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120000"/>
              </a:lnSpc>
            </a:pPr>
            <a:r>
              <a:rPr lang="es-ES" sz="900" b="1" dirty="0">
                <a:latin typeface="Open Sans" panose="020B0606030504020204" pitchFamily="34" charset="0"/>
                <a:ea typeface="Open Sans" panose="020B0606030504020204" pitchFamily="34" charset="0"/>
                <a:cs typeface="Open Sans" panose="020B0606030504020204" pitchFamily="34" charset="0"/>
              </a:rPr>
              <a:t>Opción A</a:t>
            </a:r>
          </a:p>
          <a:p>
            <a:pPr>
              <a:lnSpc>
                <a:spcPct val="120000"/>
              </a:lnSpc>
            </a:pPr>
            <a:r>
              <a:rPr lang="es-ES" sz="900" dirty="0">
                <a:latin typeface="Open Sans" panose="020B0606030504020204" pitchFamily="34" charset="0"/>
                <a:ea typeface="Open Sans" panose="020B0606030504020204" pitchFamily="34" charset="0"/>
                <a:cs typeface="Open Sans" panose="020B0606030504020204" pitchFamily="34" charset="0"/>
              </a:rPr>
              <a:t>Condensado por aire </a:t>
            </a:r>
          </a:p>
        </p:txBody>
      </p:sp>
    </p:spTree>
    <p:extLst>
      <p:ext uri="{BB962C8B-B14F-4D97-AF65-F5344CB8AC3E}">
        <p14:creationId xmlns:p14="http://schemas.microsoft.com/office/powerpoint/2010/main" val="25504224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ylerjd\Dropbox\IG_Work\Shades\20120523.Presentation\OpenOffice2.png">
            <a:extLst>
              <a:ext uri="{FF2B5EF4-FFF2-40B4-BE49-F238E27FC236}">
                <a16:creationId xmlns:a16="http://schemas.microsoft.com/office/drawing/2014/main" id="{CF9D60B2-8A42-4016-9C1C-1B9FA26FAB98}"/>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55320" y="1246988"/>
            <a:ext cx="5178752" cy="484921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1">
            <a:extLst>
              <a:ext uri="{FF2B5EF4-FFF2-40B4-BE49-F238E27FC236}">
                <a16:creationId xmlns:a16="http://schemas.microsoft.com/office/drawing/2014/main" id="{7E53C8F4-AD9F-42A7-93B2-603BD097DA67}"/>
              </a:ext>
            </a:extLst>
          </p:cNvPr>
          <p:cNvSpPr txBox="1">
            <a:spLocks/>
          </p:cNvSpPr>
          <p:nvPr/>
        </p:nvSpPr>
        <p:spPr>
          <a:xfrm>
            <a:off x="6096000" y="1492666"/>
            <a:ext cx="5440680" cy="33564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000" b="0" i="0" u="none" strike="noStrike" kern="1200" cap="none" spc="0" normalizeH="0" baseline="0" dirty="0">
                <a:ln>
                  <a:noFill/>
                </a:ln>
                <a:solidFill>
                  <a:prstClr val="black"/>
                </a:solidFill>
                <a:effectLst/>
                <a:uLnTx/>
                <a:uFillTx/>
                <a:latin typeface="Calibri" panose="020F0502020204030204"/>
                <a:ea typeface="+mn-ea"/>
                <a:cs typeface="+mn-cs"/>
              </a:rPr>
              <a:t>Los</a:t>
            </a:r>
            <a:r>
              <a:rPr kumimoji="0" lang="es-ES" sz="2000" b="0" i="0" u="none" strike="noStrike" kern="1200" cap="none" spc="0" normalizeH="0" dirty="0">
                <a:ln>
                  <a:noFill/>
                </a:ln>
                <a:solidFill>
                  <a:prstClr val="black"/>
                </a:solidFill>
                <a:effectLst/>
                <a:uLnTx/>
                <a:uFillTx/>
                <a:latin typeface="Calibri" panose="020F0502020204030204"/>
                <a:ea typeface="+mn-ea"/>
                <a:cs typeface="+mn-cs"/>
              </a:rPr>
              <a:t> paneles radiantes suspendidos forman como nubes sobre los espacios ocupados</a:t>
            </a:r>
            <a:endParaRPr kumimoji="0" lang="es-ES" sz="2000" b="0" i="0" u="none" strike="noStrike" kern="1200" cap="none" spc="0" normalizeH="0" baseline="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000" b="0" i="0" u="none" strike="noStrike" kern="1200" cap="none" spc="0" normalizeH="0" baseline="0" dirty="0">
                <a:ln>
                  <a:noFill/>
                </a:ln>
                <a:solidFill>
                  <a:prstClr val="black"/>
                </a:solidFill>
                <a:effectLst/>
                <a:uLnTx/>
                <a:uFillTx/>
                <a:latin typeface="Calibri" panose="020F0502020204030204"/>
                <a:ea typeface="+mn-ea"/>
                <a:cs typeface="+mn-cs"/>
              </a:rPr>
              <a:t>Estos espacios están climatizados por los paneles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000" b="0" i="0" u="none" strike="noStrike" kern="1200" cap="none" spc="0" normalizeH="0" baseline="0" dirty="0">
                <a:ln>
                  <a:noFill/>
                </a:ln>
                <a:solidFill>
                  <a:prstClr val="black"/>
                </a:solidFill>
                <a:effectLst/>
                <a:uLnTx/>
                <a:uFillTx/>
                <a:latin typeface="Calibri" panose="020F0502020204030204"/>
                <a:ea typeface="+mn-ea"/>
                <a:cs typeface="+mn-cs"/>
              </a:rPr>
              <a:t>La ventilación aporta aire a temperatura neutra o fría directamente al espacio y no se responsabiliza directamente del control de la temperatura en la zona</a:t>
            </a:r>
          </a:p>
        </p:txBody>
      </p:sp>
      <p:sp>
        <p:nvSpPr>
          <p:cNvPr id="6" name="Title 1">
            <a:extLst>
              <a:ext uri="{FF2B5EF4-FFF2-40B4-BE49-F238E27FC236}">
                <a16:creationId xmlns:a16="http://schemas.microsoft.com/office/drawing/2014/main" id="{95DCFBAC-0500-4490-B835-3F105B9FE896}"/>
              </a:ext>
            </a:extLst>
          </p:cNvPr>
          <p:cNvSpPr txBox="1">
            <a:spLocks/>
          </p:cNvSpPr>
          <p:nvPr/>
        </p:nvSpPr>
        <p:spPr>
          <a:xfrm>
            <a:off x="330200" y="-58737"/>
            <a:ext cx="8909050" cy="8778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400" dirty="0">
                <a:solidFill>
                  <a:schemeClr val="bg1"/>
                </a:solidFill>
              </a:rPr>
              <a:t>Sistemas Radiantes de Techo</a:t>
            </a:r>
          </a:p>
        </p:txBody>
      </p:sp>
    </p:spTree>
    <p:extLst>
      <p:ext uri="{BB962C8B-B14F-4D97-AF65-F5344CB8AC3E}">
        <p14:creationId xmlns:p14="http://schemas.microsoft.com/office/powerpoint/2010/main" val="2970424533"/>
      </p:ext>
    </p:extLst>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tdisney\Dropbox\IG_Work\Shades\Modeling\Blender\FlexRender36.png">
            <a:extLst>
              <a:ext uri="{FF2B5EF4-FFF2-40B4-BE49-F238E27FC236}">
                <a16:creationId xmlns:a16="http://schemas.microsoft.com/office/drawing/2014/main" id="{F26D317E-C63A-4797-AEFF-F79132870EA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314" y="769497"/>
            <a:ext cx="11905862" cy="602205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
            <a:extLst>
              <a:ext uri="{FF2B5EF4-FFF2-40B4-BE49-F238E27FC236}">
                <a16:creationId xmlns:a16="http://schemas.microsoft.com/office/drawing/2014/main" id="{8089D4FF-2A30-409E-A597-9CA64C721101}"/>
              </a:ext>
            </a:extLst>
          </p:cNvPr>
          <p:cNvSpPr txBox="1">
            <a:spLocks/>
          </p:cNvSpPr>
          <p:nvPr/>
        </p:nvSpPr>
        <p:spPr>
          <a:xfrm>
            <a:off x="148116" y="3838240"/>
            <a:ext cx="11327604" cy="2822903"/>
          </a:xfrm>
          <a:prstGeom prst="rect">
            <a:avLst/>
          </a:prstGeom>
        </p:spPr>
        <p:txBody>
          <a:bodyPr>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ES" sz="2400" b="0" i="0" u="none" strike="noStrike" kern="1200" cap="none" spc="0" normalizeH="0" baseline="0" noProof="0" dirty="0">
              <a:ln>
                <a:noFill/>
              </a:ln>
              <a:solidFill>
                <a:prstClr val="black"/>
              </a:solidFill>
              <a:effectLst/>
              <a:uLnTx/>
              <a:uFillTx/>
              <a:latin typeface="Calibri" panose="020F0502020204030204"/>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prstClr val="black"/>
                </a:solidFill>
                <a:effectLst/>
                <a:uLnTx/>
                <a:uFillTx/>
                <a:latin typeface="Calibri" panose="020F0502020204030204"/>
              </a:rPr>
              <a:t>Los</a:t>
            </a:r>
            <a:r>
              <a:rPr kumimoji="0" lang="es-ES" sz="2400" b="0" i="0" u="none" strike="noStrike" kern="1200" cap="none" spc="0" normalizeH="0" noProof="0" dirty="0">
                <a:ln>
                  <a:noFill/>
                </a:ln>
                <a:solidFill>
                  <a:prstClr val="black"/>
                </a:solidFill>
                <a:effectLst/>
                <a:uLnTx/>
                <a:uFillTx/>
                <a:latin typeface="Calibri" panose="020F0502020204030204"/>
              </a:rPr>
              <a:t> espacios entre “nubes”</a:t>
            </a:r>
            <a:r>
              <a:rPr kumimoji="0" lang="es-ES" sz="2400" b="0" i="0" u="none" strike="noStrike" kern="1200" cap="none" spc="0" normalizeH="0" baseline="0" noProof="0" dirty="0">
                <a:ln>
                  <a:noFill/>
                </a:ln>
                <a:solidFill>
                  <a:prstClr val="black"/>
                </a:solidFill>
                <a:effectLst/>
                <a:uLnTx/>
                <a:uFillTx/>
                <a:latin typeface="Calibri" panose="020F0502020204030204"/>
              </a:rPr>
              <a:t> permiten acceder a la estructura superior y </a:t>
            </a:r>
            <a:r>
              <a:rPr lang="es-ES" dirty="0">
                <a:solidFill>
                  <a:prstClr val="black"/>
                </a:solidFill>
                <a:latin typeface="Calibri" panose="020F0502020204030204"/>
              </a:rPr>
              <a:t>a otros elementos montados en el plano del techo</a:t>
            </a:r>
            <a:r>
              <a:rPr kumimoji="0" lang="es-ES" sz="2400" b="0" i="0" u="none" strike="noStrike" kern="1200" cap="none" spc="0" normalizeH="0" baseline="0" noProof="0" dirty="0">
                <a:ln>
                  <a:noFill/>
                </a:ln>
                <a:solidFill>
                  <a:prstClr val="black"/>
                </a:solidFill>
                <a:effectLst/>
                <a:uLnTx/>
                <a:uFillTx/>
                <a:latin typeface="Calibri" panose="020F0502020204030204"/>
              </a:rPr>
              <a:t>.  Sin taladros directos.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prstClr val="black"/>
                </a:solidFill>
                <a:effectLst/>
                <a:uLnTx/>
                <a:uFillTx/>
                <a:latin typeface="Calibri" panose="020F0502020204030204"/>
              </a:rPr>
              <a:t>Tuberías rígidas en zonas visibles por razones estéticas.  Aislamiento sólo</a:t>
            </a:r>
            <a:r>
              <a:rPr kumimoji="0" lang="es-ES" sz="2400" b="0" i="0" u="none" strike="noStrike" kern="1200" cap="none" spc="0" normalizeH="0" noProof="0" dirty="0">
                <a:ln>
                  <a:noFill/>
                </a:ln>
                <a:solidFill>
                  <a:prstClr val="black"/>
                </a:solidFill>
                <a:effectLst/>
                <a:uLnTx/>
                <a:uFillTx/>
                <a:latin typeface="Calibri" panose="020F0502020204030204"/>
              </a:rPr>
              <a:t> en las tuberías de impulsión</a:t>
            </a:r>
            <a:r>
              <a:rPr kumimoji="0" lang="es-ES" sz="2400" b="0" i="0" u="none" strike="noStrike" kern="1200" cap="none" spc="0" normalizeH="0" baseline="0" noProof="0" dirty="0">
                <a:ln>
                  <a:noFill/>
                </a:ln>
                <a:solidFill>
                  <a:prstClr val="black"/>
                </a:solidFill>
                <a:effectLst/>
                <a:uLnTx/>
                <a:uFillTx/>
                <a:latin typeface="Calibri" panose="020F0502020204030204"/>
              </a:rPr>
              <a: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prstClr val="black"/>
                </a:solidFill>
                <a:effectLst/>
                <a:uLnTx/>
                <a:uFillTx/>
                <a:latin typeface="Calibri" panose="020F0502020204030204"/>
              </a:rPr>
              <a:t>Se requiere</a:t>
            </a:r>
            <a:r>
              <a:rPr kumimoji="0" lang="es-ES" sz="2400" b="0" i="0" u="none" strike="noStrike" kern="1200" cap="none" spc="0" normalizeH="0" noProof="0" dirty="0">
                <a:ln>
                  <a:noFill/>
                </a:ln>
                <a:solidFill>
                  <a:prstClr val="black"/>
                </a:solidFill>
                <a:effectLst/>
                <a:uLnTx/>
                <a:uFillTx/>
                <a:latin typeface="Calibri" panose="020F0502020204030204"/>
              </a:rPr>
              <a:t> un sistema de suspensión de paneles</a:t>
            </a:r>
            <a:r>
              <a:rPr kumimoji="0" lang="es-ES" sz="2400" b="0" i="0" u="none" strike="noStrike" kern="1200" cap="none" spc="0" normalizeH="0" baseline="0" noProof="0" dirty="0">
                <a:ln>
                  <a:noFill/>
                </a:ln>
                <a:solidFill>
                  <a:prstClr val="black"/>
                </a:solidFill>
                <a:effectLst/>
                <a:uLnTx/>
                <a:uFillTx/>
                <a:latin typeface="Calibri" panose="020F0502020204030204"/>
              </a:rPr>
              <a: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prstClr val="black"/>
                </a:solidFill>
                <a:effectLst/>
                <a:uLnTx/>
                <a:uFillTx/>
                <a:latin typeface="Calibri" panose="020F0502020204030204"/>
              </a:rPr>
              <a:t>Los </a:t>
            </a:r>
            <a:r>
              <a:rPr kumimoji="0" lang="es-ES" sz="2400" b="0" i="0" u="none" strike="noStrike" kern="1200" cap="none" spc="0" normalizeH="0" baseline="0" noProof="0" dirty="0">
                <a:ln>
                  <a:noFill/>
                </a:ln>
                <a:effectLst/>
                <a:uLnTx/>
                <a:uFillTx/>
                <a:latin typeface="Calibri" panose="020F0502020204030204"/>
              </a:rPr>
              <a:t>conductos de distribución de aire son sólo</a:t>
            </a:r>
            <a:r>
              <a:rPr kumimoji="0" lang="es-ES" sz="2400" b="0" i="0" u="none" strike="noStrike" kern="1200" cap="none" spc="0" normalizeH="0" noProof="0" dirty="0">
                <a:ln>
                  <a:noFill/>
                </a:ln>
                <a:effectLst/>
                <a:uLnTx/>
                <a:uFillTx/>
                <a:latin typeface="Calibri" panose="020F0502020204030204"/>
              </a:rPr>
              <a:t> para caudales de ventilación</a:t>
            </a:r>
            <a:r>
              <a:rPr kumimoji="0" lang="es-ES" sz="2400" b="0" i="0" u="none" strike="noStrike" kern="1200" cap="none" spc="0" normalizeH="0" baseline="0" noProof="0" dirty="0">
                <a:ln>
                  <a:noFill/>
                </a:ln>
                <a:effectLst/>
                <a:uLnTx/>
                <a:uFillTx/>
                <a:latin typeface="Calibri" panose="020F0502020204030204"/>
              </a:rPr>
              <a:t> (alrededor</a:t>
            </a:r>
            <a:r>
              <a:rPr kumimoji="0" lang="es-ES" sz="2400" b="0" i="0" u="none" strike="noStrike" kern="1200" cap="none" spc="0" normalizeH="0" noProof="0" dirty="0">
                <a:ln>
                  <a:noFill/>
                </a:ln>
                <a:effectLst/>
                <a:uLnTx/>
                <a:uFillTx/>
                <a:latin typeface="Calibri" panose="020F0502020204030204"/>
              </a:rPr>
              <a:t> de</a:t>
            </a:r>
            <a:r>
              <a:rPr kumimoji="0" lang="es-ES" sz="2400" b="0" i="0" u="none" strike="noStrike" kern="1200" cap="none" spc="0" normalizeH="0" baseline="0" noProof="0" dirty="0">
                <a:ln>
                  <a:noFill/>
                </a:ln>
                <a:effectLst/>
                <a:uLnTx/>
                <a:uFillTx/>
                <a:latin typeface="Calibri" panose="020F0502020204030204"/>
              </a:rPr>
              <a:t> 0.15 </a:t>
            </a:r>
            <a:r>
              <a:rPr kumimoji="0" lang="es-ES" sz="2400" b="0" i="0" u="none" strike="noStrike" kern="1200" cap="none" spc="0" normalizeH="0" baseline="0" noProof="0" dirty="0" err="1">
                <a:ln>
                  <a:noFill/>
                </a:ln>
                <a:effectLst/>
                <a:uLnTx/>
                <a:uFillTx/>
                <a:latin typeface="Calibri" panose="020F0502020204030204"/>
              </a:rPr>
              <a:t>cfm</a:t>
            </a:r>
            <a:r>
              <a:rPr kumimoji="0" lang="es-ES" sz="2400" b="0" i="0" u="none" strike="noStrike" kern="1200" cap="none" spc="0" normalizeH="0" baseline="0" noProof="0" dirty="0">
                <a:ln>
                  <a:noFill/>
                </a:ln>
                <a:effectLst/>
                <a:uLnTx/>
                <a:uFillTx/>
                <a:latin typeface="Calibri" panose="020F0502020204030204"/>
              </a:rPr>
              <a:t>/</a:t>
            </a:r>
            <a:r>
              <a:rPr kumimoji="0" lang="es-ES" sz="2400" b="0" i="0" u="none" strike="noStrike" kern="1200" cap="none" spc="0" normalizeH="0" baseline="0" noProof="0" dirty="0" err="1">
                <a:ln>
                  <a:noFill/>
                </a:ln>
                <a:effectLst/>
                <a:uLnTx/>
                <a:uFillTx/>
                <a:latin typeface="Calibri" panose="020F0502020204030204"/>
              </a:rPr>
              <a:t>sf</a:t>
            </a:r>
            <a:r>
              <a:rPr kumimoji="0" lang="es-ES" sz="2400" b="0" i="0" u="none" strike="noStrike" kern="1200" cap="none" spc="0" normalizeH="0" baseline="0" noProof="0" dirty="0">
                <a:ln>
                  <a:noFill/>
                </a:ln>
                <a:effectLst/>
                <a:uLnTx/>
                <a:uFillTx/>
                <a:latin typeface="Calibri" panose="020F0502020204030204"/>
              </a:rPr>
              <a: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effectLst/>
                <a:uLnTx/>
                <a:uFillTx/>
                <a:latin typeface="Calibri" panose="020F0502020204030204"/>
              </a:rPr>
              <a:t>La distribución de aire </a:t>
            </a:r>
            <a:r>
              <a:rPr lang="es-ES" dirty="0">
                <a:latin typeface="Calibri" panose="020F0502020204030204"/>
              </a:rPr>
              <a:t>es a caudal constante  con conductos textiles</a:t>
            </a:r>
            <a:r>
              <a:rPr kumimoji="0" lang="es-ES" sz="2400" b="0" i="0" u="none" strike="noStrike" kern="1200" cap="none" spc="0" normalizeH="0" baseline="0" noProof="0" dirty="0">
                <a:ln>
                  <a:noFill/>
                </a:ln>
                <a:effectLst/>
                <a:uLnTx/>
                <a:uFillTx/>
                <a:latin typeface="Calibri" panose="020F0502020204030204"/>
              </a:rPr>
              <a:t>, reduciendo el número de difusores y ramales.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effectLst/>
                <a:uLnTx/>
                <a:uFillTx/>
                <a:latin typeface="Calibri" panose="020F0502020204030204"/>
              </a:rPr>
              <a:t>Los ventiladores de techo mejoran la mezcla de aire y al inducirlo en los espacios atendidos.</a:t>
            </a:r>
          </a:p>
        </p:txBody>
      </p:sp>
      <p:sp>
        <p:nvSpPr>
          <p:cNvPr id="9" name="Title 1">
            <a:extLst>
              <a:ext uri="{FF2B5EF4-FFF2-40B4-BE49-F238E27FC236}">
                <a16:creationId xmlns:a16="http://schemas.microsoft.com/office/drawing/2014/main" id="{95DCFBAC-0500-4490-B835-3F105B9FE896}"/>
              </a:ext>
            </a:extLst>
          </p:cNvPr>
          <p:cNvSpPr txBox="1">
            <a:spLocks/>
          </p:cNvSpPr>
          <p:nvPr/>
        </p:nvSpPr>
        <p:spPr>
          <a:xfrm>
            <a:off x="330200" y="-58737"/>
            <a:ext cx="8909050" cy="8778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400" dirty="0">
                <a:solidFill>
                  <a:schemeClr val="bg1"/>
                </a:solidFill>
              </a:rPr>
              <a:t>Sistemas Radiantes de Techo</a:t>
            </a:r>
          </a:p>
        </p:txBody>
      </p:sp>
      <p:grpSp>
        <p:nvGrpSpPr>
          <p:cNvPr id="6" name="55 Grupo"/>
          <p:cNvGrpSpPr/>
          <p:nvPr/>
        </p:nvGrpSpPr>
        <p:grpSpPr>
          <a:xfrm>
            <a:off x="7522729" y="1011381"/>
            <a:ext cx="2744086" cy="2914074"/>
            <a:chOff x="7522729" y="1011381"/>
            <a:chExt cx="2744086" cy="2914074"/>
          </a:xfrm>
        </p:grpSpPr>
        <p:grpSp>
          <p:nvGrpSpPr>
            <p:cNvPr id="10" name="6 Grupo"/>
            <p:cNvGrpSpPr/>
            <p:nvPr/>
          </p:nvGrpSpPr>
          <p:grpSpPr>
            <a:xfrm>
              <a:off x="7522729" y="1011381"/>
              <a:ext cx="2744086" cy="2914074"/>
              <a:chOff x="7522729" y="1011381"/>
              <a:chExt cx="2744086" cy="2914074"/>
            </a:xfrm>
          </p:grpSpPr>
          <p:pic>
            <p:nvPicPr>
              <p:cNvPr id="22" name="Picture 7">
                <a:extLst>
                  <a:ext uri="{FF2B5EF4-FFF2-40B4-BE49-F238E27FC236}">
                    <a16:creationId xmlns:a16="http://schemas.microsoft.com/office/drawing/2014/main" id="{E24051D3-BAD3-49F4-B260-E4CA7D1B83E6}"/>
                  </a:ext>
                </a:extLst>
              </p:cNvPr>
              <p:cNvPicPr>
                <a:picLocks noChangeAspect="1"/>
              </p:cNvPicPr>
              <p:nvPr/>
            </p:nvPicPr>
            <p:blipFill>
              <a:blip r:embed="rId3"/>
              <a:stretch>
                <a:fillRect/>
              </a:stretch>
            </p:blipFill>
            <p:spPr>
              <a:xfrm>
                <a:off x="7522729" y="1011381"/>
                <a:ext cx="2744086" cy="2914074"/>
              </a:xfrm>
              <a:prstGeom prst="rect">
                <a:avLst/>
              </a:prstGeom>
            </p:spPr>
          </p:pic>
          <p:grpSp>
            <p:nvGrpSpPr>
              <p:cNvPr id="23" name="1 Grupo"/>
              <p:cNvGrpSpPr/>
              <p:nvPr/>
            </p:nvGrpSpPr>
            <p:grpSpPr>
              <a:xfrm>
                <a:off x="8275180" y="3289156"/>
                <a:ext cx="1414018" cy="570105"/>
                <a:chOff x="8286780" y="3288406"/>
                <a:chExt cx="1414018" cy="570105"/>
              </a:xfrm>
            </p:grpSpPr>
            <p:pic>
              <p:nvPicPr>
                <p:cNvPr id="28" name="Picture 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286780" y="3401311"/>
                  <a:ext cx="1414017"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430511" y="3288406"/>
                  <a:ext cx="1270287" cy="163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4" name="Picture 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75180" y="3526235"/>
                <a:ext cx="206892" cy="111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1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551074" y="3364819"/>
                <a:ext cx="218450" cy="117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1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704096" y="3280678"/>
                <a:ext cx="218850" cy="117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1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92127" y="3454541"/>
                <a:ext cx="218450" cy="117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1" name="53 Grupo"/>
            <p:cNvGrpSpPr/>
            <p:nvPr/>
          </p:nvGrpSpPr>
          <p:grpSpPr>
            <a:xfrm>
              <a:off x="7642540" y="2983793"/>
              <a:ext cx="2621487" cy="929828"/>
              <a:chOff x="7675666" y="2109856"/>
              <a:chExt cx="2621487" cy="929828"/>
            </a:xfrm>
          </p:grpSpPr>
          <p:cxnSp>
            <p:nvCxnSpPr>
              <p:cNvPr id="12" name="40 Conector recto"/>
              <p:cNvCxnSpPr/>
              <p:nvPr/>
            </p:nvCxnSpPr>
            <p:spPr>
              <a:xfrm flipV="1">
                <a:off x="9388127" y="2696700"/>
                <a:ext cx="504852" cy="342983"/>
              </a:xfrm>
              <a:prstGeom prst="line">
                <a:avLst/>
              </a:prstGeom>
              <a:ln w="22225">
                <a:solidFill>
                  <a:srgbClr val="5987BF">
                    <a:alpha val="76863"/>
                  </a:srgbClr>
                </a:solidFill>
              </a:ln>
            </p:spPr>
            <p:style>
              <a:lnRef idx="1">
                <a:schemeClr val="accent1"/>
              </a:lnRef>
              <a:fillRef idx="0">
                <a:schemeClr val="accent1"/>
              </a:fillRef>
              <a:effectRef idx="0">
                <a:schemeClr val="accent1"/>
              </a:effectRef>
              <a:fontRef idx="minor">
                <a:schemeClr val="tx1"/>
              </a:fontRef>
            </p:style>
          </p:cxnSp>
          <p:cxnSp>
            <p:nvCxnSpPr>
              <p:cNvPr id="13" name="45 Conector recto"/>
              <p:cNvCxnSpPr/>
              <p:nvPr/>
            </p:nvCxnSpPr>
            <p:spPr>
              <a:xfrm flipV="1">
                <a:off x="8883275" y="2484749"/>
                <a:ext cx="891218" cy="554935"/>
              </a:xfrm>
              <a:prstGeom prst="line">
                <a:avLst/>
              </a:prstGeom>
              <a:ln w="22225">
                <a:solidFill>
                  <a:srgbClr val="5987BF">
                    <a:alpha val="76863"/>
                  </a:srgbClr>
                </a:solidFill>
              </a:ln>
            </p:spPr>
            <p:style>
              <a:lnRef idx="1">
                <a:schemeClr val="accent1"/>
              </a:lnRef>
              <a:fillRef idx="0">
                <a:schemeClr val="accent1"/>
              </a:fillRef>
              <a:effectRef idx="0">
                <a:schemeClr val="accent1"/>
              </a:effectRef>
              <a:fontRef idx="minor">
                <a:schemeClr val="tx1"/>
              </a:fontRef>
            </p:style>
          </p:cxnSp>
          <p:cxnSp>
            <p:nvCxnSpPr>
              <p:cNvPr id="14" name="47 Conector recto"/>
              <p:cNvCxnSpPr/>
              <p:nvPr/>
            </p:nvCxnSpPr>
            <p:spPr>
              <a:xfrm flipV="1">
                <a:off x="8362969" y="2351954"/>
                <a:ext cx="1167032" cy="687729"/>
              </a:xfrm>
              <a:prstGeom prst="line">
                <a:avLst/>
              </a:prstGeom>
              <a:ln w="22225">
                <a:solidFill>
                  <a:srgbClr val="5987BF">
                    <a:alpha val="76863"/>
                  </a:srgbClr>
                </a:solidFill>
              </a:ln>
            </p:spPr>
            <p:style>
              <a:lnRef idx="1">
                <a:schemeClr val="accent1"/>
              </a:lnRef>
              <a:fillRef idx="0">
                <a:schemeClr val="accent1"/>
              </a:fillRef>
              <a:effectRef idx="0">
                <a:schemeClr val="accent1"/>
              </a:effectRef>
              <a:fontRef idx="minor">
                <a:schemeClr val="tx1"/>
              </a:fontRef>
            </p:style>
          </p:cxnSp>
          <p:cxnSp>
            <p:nvCxnSpPr>
              <p:cNvPr id="15" name="49 Conector recto"/>
              <p:cNvCxnSpPr/>
              <p:nvPr/>
            </p:nvCxnSpPr>
            <p:spPr>
              <a:xfrm flipV="1">
                <a:off x="7892032" y="2233492"/>
                <a:ext cx="1364731" cy="750302"/>
              </a:xfrm>
              <a:prstGeom prst="line">
                <a:avLst/>
              </a:prstGeom>
              <a:ln w="22225">
                <a:solidFill>
                  <a:srgbClr val="5987BF">
                    <a:alpha val="76863"/>
                  </a:srgbClr>
                </a:solidFill>
              </a:ln>
            </p:spPr>
            <p:style>
              <a:lnRef idx="1">
                <a:schemeClr val="accent1"/>
              </a:lnRef>
              <a:fillRef idx="0">
                <a:schemeClr val="accent1"/>
              </a:fillRef>
              <a:effectRef idx="0">
                <a:schemeClr val="accent1"/>
              </a:effectRef>
              <a:fontRef idx="minor">
                <a:schemeClr val="tx1"/>
              </a:fontRef>
            </p:style>
          </p:cxnSp>
          <p:cxnSp>
            <p:nvCxnSpPr>
              <p:cNvPr id="16" name="51 Conector recto"/>
              <p:cNvCxnSpPr/>
              <p:nvPr/>
            </p:nvCxnSpPr>
            <p:spPr>
              <a:xfrm>
                <a:off x="7945693" y="2671374"/>
                <a:ext cx="605308" cy="368309"/>
              </a:xfrm>
              <a:prstGeom prst="line">
                <a:avLst/>
              </a:prstGeom>
              <a:ln w="22225">
                <a:solidFill>
                  <a:srgbClr val="5987BF">
                    <a:alpha val="76863"/>
                  </a:srgbClr>
                </a:solidFill>
              </a:ln>
            </p:spPr>
            <p:style>
              <a:lnRef idx="1">
                <a:schemeClr val="accent1"/>
              </a:lnRef>
              <a:fillRef idx="0">
                <a:schemeClr val="accent1"/>
              </a:fillRef>
              <a:effectRef idx="0">
                <a:schemeClr val="accent1"/>
              </a:effectRef>
              <a:fontRef idx="minor">
                <a:schemeClr val="tx1"/>
              </a:fontRef>
            </p:style>
          </p:cxnSp>
          <p:cxnSp>
            <p:nvCxnSpPr>
              <p:cNvPr id="17" name="54 Conector recto"/>
              <p:cNvCxnSpPr/>
              <p:nvPr/>
            </p:nvCxnSpPr>
            <p:spPr>
              <a:xfrm>
                <a:off x="7675666" y="2816045"/>
                <a:ext cx="360180" cy="223639"/>
              </a:xfrm>
              <a:prstGeom prst="line">
                <a:avLst/>
              </a:prstGeom>
              <a:ln w="22225">
                <a:solidFill>
                  <a:srgbClr val="5987BF">
                    <a:alpha val="76863"/>
                  </a:srgbClr>
                </a:solidFill>
              </a:ln>
            </p:spPr>
            <p:style>
              <a:lnRef idx="1">
                <a:schemeClr val="accent1"/>
              </a:lnRef>
              <a:fillRef idx="0">
                <a:schemeClr val="accent1"/>
              </a:fillRef>
              <a:effectRef idx="0">
                <a:schemeClr val="accent1"/>
              </a:effectRef>
              <a:fontRef idx="minor">
                <a:schemeClr val="tx1"/>
              </a:fontRef>
            </p:style>
          </p:cxnSp>
          <p:cxnSp>
            <p:nvCxnSpPr>
              <p:cNvPr id="18" name="56 Conector recto"/>
              <p:cNvCxnSpPr/>
              <p:nvPr/>
            </p:nvCxnSpPr>
            <p:spPr>
              <a:xfrm>
                <a:off x="8209756" y="2526593"/>
                <a:ext cx="907915" cy="513090"/>
              </a:xfrm>
              <a:prstGeom prst="line">
                <a:avLst/>
              </a:prstGeom>
              <a:ln w="22225">
                <a:solidFill>
                  <a:srgbClr val="5987BF">
                    <a:alpha val="76863"/>
                  </a:srgbClr>
                </a:solidFill>
              </a:ln>
            </p:spPr>
            <p:style>
              <a:lnRef idx="1">
                <a:schemeClr val="accent1"/>
              </a:lnRef>
              <a:fillRef idx="0">
                <a:schemeClr val="accent1"/>
              </a:fillRef>
              <a:effectRef idx="0">
                <a:schemeClr val="accent1"/>
              </a:effectRef>
              <a:fontRef idx="minor">
                <a:schemeClr val="tx1"/>
              </a:fontRef>
            </p:style>
          </p:cxnSp>
          <p:cxnSp>
            <p:nvCxnSpPr>
              <p:cNvPr id="19" name="58 Conector recto"/>
              <p:cNvCxnSpPr/>
              <p:nvPr/>
            </p:nvCxnSpPr>
            <p:spPr>
              <a:xfrm>
                <a:off x="8471152" y="2393390"/>
                <a:ext cx="1226068" cy="646293"/>
              </a:xfrm>
              <a:prstGeom prst="line">
                <a:avLst/>
              </a:prstGeom>
              <a:ln w="22225">
                <a:solidFill>
                  <a:srgbClr val="5987BF">
                    <a:alpha val="76863"/>
                  </a:srgbClr>
                </a:solidFill>
              </a:ln>
            </p:spPr>
            <p:style>
              <a:lnRef idx="1">
                <a:schemeClr val="accent1"/>
              </a:lnRef>
              <a:fillRef idx="0">
                <a:schemeClr val="accent1"/>
              </a:fillRef>
              <a:effectRef idx="0">
                <a:schemeClr val="accent1"/>
              </a:effectRef>
              <a:fontRef idx="minor">
                <a:schemeClr val="tx1"/>
              </a:fontRef>
            </p:style>
          </p:cxnSp>
          <p:cxnSp>
            <p:nvCxnSpPr>
              <p:cNvPr id="20" name="60 Conector recto"/>
              <p:cNvCxnSpPr/>
              <p:nvPr/>
            </p:nvCxnSpPr>
            <p:spPr>
              <a:xfrm>
                <a:off x="8734434" y="2253350"/>
                <a:ext cx="1562719" cy="783757"/>
              </a:xfrm>
              <a:prstGeom prst="line">
                <a:avLst/>
              </a:prstGeom>
              <a:ln w="22225">
                <a:solidFill>
                  <a:srgbClr val="5987BF">
                    <a:alpha val="76863"/>
                  </a:srgbClr>
                </a:solidFill>
              </a:ln>
            </p:spPr>
            <p:style>
              <a:lnRef idx="1">
                <a:schemeClr val="accent1"/>
              </a:lnRef>
              <a:fillRef idx="0">
                <a:schemeClr val="accent1"/>
              </a:fillRef>
              <a:effectRef idx="0">
                <a:schemeClr val="accent1"/>
              </a:effectRef>
              <a:fontRef idx="minor">
                <a:schemeClr val="tx1"/>
              </a:fontRef>
            </p:style>
          </p:cxnSp>
          <p:cxnSp>
            <p:nvCxnSpPr>
              <p:cNvPr id="21" name="63 Conector recto"/>
              <p:cNvCxnSpPr/>
              <p:nvPr/>
            </p:nvCxnSpPr>
            <p:spPr>
              <a:xfrm>
                <a:off x="9032670" y="2109856"/>
                <a:ext cx="842279" cy="400854"/>
              </a:xfrm>
              <a:prstGeom prst="line">
                <a:avLst/>
              </a:prstGeom>
              <a:ln w="22225">
                <a:solidFill>
                  <a:srgbClr val="5987BF">
                    <a:alpha val="76863"/>
                  </a:srgbClr>
                </a:solidFill>
              </a:ln>
            </p:spPr>
            <p:style>
              <a:lnRef idx="1">
                <a:schemeClr val="accent1"/>
              </a:lnRef>
              <a:fillRef idx="0">
                <a:schemeClr val="accent1"/>
              </a:fillRef>
              <a:effectRef idx="0">
                <a:schemeClr val="accent1"/>
              </a:effectRef>
              <a:fontRef idx="minor">
                <a:schemeClr val="tx1"/>
              </a:fontRef>
            </p:style>
          </p:cxnSp>
        </p:grpSp>
      </p:grpSp>
      <p:sp>
        <p:nvSpPr>
          <p:cNvPr id="30" name="CuadroTexto 29"/>
          <p:cNvSpPr txBox="1"/>
          <p:nvPr/>
        </p:nvSpPr>
        <p:spPr>
          <a:xfrm flipH="1">
            <a:off x="8264562" y="3312918"/>
            <a:ext cx="1755537" cy="461665"/>
          </a:xfrm>
          <a:prstGeom prst="rect">
            <a:avLst/>
          </a:prstGeom>
          <a:noFill/>
        </p:spPr>
        <p:txBody>
          <a:bodyPr wrap="square" rtlCol="0">
            <a:spAutoFit/>
          </a:bodyPr>
          <a:lstStyle/>
          <a:p>
            <a:r>
              <a:rPr lang="es-ES" sz="1200" b="1" dirty="0"/>
              <a:t>Sistema de suspensión visto en “T”</a:t>
            </a:r>
          </a:p>
        </p:txBody>
      </p:sp>
    </p:spTree>
    <p:extLst>
      <p:ext uri="{BB962C8B-B14F-4D97-AF65-F5344CB8AC3E}">
        <p14:creationId xmlns:p14="http://schemas.microsoft.com/office/powerpoint/2010/main" val="1605183200"/>
      </p:ext>
    </p:extLst>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5543284D-5ADE-4862-B113-04D1E858A65D}"/>
              </a:ext>
            </a:extLst>
          </p:cNvPr>
          <p:cNvSpPr txBox="1">
            <a:spLocks/>
          </p:cNvSpPr>
          <p:nvPr/>
        </p:nvSpPr>
        <p:spPr>
          <a:xfrm>
            <a:off x="210901" y="5121697"/>
            <a:ext cx="11770195" cy="16225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prstClr val="black"/>
                </a:solidFill>
                <a:effectLst/>
                <a:uLnTx/>
                <a:uFillTx/>
                <a:latin typeface="Calibri" panose="020F0502020204030204"/>
              </a:rPr>
              <a:t>Los paneles contienen serpentines de circuitos a dos tubos</a:t>
            </a:r>
          </a:p>
          <a:p>
            <a:pPr lvl="0">
              <a:defRPr/>
            </a:pPr>
            <a:r>
              <a:rPr lang="es-ES" sz="2000" dirty="0">
                <a:solidFill>
                  <a:prstClr val="black"/>
                </a:solidFill>
                <a:latin typeface="Calibri" panose="020F0502020204030204"/>
              </a:rPr>
              <a:t>Los p</a:t>
            </a:r>
            <a:r>
              <a:rPr kumimoji="0" lang="es-ES" sz="2000" b="0" i="0" u="none" strike="noStrike" kern="1200" cap="none" spc="0" normalizeH="0" baseline="0" noProof="0" dirty="0" err="1">
                <a:ln>
                  <a:noFill/>
                </a:ln>
                <a:solidFill>
                  <a:prstClr val="black"/>
                </a:solidFill>
                <a:effectLst/>
                <a:uLnTx/>
                <a:uFillTx/>
                <a:latin typeface="Calibri" panose="020F0502020204030204"/>
              </a:rPr>
              <a:t>aneles</a:t>
            </a:r>
            <a:r>
              <a:rPr kumimoji="0" lang="es-ES" sz="2000" b="0" i="0" u="none" strike="noStrike" kern="1200" cap="none" spc="0" normalizeH="0" baseline="0" noProof="0" dirty="0">
                <a:ln>
                  <a:noFill/>
                </a:ln>
                <a:solidFill>
                  <a:prstClr val="black"/>
                </a:solidFill>
                <a:effectLst/>
                <a:uLnTx/>
                <a:uFillTx/>
                <a:latin typeface="Calibri" panose="020F0502020204030204"/>
              </a:rPr>
              <a:t> pueden entubarse en serie (hasta </a:t>
            </a:r>
            <a:r>
              <a:rPr kumimoji="0" lang="es-ES" sz="2000" b="0" i="0" u="none" strike="noStrike" kern="1200" cap="none" spc="0" normalizeH="0" baseline="0" noProof="0" dirty="0">
                <a:ln>
                  <a:noFill/>
                </a:ln>
                <a:effectLst/>
                <a:uLnTx/>
                <a:uFillTx/>
                <a:latin typeface="Calibri" panose="020F0502020204030204"/>
              </a:rPr>
              <a:t>6 </a:t>
            </a:r>
            <a:r>
              <a:rPr lang="es-ES" sz="2000" dirty="0">
                <a:latin typeface="Calibri" panose="020F0502020204030204"/>
              </a:rPr>
              <a:t>m</a:t>
            </a:r>
            <a:r>
              <a:rPr lang="es-ES" sz="2000" baseline="30000" dirty="0"/>
              <a:t>2</a:t>
            </a:r>
            <a:r>
              <a:rPr lang="es-ES" sz="2000" dirty="0">
                <a:latin typeface="Calibri" panose="020F0502020204030204"/>
              </a:rPr>
              <a:t> </a:t>
            </a:r>
            <a:r>
              <a:rPr lang="es-ES" sz="2000" dirty="0">
                <a:solidFill>
                  <a:prstClr val="black"/>
                </a:solidFill>
                <a:latin typeface="Calibri" panose="020F0502020204030204"/>
              </a:rPr>
              <a:t>de panel activo</a:t>
            </a:r>
            <a:r>
              <a:rPr kumimoji="0" lang="es-ES" sz="2000" b="0" i="0" u="none" strike="noStrike" kern="1200" cap="none" spc="0" normalizeH="0" baseline="0" noProof="0" dirty="0">
                <a:ln>
                  <a:noFill/>
                </a:ln>
                <a:solidFill>
                  <a:prstClr val="black"/>
                </a:solidFill>
                <a:effectLst/>
                <a:uLnTx/>
                <a:uFillTx/>
                <a:latin typeface="Calibri" panose="020F0502020204030204"/>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prstClr val="black"/>
                </a:solidFill>
                <a:effectLst/>
                <a:uLnTx/>
                <a:uFillTx/>
                <a:latin typeface="Calibri" panose="020F0502020204030204"/>
              </a:rPr>
              <a:t>Desconexión rápida</a:t>
            </a:r>
            <a:r>
              <a:rPr kumimoji="0" lang="es-ES" sz="2000" b="0" i="0" u="none" strike="noStrike" kern="1200" cap="none" spc="0" normalizeH="0" noProof="0" dirty="0">
                <a:ln>
                  <a:noFill/>
                </a:ln>
                <a:solidFill>
                  <a:prstClr val="black"/>
                </a:solidFill>
                <a:effectLst/>
                <a:uLnTx/>
                <a:uFillTx/>
                <a:latin typeface="Calibri" panose="020F0502020204030204"/>
              </a:rPr>
              <a:t> por tubería flexible para facilitar montaje y sustitución</a:t>
            </a:r>
            <a:endParaRPr kumimoji="0" lang="es-ES" sz="2000" b="0" i="0" u="none" strike="noStrike" kern="1200" cap="none" spc="0" normalizeH="0" baseline="0" noProof="0" dirty="0">
              <a:ln>
                <a:noFill/>
              </a:ln>
              <a:solidFill>
                <a:prstClr val="black"/>
              </a:solidFill>
              <a:effectLst/>
              <a:uLnTx/>
              <a:uFillTx/>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prstClr val="black"/>
                </a:solidFill>
                <a:effectLst/>
                <a:uLnTx/>
                <a:uFillTx/>
                <a:latin typeface="Calibri" panose="020F0502020204030204"/>
              </a:rPr>
              <a:t>La conexión hidráulica de paneles se hará</a:t>
            </a:r>
            <a:r>
              <a:rPr kumimoji="0" lang="es-ES" sz="2000" b="0" i="0" u="none" strike="noStrike" kern="1200" cap="none" spc="0" normalizeH="0" noProof="0" dirty="0">
                <a:ln>
                  <a:noFill/>
                </a:ln>
                <a:solidFill>
                  <a:prstClr val="black"/>
                </a:solidFill>
                <a:effectLst/>
                <a:uLnTx/>
                <a:uFillTx/>
                <a:latin typeface="Calibri" panose="020F0502020204030204"/>
              </a:rPr>
              <a:t> con tubería PEX multicapa oculta por encima de la “nube”</a:t>
            </a:r>
            <a:endParaRPr kumimoji="0" lang="es-ES" sz="2000" b="0" i="0" u="none" strike="noStrike" kern="1200" cap="none" spc="0" normalizeH="0" baseline="0" noProof="0" dirty="0">
              <a:ln>
                <a:noFill/>
              </a:ln>
              <a:solidFill>
                <a:prstClr val="black"/>
              </a:solidFill>
              <a:effectLst/>
              <a:uLnTx/>
              <a:uFillTx/>
              <a:latin typeface="Calibri" panose="020F0502020204030204"/>
            </a:endParaRPr>
          </a:p>
        </p:txBody>
      </p:sp>
      <p:pic>
        <p:nvPicPr>
          <p:cNvPr id="8" name="Picture 8">
            <a:extLst>
              <a:ext uri="{FF2B5EF4-FFF2-40B4-BE49-F238E27FC236}">
                <a16:creationId xmlns:a16="http://schemas.microsoft.com/office/drawing/2014/main" id="{FF2B8F44-20D9-48FF-8320-9A813AC526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8925" y="948759"/>
            <a:ext cx="5857075" cy="4023360"/>
          </a:xfrm>
          <a:prstGeom prst="rect">
            <a:avLst/>
          </a:prstGeom>
          <a:noFill/>
          <a:ln w="9525">
            <a:noFill/>
            <a:miter lim="800000"/>
            <a:headEnd/>
            <a:tailEnd/>
          </a:ln>
        </p:spPr>
      </p:pic>
      <p:sp>
        <p:nvSpPr>
          <p:cNvPr id="9" name="Title 1">
            <a:extLst>
              <a:ext uri="{FF2B5EF4-FFF2-40B4-BE49-F238E27FC236}">
                <a16:creationId xmlns:a16="http://schemas.microsoft.com/office/drawing/2014/main" id="{95DCFBAC-0500-4490-B835-3F105B9FE896}"/>
              </a:ext>
            </a:extLst>
          </p:cNvPr>
          <p:cNvSpPr>
            <a:spLocks noGrp="1"/>
          </p:cNvSpPr>
          <p:nvPr>
            <p:ph type="ctrTitle"/>
          </p:nvPr>
        </p:nvSpPr>
        <p:spPr>
          <a:xfrm>
            <a:off x="330200" y="-58738"/>
            <a:ext cx="8909050" cy="877888"/>
          </a:xfrm>
        </p:spPr>
        <p:txBody>
          <a:bodyPr/>
          <a:lstStyle/>
          <a:p>
            <a:pPr algn="l"/>
            <a:r>
              <a:rPr lang="es-ES" sz="4400" dirty="0">
                <a:solidFill>
                  <a:schemeClr val="bg1"/>
                </a:solidFill>
              </a:rPr>
              <a:t>Sistemas Radiantes de Techo</a:t>
            </a:r>
          </a:p>
        </p:txBody>
      </p:sp>
      <p:grpSp>
        <p:nvGrpSpPr>
          <p:cNvPr id="10" name="14 Grupo"/>
          <p:cNvGrpSpPr/>
          <p:nvPr/>
        </p:nvGrpSpPr>
        <p:grpSpPr>
          <a:xfrm>
            <a:off x="6305874" y="948759"/>
            <a:ext cx="5548148" cy="4023360"/>
            <a:chOff x="6305874" y="948759"/>
            <a:chExt cx="5548148" cy="4023360"/>
          </a:xfrm>
        </p:grpSpPr>
        <p:pic>
          <p:nvPicPr>
            <p:cNvPr id="11" name="Picture 4">
              <a:extLst>
                <a:ext uri="{FF2B5EF4-FFF2-40B4-BE49-F238E27FC236}">
                  <a16:creationId xmlns:a16="http://schemas.microsoft.com/office/drawing/2014/main" id="{E2543C59-772D-47C7-A301-0905C38BA7F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05874" y="948759"/>
              <a:ext cx="5548148" cy="4023360"/>
            </a:xfrm>
            <a:prstGeom prst="rect">
              <a:avLst/>
            </a:prstGeom>
            <a:noFill/>
            <a:ln w="9525">
              <a:noFill/>
              <a:miter lim="800000"/>
              <a:headEnd/>
              <a:tailEnd/>
            </a:ln>
          </p:spPr>
        </p:pic>
        <p:grpSp>
          <p:nvGrpSpPr>
            <p:cNvPr id="12" name="13 Grupo"/>
            <p:cNvGrpSpPr/>
            <p:nvPr/>
          </p:nvGrpSpPr>
          <p:grpSpPr>
            <a:xfrm>
              <a:off x="6305874" y="1006342"/>
              <a:ext cx="5528707" cy="3934424"/>
              <a:chOff x="6305874" y="1006342"/>
              <a:chExt cx="5528707" cy="3934424"/>
            </a:xfrm>
          </p:grpSpPr>
          <p:grpSp>
            <p:nvGrpSpPr>
              <p:cNvPr id="13" name="10 Grupo"/>
              <p:cNvGrpSpPr/>
              <p:nvPr/>
            </p:nvGrpSpPr>
            <p:grpSpPr>
              <a:xfrm>
                <a:off x="6760396" y="1006342"/>
                <a:ext cx="1238349" cy="323659"/>
                <a:chOff x="6760396" y="1006342"/>
                <a:chExt cx="1238349" cy="323659"/>
              </a:xfrm>
            </p:grpSpPr>
            <p:pic>
              <p:nvPicPr>
                <p:cNvPr id="21"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60396" y="1006342"/>
                  <a:ext cx="1238349" cy="323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CuadroTexto 3"/>
                <p:cNvSpPr txBox="1"/>
                <p:nvPr/>
              </p:nvSpPr>
              <p:spPr>
                <a:xfrm>
                  <a:off x="7081142" y="1050975"/>
                  <a:ext cx="886781" cy="261610"/>
                </a:xfrm>
                <a:prstGeom prst="rect">
                  <a:avLst/>
                </a:prstGeom>
                <a:noFill/>
              </p:spPr>
              <p:txBody>
                <a:bodyPr wrap="none" rtlCol="0">
                  <a:spAutoFit/>
                </a:bodyPr>
                <a:lstStyle/>
                <a:p>
                  <a:r>
                    <a:rPr lang="es-ES" sz="1100" b="1" dirty="0"/>
                    <a:t>Aislamiento</a:t>
                  </a:r>
                </a:p>
              </p:txBody>
            </p:sp>
          </p:grpSp>
          <p:grpSp>
            <p:nvGrpSpPr>
              <p:cNvPr id="14" name="5 Grupo"/>
              <p:cNvGrpSpPr/>
              <p:nvPr/>
            </p:nvGrpSpPr>
            <p:grpSpPr>
              <a:xfrm>
                <a:off x="6305874" y="3910431"/>
                <a:ext cx="5528707" cy="1030335"/>
                <a:chOff x="6305874" y="3910431"/>
                <a:chExt cx="5528707" cy="1030335"/>
              </a:xfrm>
            </p:grpSpPr>
            <p:pic>
              <p:nvPicPr>
                <p:cNvPr id="15"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05874" y="4374553"/>
                  <a:ext cx="1238349" cy="323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CuadroTexto 3"/>
                <p:cNvSpPr txBox="1"/>
                <p:nvPr/>
              </p:nvSpPr>
              <p:spPr>
                <a:xfrm>
                  <a:off x="6316736" y="4416054"/>
                  <a:ext cx="1035861" cy="261610"/>
                </a:xfrm>
                <a:prstGeom prst="rect">
                  <a:avLst/>
                </a:prstGeom>
                <a:noFill/>
              </p:spPr>
              <p:txBody>
                <a:bodyPr wrap="none" rtlCol="0">
                  <a:spAutoFit/>
                </a:bodyPr>
                <a:lstStyle/>
                <a:p>
                  <a:r>
                    <a:rPr lang="es-ES" sz="1100" b="1" dirty="0"/>
                    <a:t>Panel radiante</a:t>
                  </a:r>
                </a:p>
              </p:txBody>
            </p:sp>
            <p:pic>
              <p:nvPicPr>
                <p:cNvPr id="1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766998" y="4738926"/>
                  <a:ext cx="1575451"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CuadroTexto 3"/>
                <p:cNvSpPr txBox="1"/>
                <p:nvPr/>
              </p:nvSpPr>
              <p:spPr>
                <a:xfrm>
                  <a:off x="10033651" y="4679156"/>
                  <a:ext cx="1170513" cy="261610"/>
                </a:xfrm>
                <a:prstGeom prst="rect">
                  <a:avLst/>
                </a:prstGeom>
                <a:noFill/>
              </p:spPr>
              <p:txBody>
                <a:bodyPr wrap="none" rtlCol="0">
                  <a:spAutoFit/>
                </a:bodyPr>
                <a:lstStyle/>
                <a:p>
                  <a:r>
                    <a:rPr lang="es-ES" sz="1100" b="1" dirty="0"/>
                    <a:t>Tubería de cobre</a:t>
                  </a:r>
                </a:p>
              </p:txBody>
            </p:sp>
            <p:pic>
              <p:nvPicPr>
                <p:cNvPr id="19"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573747" y="3952796"/>
                  <a:ext cx="1260834"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CuadroTexto 3"/>
                <p:cNvSpPr txBox="1"/>
                <p:nvPr/>
              </p:nvSpPr>
              <p:spPr>
                <a:xfrm>
                  <a:off x="11204164" y="3910431"/>
                  <a:ext cx="598241" cy="261610"/>
                </a:xfrm>
                <a:prstGeom prst="rect">
                  <a:avLst/>
                </a:prstGeom>
                <a:noFill/>
              </p:spPr>
              <p:txBody>
                <a:bodyPr wrap="none" rtlCol="0">
                  <a:spAutoFit/>
                </a:bodyPr>
                <a:lstStyle/>
                <a:p>
                  <a:r>
                    <a:rPr lang="es-ES" sz="1100" b="1" dirty="0"/>
                    <a:t>Grafito</a:t>
                  </a:r>
                </a:p>
              </p:txBody>
            </p:sp>
          </p:grpSp>
        </p:grpSp>
      </p:grpSp>
    </p:spTree>
    <p:extLst>
      <p:ext uri="{BB962C8B-B14F-4D97-AF65-F5344CB8AC3E}">
        <p14:creationId xmlns:p14="http://schemas.microsoft.com/office/powerpoint/2010/main" val="24179014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goals">
            <a:extLst>
              <a:ext uri="{FF2B5EF4-FFF2-40B4-BE49-F238E27FC236}">
                <a16:creationId xmlns:a16="http://schemas.microsoft.com/office/drawing/2014/main" id="{B1AEAF48-68AE-4565-8043-55C67794A6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6187" y="973641"/>
            <a:ext cx="4260715" cy="31054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2B395CF-4A8B-4EA0-84CF-EFD9A2C00004}"/>
              </a:ext>
            </a:extLst>
          </p:cNvPr>
          <p:cNvSpPr/>
          <p:nvPr/>
        </p:nvSpPr>
        <p:spPr>
          <a:xfrm>
            <a:off x="315553" y="133350"/>
            <a:ext cx="10822347" cy="588803"/>
          </a:xfrm>
          <a:prstGeom prst="rect">
            <a:avLst/>
          </a:prstGeom>
        </p:spPr>
        <p:txBody>
          <a:bodyPr vert="horz" lIns="91440" tIns="45720" rIns="91440" bIns="45720" rtlCol="0" anchor="ctr">
            <a:normAutofit fontScale="55000" lnSpcReduction="20000"/>
          </a:bodyPr>
          <a:lstStyle/>
          <a:p>
            <a:pPr lvl="0">
              <a:lnSpc>
                <a:spcPct val="90000"/>
              </a:lnSpc>
              <a:spcBef>
                <a:spcPct val="0"/>
              </a:spcBef>
              <a:spcAft>
                <a:spcPts val="600"/>
              </a:spcAft>
              <a:defRPr/>
            </a:pPr>
            <a:r>
              <a:rPr lang="es-ES" sz="3700" dirty="0">
                <a:ln w="0"/>
                <a:solidFill>
                  <a:schemeClr val="bg1"/>
                </a:solidFill>
                <a:effectLst>
                  <a:outerShdw blurRad="38100" dist="25400" dir="5400000" algn="ctr" rotWithShape="0">
                    <a:srgbClr val="6E747A">
                      <a:alpha val="43000"/>
                    </a:srgbClr>
                  </a:outerShdw>
                </a:effectLst>
              </a:rPr>
              <a:t>  </a:t>
            </a:r>
            <a:r>
              <a:rPr lang="es-ES" sz="5900" dirty="0">
                <a:ln w="0"/>
                <a:solidFill>
                  <a:schemeClr val="bg1"/>
                </a:solidFill>
                <a:effectLst>
                  <a:outerShdw blurRad="38100" dist="25400" dir="5400000" algn="ctr" rotWithShape="0">
                    <a:srgbClr val="6E747A">
                      <a:alpha val="43000"/>
                    </a:srgbClr>
                  </a:outerShdw>
                </a:effectLst>
              </a:rPr>
              <a:t>REQUERIMIENTOS DE PROYECTO DE LA PROPIEDAD, OPR</a:t>
            </a:r>
            <a:endParaRPr kumimoji="0" lang="es-ES" sz="5900" b="0" i="0" u="none" strike="noStrike" cap="none" spc="0" normalizeH="0" baseline="0" noProof="0" dirty="0">
              <a:ln w="0"/>
              <a:solidFill>
                <a:schemeClr val="bg1"/>
              </a:solidFill>
              <a:effectLst>
                <a:outerShdw blurRad="38100" dist="25400" dir="5400000" algn="ctr" rotWithShape="0">
                  <a:srgbClr val="6E747A">
                    <a:alpha val="43000"/>
                  </a:srgbClr>
                </a:outerShdw>
              </a:effectLst>
              <a:uLnTx/>
              <a:uFillTx/>
              <a:latin typeface="+mj-lt"/>
              <a:ea typeface="+mj-ea"/>
              <a:cs typeface="+mj-cs"/>
            </a:endParaRPr>
          </a:p>
        </p:txBody>
      </p:sp>
      <p:sp>
        <p:nvSpPr>
          <p:cNvPr id="8" name="Subtitle 2">
            <a:extLst>
              <a:ext uri="{FF2B5EF4-FFF2-40B4-BE49-F238E27FC236}">
                <a16:creationId xmlns:a16="http://schemas.microsoft.com/office/drawing/2014/main" id="{AFB65693-97F5-4A69-9AF0-1A28F7F33754}"/>
              </a:ext>
            </a:extLst>
          </p:cNvPr>
          <p:cNvSpPr>
            <a:spLocks noGrp="1"/>
          </p:cNvSpPr>
          <p:nvPr>
            <p:ph type="subTitle" idx="1"/>
          </p:nvPr>
        </p:nvSpPr>
        <p:spPr>
          <a:xfrm>
            <a:off x="315554" y="722153"/>
            <a:ext cx="8397198" cy="5951022"/>
          </a:xfrm>
        </p:spPr>
        <p:txBody>
          <a:bodyPr vert="horz" lIns="91440" tIns="45720" rIns="91440" bIns="45720" rtlCol="0">
            <a:normAutofit fontScale="92500" lnSpcReduction="20000"/>
          </a:bodyPr>
          <a:lstStyle/>
          <a:p>
            <a:pPr lvl="0" algn="l"/>
            <a:endParaRPr lang="es-ES" sz="1800" dirty="0"/>
          </a:p>
          <a:p>
            <a:pPr algn="l"/>
            <a:r>
              <a:rPr lang="es-ES" sz="2200" dirty="0"/>
              <a:t>Requerimientos OPR para alcanzar los objetivos</a:t>
            </a:r>
            <a:r>
              <a:rPr lang="es-ES" sz="1800" dirty="0"/>
              <a:t>:</a:t>
            </a:r>
          </a:p>
          <a:p>
            <a:pPr algn="l"/>
            <a:endParaRPr lang="es-ES" sz="1800" dirty="0"/>
          </a:p>
          <a:p>
            <a:pPr marL="742950" lvl="1" indent="-285750" algn="l">
              <a:buFont typeface="Arial" panose="020B0604020202020204" pitchFamily="34" charset="0"/>
              <a:buChar char="•"/>
            </a:pPr>
            <a:r>
              <a:rPr lang="es-ES" sz="1800" dirty="0"/>
              <a:t>Exceder los requisitos del </a:t>
            </a:r>
            <a:r>
              <a:rPr lang="es-ES" sz="1800" b="1" dirty="0"/>
              <a:t>Estándar ASHRAE 189.1 -2017</a:t>
            </a:r>
            <a:endParaRPr lang="es-ES" sz="1800" dirty="0"/>
          </a:p>
          <a:p>
            <a:pPr lvl="1" algn="l"/>
            <a:endParaRPr lang="es-ES" sz="1800" dirty="0"/>
          </a:p>
          <a:p>
            <a:pPr marL="742950" lvl="1" indent="-285750" algn="l">
              <a:buFont typeface="Arial" panose="020B0604020202020204" pitchFamily="34" charset="0"/>
              <a:buChar char="•"/>
            </a:pPr>
            <a:r>
              <a:rPr lang="es-ES" sz="1800" dirty="0"/>
              <a:t>Consumo de energía por gestión eficiente de la demanda inferior a </a:t>
            </a:r>
            <a:r>
              <a:rPr lang="es-ES" sz="1800" b="1" dirty="0"/>
              <a:t>67,5 </a:t>
            </a:r>
            <a:r>
              <a:rPr lang="es-ES" sz="1800" b="1" dirty="0" err="1"/>
              <a:t>kWh</a:t>
            </a:r>
            <a:r>
              <a:rPr lang="es-ES" sz="1800" b="1" dirty="0"/>
              <a:t>/m</a:t>
            </a:r>
            <a:r>
              <a:rPr lang="es-ES" sz="1800" b="1" baseline="30000" dirty="0"/>
              <a:t>2</a:t>
            </a:r>
            <a:r>
              <a:rPr lang="es-ES" sz="1800" b="1" dirty="0"/>
              <a:t>/año (</a:t>
            </a:r>
            <a:r>
              <a:rPr lang="es-ES" sz="1800" dirty="0"/>
              <a:t>con un reto de</a:t>
            </a:r>
            <a:r>
              <a:rPr lang="es-ES" sz="1800" b="1" dirty="0"/>
              <a:t> 47,3 </a:t>
            </a:r>
            <a:r>
              <a:rPr lang="es-ES" sz="1800" b="1" dirty="0" err="1"/>
              <a:t>kWh</a:t>
            </a:r>
            <a:r>
              <a:rPr lang="es-ES" sz="1800" b="1" dirty="0"/>
              <a:t>/m</a:t>
            </a:r>
            <a:r>
              <a:rPr lang="es-ES" sz="1800" b="1" baseline="30000" dirty="0"/>
              <a:t>2</a:t>
            </a:r>
            <a:r>
              <a:rPr lang="es-ES" sz="1800" b="1" dirty="0"/>
              <a:t>/año)</a:t>
            </a:r>
          </a:p>
          <a:p>
            <a:pPr lvl="1" algn="l"/>
            <a:endParaRPr lang="es-ES" sz="1800" b="1" dirty="0"/>
          </a:p>
          <a:p>
            <a:pPr marL="742950" lvl="1" indent="-285750" algn="l">
              <a:buFont typeface="Arial" panose="020B0604020202020204" pitchFamily="34" charset="0"/>
              <a:buChar char="•"/>
            </a:pPr>
            <a:r>
              <a:rPr lang="es-ES" sz="1800" dirty="0"/>
              <a:t>Diseño eficiente respecto al consumo de agua para que el proyecto sea capaz de obtener </a:t>
            </a:r>
            <a:r>
              <a:rPr lang="es-ES" sz="1800" b="1" dirty="0"/>
              <a:t>11 de los 11 créditos LEED </a:t>
            </a:r>
            <a:r>
              <a:rPr lang="es-ES" sz="1800" dirty="0"/>
              <a:t>en eficiencia y reducción del consumo de agua </a:t>
            </a:r>
          </a:p>
          <a:p>
            <a:pPr lvl="1" algn="l"/>
            <a:endParaRPr lang="es-ES" sz="1800" b="1" dirty="0"/>
          </a:p>
          <a:p>
            <a:pPr marL="742950" lvl="1" indent="-285750" algn="l">
              <a:buFont typeface="Arial" panose="020B0604020202020204" pitchFamily="34" charset="0"/>
              <a:buChar char="•"/>
            </a:pPr>
            <a:r>
              <a:rPr lang="es-ES" sz="1800" dirty="0"/>
              <a:t>Limitar la máxima carga de equipamiento </a:t>
            </a:r>
            <a:r>
              <a:rPr lang="es-ES" sz="1800" dirty="0" err="1"/>
              <a:t>enchufable</a:t>
            </a:r>
            <a:r>
              <a:rPr lang="es-ES" sz="1800" dirty="0"/>
              <a:t> durante el horario diurno a </a:t>
            </a:r>
            <a:r>
              <a:rPr lang="es-ES" sz="1800" b="1" dirty="0"/>
              <a:t>0.43 W/m</a:t>
            </a:r>
            <a:r>
              <a:rPr lang="es-ES" sz="1800" b="1" baseline="30000" dirty="0"/>
              <a:t>2</a:t>
            </a:r>
            <a:endParaRPr lang="es-ES" sz="1800" b="1" dirty="0"/>
          </a:p>
          <a:p>
            <a:pPr marL="742950" lvl="1" indent="-285750" algn="l">
              <a:buFont typeface="Arial" panose="020B0604020202020204" pitchFamily="34" charset="0"/>
              <a:buChar char="•"/>
            </a:pPr>
            <a:r>
              <a:rPr lang="es-ES" sz="1800" dirty="0"/>
              <a:t>Exceder los requisitos acústicos mencionados en el “</a:t>
            </a:r>
            <a:r>
              <a:rPr lang="es-ES" sz="1800" b="1" dirty="0"/>
              <a:t>ASHRAE </a:t>
            </a:r>
            <a:r>
              <a:rPr lang="es-ES" sz="1800" b="1" dirty="0" err="1"/>
              <a:t>Applications</a:t>
            </a:r>
            <a:r>
              <a:rPr lang="es-ES" sz="1800" b="1" dirty="0"/>
              <a:t> </a:t>
            </a:r>
            <a:r>
              <a:rPr lang="es-ES" sz="1800" b="1" dirty="0" err="1"/>
              <a:t>Handbook</a:t>
            </a:r>
            <a:r>
              <a:rPr lang="es-ES" sz="1800" b="1" dirty="0"/>
              <a:t> </a:t>
            </a:r>
            <a:r>
              <a:rPr lang="es-ES" sz="1800" b="1" dirty="0" err="1"/>
              <a:t>by</a:t>
            </a:r>
            <a:r>
              <a:rPr lang="es-ES" sz="1800" b="1" dirty="0"/>
              <a:t> 3-5 NC/RNC”</a:t>
            </a:r>
          </a:p>
          <a:p>
            <a:pPr lvl="1" algn="l"/>
            <a:endParaRPr lang="es-ES" sz="1800" b="1" dirty="0"/>
          </a:p>
          <a:p>
            <a:pPr marL="742950" lvl="1" indent="-285750" algn="l">
              <a:buFont typeface="Arial" panose="020B0604020202020204" pitchFamily="34" charset="0"/>
              <a:buChar char="•"/>
            </a:pPr>
            <a:r>
              <a:rPr lang="es-ES" sz="1800" dirty="0"/>
              <a:t>Suministrar aire exterior en un valor de al menos </a:t>
            </a:r>
            <a:r>
              <a:rPr lang="es-ES" sz="1800" b="1" dirty="0"/>
              <a:t>1,3 veces los requisitos del Estándar 62.1 e</a:t>
            </a:r>
            <a:r>
              <a:rPr lang="es-ES" sz="1800" dirty="0"/>
              <a:t> implantar una Demanda Controlada de Ventilación en espacios con alta ocupación  </a:t>
            </a:r>
          </a:p>
          <a:p>
            <a:pPr lvl="1" algn="l"/>
            <a:endParaRPr lang="es-ES" sz="1800" dirty="0"/>
          </a:p>
          <a:p>
            <a:pPr marL="742950" lvl="1" indent="-285750" algn="l">
              <a:buFont typeface="Arial" panose="020B0604020202020204" pitchFamily="34" charset="0"/>
              <a:buChar char="•"/>
            </a:pPr>
            <a:r>
              <a:rPr lang="es-ES" sz="1800" dirty="0"/>
              <a:t>Lograr una autonomía de luz natural en los espacios (SDA) – La mayoría de los ocupantes pueden hacer un generoso uso de luz natural en sus puestos de trabajo un </a:t>
            </a:r>
            <a:r>
              <a:rPr lang="es-ES" sz="1800" b="1" dirty="0"/>
              <a:t>55% del tiempo</a:t>
            </a:r>
            <a:r>
              <a:rPr lang="es-ES" sz="1800" dirty="0"/>
              <a:t>.</a:t>
            </a:r>
          </a:p>
          <a:p>
            <a:pPr lvl="1" algn="l"/>
            <a:endParaRPr lang="es-ES" sz="1800" dirty="0"/>
          </a:p>
          <a:p>
            <a:pPr marL="742950" lvl="1" indent="-285750" algn="l">
              <a:buFont typeface="Arial" panose="020B0604020202020204" pitchFamily="34" charset="0"/>
              <a:buChar char="•"/>
            </a:pPr>
            <a:r>
              <a:rPr lang="es-ES" sz="1800" dirty="0"/>
              <a:t>Lograr un nivel de </a:t>
            </a:r>
            <a:r>
              <a:rPr lang="es-ES" sz="1800" b="1" dirty="0"/>
              <a:t>resiliencia</a:t>
            </a:r>
            <a:r>
              <a:rPr lang="es-ES" sz="1800" dirty="0"/>
              <a:t> según lo establecido por ASHRAE.</a:t>
            </a:r>
          </a:p>
          <a:p>
            <a:pPr marL="742950" lvl="1" indent="-285750" algn="l">
              <a:buFont typeface="Arial" panose="020B0604020202020204" pitchFamily="34" charset="0"/>
              <a:buChar char="•"/>
            </a:pPr>
            <a:endParaRPr lang="es-ES" sz="1800" dirty="0"/>
          </a:p>
          <a:p>
            <a:pPr algn="l"/>
            <a:endParaRPr lang="es-ES" sz="1800" dirty="0"/>
          </a:p>
          <a:p>
            <a:pPr algn="l"/>
            <a:endParaRPr lang="es-ES" sz="1800" dirty="0"/>
          </a:p>
          <a:p>
            <a:pPr indent="-228600" algn="l">
              <a:buFont typeface="Arial" panose="020B0604020202020204" pitchFamily="34" charset="0"/>
              <a:buChar char="•"/>
            </a:pPr>
            <a:endParaRPr lang="es-ES" sz="1800" dirty="0"/>
          </a:p>
        </p:txBody>
      </p:sp>
    </p:spTree>
    <p:extLst>
      <p:ext uri="{BB962C8B-B14F-4D97-AF65-F5344CB8AC3E}">
        <p14:creationId xmlns:p14="http://schemas.microsoft.com/office/powerpoint/2010/main" val="129681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FBAC-0500-4490-B835-3F105B9FE896}"/>
              </a:ext>
            </a:extLst>
          </p:cNvPr>
          <p:cNvSpPr>
            <a:spLocks noGrp="1"/>
          </p:cNvSpPr>
          <p:nvPr>
            <p:ph type="ctrTitle"/>
          </p:nvPr>
        </p:nvSpPr>
        <p:spPr>
          <a:xfrm>
            <a:off x="330200" y="-58737"/>
            <a:ext cx="8909050" cy="877887"/>
          </a:xfrm>
        </p:spPr>
        <p:txBody>
          <a:bodyPr/>
          <a:lstStyle/>
          <a:p>
            <a:pPr algn="l"/>
            <a:r>
              <a:rPr lang="es-ES" sz="4400" dirty="0">
                <a:solidFill>
                  <a:schemeClr val="bg1"/>
                </a:solidFill>
              </a:rPr>
              <a:t>Ventiladores de techo adicionales</a:t>
            </a:r>
          </a:p>
        </p:txBody>
      </p:sp>
      <p:grpSp>
        <p:nvGrpSpPr>
          <p:cNvPr id="4" name="18 Grupo"/>
          <p:cNvGrpSpPr/>
          <p:nvPr/>
        </p:nvGrpSpPr>
        <p:grpSpPr>
          <a:xfrm>
            <a:off x="2561201" y="1801931"/>
            <a:ext cx="7069598" cy="3254138"/>
            <a:chOff x="2671822" y="1086283"/>
            <a:chExt cx="7069598" cy="3254138"/>
          </a:xfrm>
        </p:grpSpPr>
        <p:grpSp>
          <p:nvGrpSpPr>
            <p:cNvPr id="5" name="12 Grupo"/>
            <p:cNvGrpSpPr/>
            <p:nvPr/>
          </p:nvGrpSpPr>
          <p:grpSpPr>
            <a:xfrm>
              <a:off x="2671822" y="1086283"/>
              <a:ext cx="7069598" cy="3254138"/>
              <a:chOff x="2671822" y="1086283"/>
              <a:chExt cx="7069598" cy="3254138"/>
            </a:xfrm>
          </p:grpSpPr>
          <p:grpSp>
            <p:nvGrpSpPr>
              <p:cNvPr id="10" name="36 Grupo"/>
              <p:cNvGrpSpPr/>
              <p:nvPr/>
            </p:nvGrpSpPr>
            <p:grpSpPr>
              <a:xfrm>
                <a:off x="2671822" y="1086283"/>
                <a:ext cx="7069598" cy="3254138"/>
                <a:chOff x="2671822" y="1086283"/>
                <a:chExt cx="7069598" cy="3254138"/>
              </a:xfrm>
            </p:grpSpPr>
            <p:grpSp>
              <p:nvGrpSpPr>
                <p:cNvPr id="14" name="35 Grupo"/>
                <p:cNvGrpSpPr/>
                <p:nvPr/>
              </p:nvGrpSpPr>
              <p:grpSpPr>
                <a:xfrm>
                  <a:off x="2767851" y="1086283"/>
                  <a:ext cx="6973569" cy="3156794"/>
                  <a:chOff x="330201" y="935522"/>
                  <a:chExt cx="6973569" cy="3156794"/>
                </a:xfrm>
              </p:grpSpPr>
              <p:pic>
                <p:nvPicPr>
                  <p:cNvPr id="21" name="Picture 8">
                    <a:extLst>
                      <a:ext uri="{FF2B5EF4-FFF2-40B4-BE49-F238E27FC236}">
                        <a16:creationId xmlns:a16="http://schemas.microsoft.com/office/drawing/2014/main" id="{70DBA9FA-57DB-488C-95C0-C401C62312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0201" y="935522"/>
                    <a:ext cx="6673542" cy="3156794"/>
                  </a:xfrm>
                  <a:prstGeom prst="rect">
                    <a:avLst/>
                  </a:prstGeom>
                </p:spPr>
              </p:pic>
              <p:grpSp>
                <p:nvGrpSpPr>
                  <p:cNvPr id="22" name="28 Grupo"/>
                  <p:cNvGrpSpPr/>
                  <p:nvPr/>
                </p:nvGrpSpPr>
                <p:grpSpPr>
                  <a:xfrm>
                    <a:off x="3811219" y="1121232"/>
                    <a:ext cx="2345633" cy="307777"/>
                    <a:chOff x="3811219" y="1121232"/>
                    <a:chExt cx="2345633" cy="307777"/>
                  </a:xfrm>
                </p:grpSpPr>
                <p:pic>
                  <p:nvPicPr>
                    <p:cNvPr id="3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1219" y="1188442"/>
                      <a:ext cx="1956507" cy="202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CuadroTexto 6"/>
                    <p:cNvSpPr txBox="1"/>
                    <p:nvPr/>
                  </p:nvSpPr>
                  <p:spPr>
                    <a:xfrm>
                      <a:off x="4164279" y="1121232"/>
                      <a:ext cx="1992573" cy="307777"/>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400" b="1" dirty="0"/>
                        <a:t>82 % confortable</a:t>
                      </a:r>
                    </a:p>
                  </p:txBody>
                </p:sp>
              </p:grpSp>
              <p:grpSp>
                <p:nvGrpSpPr>
                  <p:cNvPr id="23" name="29 Grupo"/>
                  <p:cNvGrpSpPr/>
                  <p:nvPr/>
                </p:nvGrpSpPr>
                <p:grpSpPr>
                  <a:xfrm>
                    <a:off x="4074758" y="2423970"/>
                    <a:ext cx="1905192" cy="307777"/>
                    <a:chOff x="4074758" y="2423970"/>
                    <a:chExt cx="1905192" cy="307777"/>
                  </a:xfrm>
                </p:grpSpPr>
                <p:pic>
                  <p:nvPicPr>
                    <p:cNvPr id="3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74758" y="2447797"/>
                      <a:ext cx="1905192" cy="235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CuadroTexto 6"/>
                    <p:cNvSpPr txBox="1"/>
                    <p:nvPr/>
                  </p:nvSpPr>
                  <p:spPr>
                    <a:xfrm>
                      <a:off x="4151491" y="2423970"/>
                      <a:ext cx="1430825" cy="307777"/>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400" b="1" dirty="0"/>
                        <a:t>89 % confortable</a:t>
                      </a:r>
                    </a:p>
                  </p:txBody>
                </p:sp>
              </p:grpSp>
              <p:grpSp>
                <p:nvGrpSpPr>
                  <p:cNvPr id="24" name="33 Grupo"/>
                  <p:cNvGrpSpPr/>
                  <p:nvPr/>
                </p:nvGrpSpPr>
                <p:grpSpPr>
                  <a:xfrm>
                    <a:off x="3200400" y="3496592"/>
                    <a:ext cx="3054236" cy="523220"/>
                    <a:chOff x="3200400" y="3496592"/>
                    <a:chExt cx="3054236" cy="523220"/>
                  </a:xfrm>
                </p:grpSpPr>
                <p:pic>
                  <p:nvPicPr>
                    <p:cNvPr id="31"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00400" y="3558780"/>
                      <a:ext cx="2856322" cy="408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CuadroTexto 13"/>
                    <p:cNvSpPr txBox="1"/>
                    <p:nvPr/>
                  </p:nvSpPr>
                  <p:spPr>
                    <a:xfrm>
                      <a:off x="3600990" y="3496592"/>
                      <a:ext cx="2653646" cy="523220"/>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400" b="1" dirty="0"/>
                        <a:t>movimiento del aire: sin cambios</a:t>
                      </a:r>
                    </a:p>
                    <a:p>
                      <a:pPr algn="ctr"/>
                      <a:r>
                        <a:rPr lang="es-ES" sz="1400" b="1" dirty="0"/>
                        <a:t>78% </a:t>
                      </a:r>
                    </a:p>
                  </p:txBody>
                </p:sp>
              </p:grpSp>
              <p:grpSp>
                <p:nvGrpSpPr>
                  <p:cNvPr id="25" name="34 Grupo"/>
                  <p:cNvGrpSpPr/>
                  <p:nvPr/>
                </p:nvGrpSpPr>
                <p:grpSpPr>
                  <a:xfrm>
                    <a:off x="2418233" y="1737373"/>
                    <a:ext cx="4885537" cy="371359"/>
                    <a:chOff x="2418233" y="1737373"/>
                    <a:chExt cx="4885537" cy="371359"/>
                  </a:xfrm>
                </p:grpSpPr>
                <p:sp>
                  <p:nvSpPr>
                    <p:cNvPr id="26" name="CuadroTexto 7"/>
                    <p:cNvSpPr txBox="1"/>
                    <p:nvPr/>
                  </p:nvSpPr>
                  <p:spPr>
                    <a:xfrm>
                      <a:off x="2418233" y="1743143"/>
                      <a:ext cx="653804" cy="344128"/>
                    </a:xfrm>
                    <a:prstGeom prst="rect">
                      <a:avLst/>
                    </a:prstGeom>
                    <a:solidFill>
                      <a:schemeClr val="bg1"/>
                    </a:solidFill>
                  </p:spPr>
                  <p:txBody>
                    <a:bodyPr wrap="square" lIns="36000" tIns="36000" rIns="36000" bIns="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000" dirty="0">
                          <a:solidFill>
                            <a:srgbClr val="FF0000"/>
                          </a:solidFill>
                        </a:rPr>
                        <a:t>demasiado caluroso</a:t>
                      </a:r>
                    </a:p>
                  </p:txBody>
                </p:sp>
                <p:sp>
                  <p:nvSpPr>
                    <p:cNvPr id="27" name="CuadroTexto 7"/>
                    <p:cNvSpPr txBox="1"/>
                    <p:nvPr/>
                  </p:nvSpPr>
                  <p:spPr>
                    <a:xfrm>
                      <a:off x="3051837" y="1737373"/>
                      <a:ext cx="1012449" cy="344128"/>
                    </a:xfrm>
                    <a:prstGeom prst="rect">
                      <a:avLst/>
                    </a:prstGeom>
                    <a:solidFill>
                      <a:schemeClr val="bg1"/>
                    </a:solidFill>
                  </p:spPr>
                  <p:txBody>
                    <a:bodyPr wrap="square" lIns="36000" tIns="36000" rIns="36000" bIns="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000" dirty="0">
                          <a:solidFill>
                            <a:srgbClr val="FF66CC"/>
                          </a:solidFill>
                        </a:rPr>
                        <a:t>confortablemente caluroso</a:t>
                      </a:r>
                    </a:p>
                  </p:txBody>
                </p:sp>
                <p:sp>
                  <p:nvSpPr>
                    <p:cNvPr id="28" name="CuadroTexto 7"/>
                    <p:cNvSpPr txBox="1"/>
                    <p:nvPr/>
                  </p:nvSpPr>
                  <p:spPr>
                    <a:xfrm>
                      <a:off x="4285668" y="1747294"/>
                      <a:ext cx="874897" cy="190240"/>
                    </a:xfrm>
                    <a:prstGeom prst="rect">
                      <a:avLst/>
                    </a:prstGeom>
                    <a:solidFill>
                      <a:schemeClr val="bg1"/>
                    </a:solidFill>
                  </p:spPr>
                  <p:txBody>
                    <a:bodyPr wrap="square" tIns="36000" bIns="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000" dirty="0">
                          <a:solidFill>
                            <a:srgbClr val="FFC000"/>
                          </a:solidFill>
                        </a:rPr>
                        <a:t>confortable</a:t>
                      </a:r>
                    </a:p>
                  </p:txBody>
                </p:sp>
                <p:sp>
                  <p:nvSpPr>
                    <p:cNvPr id="29" name="CuadroTexto 7"/>
                    <p:cNvSpPr txBox="1"/>
                    <p:nvPr/>
                  </p:nvSpPr>
                  <p:spPr>
                    <a:xfrm>
                      <a:off x="5628689" y="1756815"/>
                      <a:ext cx="964556" cy="344128"/>
                    </a:xfrm>
                    <a:prstGeom prst="rect">
                      <a:avLst/>
                    </a:prstGeom>
                    <a:solidFill>
                      <a:schemeClr val="bg1"/>
                    </a:solidFill>
                  </p:spPr>
                  <p:txBody>
                    <a:bodyPr wrap="square" lIns="0" tIns="36000" rIns="0" bIns="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000" dirty="0">
                          <a:solidFill>
                            <a:srgbClr val="4DC3ED"/>
                          </a:solidFill>
                        </a:rPr>
                        <a:t>confortablemente frío</a:t>
                      </a:r>
                    </a:p>
                  </p:txBody>
                </p:sp>
                <p:sp>
                  <p:nvSpPr>
                    <p:cNvPr id="30" name="CuadroTexto 7"/>
                    <p:cNvSpPr txBox="1"/>
                    <p:nvPr/>
                  </p:nvSpPr>
                  <p:spPr>
                    <a:xfrm>
                      <a:off x="6629253" y="1800955"/>
                      <a:ext cx="674517" cy="307777"/>
                    </a:xfrm>
                    <a:prstGeom prst="rect">
                      <a:avLst/>
                    </a:prstGeom>
                    <a:solidFill>
                      <a:schemeClr val="bg1"/>
                    </a:solidFill>
                  </p:spPr>
                  <p:txBody>
                    <a:bodyPr wrap="square" lIns="0" tIns="0" rIns="0" bIns="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000" b="1" dirty="0">
                          <a:solidFill>
                            <a:srgbClr val="0075CC"/>
                          </a:solidFill>
                        </a:rPr>
                        <a:t>demasiado frío</a:t>
                      </a:r>
                    </a:p>
                  </p:txBody>
                </p:sp>
              </p:grpSp>
            </p:grpSp>
            <p:grpSp>
              <p:nvGrpSpPr>
                <p:cNvPr id="15" name="2 Grupo"/>
                <p:cNvGrpSpPr/>
                <p:nvPr/>
              </p:nvGrpSpPr>
              <p:grpSpPr>
                <a:xfrm>
                  <a:off x="2671822" y="1093466"/>
                  <a:ext cx="2451120" cy="3246955"/>
                  <a:chOff x="321575" y="942495"/>
                  <a:chExt cx="2451120" cy="3246955"/>
                </a:xfrm>
              </p:grpSpPr>
              <p:sp>
                <p:nvSpPr>
                  <p:cNvPr id="16" name="CuadroTexto 16"/>
                  <p:cNvSpPr txBox="1"/>
                  <p:nvPr/>
                </p:nvSpPr>
                <p:spPr>
                  <a:xfrm>
                    <a:off x="347453" y="3496953"/>
                    <a:ext cx="1539973" cy="692497"/>
                  </a:xfrm>
                  <a:prstGeom prst="rect">
                    <a:avLst/>
                  </a:prstGeom>
                  <a:solidFill>
                    <a:schemeClr val="bg1"/>
                  </a:solidFill>
                </p:spPr>
                <p:txBody>
                  <a:bodyPr wrap="non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300" dirty="0"/>
                      <a:t>Velocidades del aire</a:t>
                    </a:r>
                  </a:p>
                  <a:p>
                    <a:r>
                      <a:rPr lang="es-ES" sz="1300" dirty="0"/>
                      <a:t>12-46 m/min</a:t>
                    </a:r>
                  </a:p>
                  <a:p>
                    <a:endParaRPr lang="es-ES" sz="1300" dirty="0"/>
                  </a:p>
                </p:txBody>
              </p:sp>
              <p:grpSp>
                <p:nvGrpSpPr>
                  <p:cNvPr id="17" name="1 Grupo"/>
                  <p:cNvGrpSpPr/>
                  <p:nvPr/>
                </p:nvGrpSpPr>
                <p:grpSpPr>
                  <a:xfrm>
                    <a:off x="321575" y="942495"/>
                    <a:ext cx="2451120" cy="2342143"/>
                    <a:chOff x="321575" y="942495"/>
                    <a:chExt cx="2451120" cy="2342143"/>
                  </a:xfrm>
                </p:grpSpPr>
                <p:sp>
                  <p:nvSpPr>
                    <p:cNvPr id="18" name="CuadroTexto 14"/>
                    <p:cNvSpPr txBox="1"/>
                    <p:nvPr/>
                  </p:nvSpPr>
                  <p:spPr>
                    <a:xfrm>
                      <a:off x="344335" y="2192031"/>
                      <a:ext cx="2355729" cy="1092607"/>
                    </a:xfrm>
                    <a:prstGeom prst="rect">
                      <a:avLst/>
                    </a:prstGeom>
                    <a:solidFill>
                      <a:schemeClr val="bg1"/>
                    </a:solid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300" dirty="0"/>
                        <a:t>Después del montaje del ventilador</a:t>
                      </a:r>
                    </a:p>
                    <a:p>
                      <a:r>
                        <a:rPr lang="es-ES" sz="1300" dirty="0"/>
                        <a:t>y fallo del aire acondicionado</a:t>
                      </a:r>
                    </a:p>
                    <a:p>
                      <a:r>
                        <a:rPr lang="es-ES" sz="1300" dirty="0"/>
                        <a:t>Temperatura ambiente 27 </a:t>
                      </a:r>
                      <a:r>
                        <a:rPr lang="es-ES" sz="1300" dirty="0" err="1"/>
                        <a:t>ºC</a:t>
                      </a:r>
                      <a:endParaRPr lang="es-ES" sz="1300" dirty="0"/>
                    </a:p>
                    <a:p>
                      <a:r>
                        <a:rPr lang="es-ES" sz="1300" dirty="0"/>
                        <a:t>n=28</a:t>
                      </a:r>
                    </a:p>
                  </p:txBody>
                </p:sp>
                <p:sp>
                  <p:nvSpPr>
                    <p:cNvPr id="19" name="CuadroTexto 5"/>
                    <p:cNvSpPr txBox="1"/>
                    <p:nvPr/>
                  </p:nvSpPr>
                  <p:spPr>
                    <a:xfrm>
                      <a:off x="321575" y="942495"/>
                      <a:ext cx="2451120" cy="292388"/>
                    </a:xfrm>
                    <a:prstGeom prst="rect">
                      <a:avLst/>
                    </a:prstGeom>
                    <a:solidFill>
                      <a:schemeClr val="bg1"/>
                    </a:solidFill>
                  </p:spPr>
                  <p:txBody>
                    <a:bodyPr wrap="non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300" b="1" dirty="0"/>
                        <a:t>Antes del montaje del ventilador</a:t>
                      </a:r>
                    </a:p>
                  </p:txBody>
                </p:sp>
                <p:sp>
                  <p:nvSpPr>
                    <p:cNvPr id="20" name="CuadroTexto 5"/>
                    <p:cNvSpPr txBox="1"/>
                    <p:nvPr/>
                  </p:nvSpPr>
                  <p:spPr>
                    <a:xfrm>
                      <a:off x="347453" y="1179305"/>
                      <a:ext cx="2142702" cy="492443"/>
                    </a:xfrm>
                    <a:prstGeom prst="rect">
                      <a:avLst/>
                    </a:prstGeom>
                    <a:solidFill>
                      <a:schemeClr val="bg1"/>
                    </a:solidFill>
                  </p:spPr>
                  <p:txBody>
                    <a:bodyPr wrap="non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300" dirty="0"/>
                        <a:t>Temperatura ambiente 22 </a:t>
                      </a:r>
                      <a:r>
                        <a:rPr lang="es-ES" sz="1300" dirty="0" err="1"/>
                        <a:t>ºC</a:t>
                      </a:r>
                      <a:endParaRPr lang="es-ES" sz="1300" dirty="0"/>
                    </a:p>
                    <a:p>
                      <a:r>
                        <a:rPr lang="es-ES" sz="1300" dirty="0"/>
                        <a:t>n=29</a:t>
                      </a:r>
                    </a:p>
                  </p:txBody>
                </p:sp>
              </p:grpSp>
            </p:grpSp>
          </p:grpSp>
          <p:grpSp>
            <p:nvGrpSpPr>
              <p:cNvPr id="11" name="11 Grupo"/>
              <p:cNvGrpSpPr/>
              <p:nvPr/>
            </p:nvGrpSpPr>
            <p:grpSpPr>
              <a:xfrm>
                <a:off x="5165399" y="3652741"/>
                <a:ext cx="423447" cy="517832"/>
                <a:chOff x="5165399" y="3652741"/>
                <a:chExt cx="423447" cy="517832"/>
              </a:xfrm>
            </p:grpSpPr>
            <p:pic>
              <p:nvPicPr>
                <p:cNvPr id="12"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165399" y="3652741"/>
                  <a:ext cx="423447" cy="517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uadroTexto 5"/>
                <p:cNvSpPr txBox="1"/>
                <p:nvPr/>
              </p:nvSpPr>
              <p:spPr>
                <a:xfrm>
                  <a:off x="5192548" y="3659432"/>
                  <a:ext cx="382026" cy="488201"/>
                </a:xfrm>
                <a:prstGeom prst="rect">
                  <a:avLst/>
                </a:prstGeom>
                <a:noFill/>
              </p:spPr>
              <p:txBody>
                <a:bodyPr wrap="square" lIns="0" tIns="36000" rIns="0" bIns="36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900" b="1" dirty="0"/>
                    <a:t>quieren más</a:t>
                  </a:r>
                </a:p>
                <a:p>
                  <a:pPr algn="ctr"/>
                  <a:r>
                    <a:rPr lang="es-ES" sz="900" b="1" dirty="0"/>
                    <a:t>11%</a:t>
                  </a:r>
                </a:p>
              </p:txBody>
            </p:sp>
          </p:grpSp>
        </p:grpSp>
        <p:grpSp>
          <p:nvGrpSpPr>
            <p:cNvPr id="6" name="17 Grupo"/>
            <p:cNvGrpSpPr/>
            <p:nvPr/>
          </p:nvGrpSpPr>
          <p:grpSpPr>
            <a:xfrm>
              <a:off x="8907402" y="3665360"/>
              <a:ext cx="413052" cy="488201"/>
              <a:chOff x="8907402" y="3665360"/>
              <a:chExt cx="413052" cy="488201"/>
            </a:xfrm>
          </p:grpSpPr>
          <p:pic>
            <p:nvPicPr>
              <p:cNvPr id="7" name="Picture 4"/>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910020" y="3670126"/>
                <a:ext cx="407568" cy="465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uadroTexto 8"/>
              <p:cNvSpPr txBox="1"/>
              <p:nvPr/>
            </p:nvSpPr>
            <p:spPr>
              <a:xfrm>
                <a:off x="8907402" y="3665360"/>
                <a:ext cx="413052" cy="488201"/>
              </a:xfrm>
              <a:prstGeom prst="rect">
                <a:avLst/>
              </a:prstGeom>
              <a:noFill/>
            </p:spPr>
            <p:txBody>
              <a:bodyPr wrap="square" lIns="0" tIns="36000" rIns="0" bIns="3600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900" dirty="0">
                    <a:solidFill>
                      <a:schemeClr val="bg1"/>
                    </a:solidFill>
                  </a:rPr>
                  <a:t>quieren menos</a:t>
                </a:r>
              </a:p>
              <a:p>
                <a:r>
                  <a:rPr lang="es-ES" sz="900" dirty="0">
                    <a:solidFill>
                      <a:schemeClr val="bg1"/>
                    </a:solidFill>
                  </a:rPr>
                  <a:t>11%</a:t>
                </a:r>
              </a:p>
            </p:txBody>
          </p:sp>
        </p:grpSp>
      </p:grpSp>
    </p:spTree>
    <p:extLst>
      <p:ext uri="{BB962C8B-B14F-4D97-AF65-F5344CB8AC3E}">
        <p14:creationId xmlns:p14="http://schemas.microsoft.com/office/powerpoint/2010/main" val="245781424"/>
      </p:ext>
    </p:extLst>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FBAC-0500-4490-B835-3F105B9FE896}"/>
              </a:ext>
            </a:extLst>
          </p:cNvPr>
          <p:cNvSpPr>
            <a:spLocks noGrp="1"/>
          </p:cNvSpPr>
          <p:nvPr>
            <p:ph type="ctrTitle"/>
          </p:nvPr>
        </p:nvSpPr>
        <p:spPr>
          <a:xfrm>
            <a:off x="330200" y="-58737"/>
            <a:ext cx="8909050" cy="877887"/>
          </a:xfrm>
        </p:spPr>
        <p:txBody>
          <a:bodyPr/>
          <a:lstStyle/>
          <a:p>
            <a:pPr algn="l"/>
            <a:r>
              <a:rPr lang="es-ES" sz="4400" dirty="0">
                <a:solidFill>
                  <a:schemeClr val="bg1"/>
                </a:solidFill>
              </a:rPr>
              <a:t>Sistemas Radiantes de Techo</a:t>
            </a:r>
          </a:p>
        </p:txBody>
      </p:sp>
      <p:grpSp>
        <p:nvGrpSpPr>
          <p:cNvPr id="5" name="9 Grupo"/>
          <p:cNvGrpSpPr/>
          <p:nvPr/>
        </p:nvGrpSpPr>
        <p:grpSpPr>
          <a:xfrm>
            <a:off x="629588" y="1010015"/>
            <a:ext cx="10657385" cy="5727075"/>
            <a:chOff x="-7323047" y="-192027"/>
            <a:chExt cx="10699859" cy="5918882"/>
          </a:xfrm>
        </p:grpSpPr>
        <p:grpSp>
          <p:nvGrpSpPr>
            <p:cNvPr id="6" name="8 Grupo"/>
            <p:cNvGrpSpPr/>
            <p:nvPr/>
          </p:nvGrpSpPr>
          <p:grpSpPr>
            <a:xfrm>
              <a:off x="-7323047" y="-192027"/>
              <a:ext cx="10699859" cy="5918882"/>
              <a:chOff x="-7323047" y="-192027"/>
              <a:chExt cx="10699859" cy="5918882"/>
            </a:xfrm>
          </p:grpSpPr>
          <p:grpSp>
            <p:nvGrpSpPr>
              <p:cNvPr id="8" name="7 Grupo"/>
              <p:cNvGrpSpPr/>
              <p:nvPr/>
            </p:nvGrpSpPr>
            <p:grpSpPr>
              <a:xfrm>
                <a:off x="-7323047" y="-192027"/>
                <a:ext cx="10699859" cy="5918882"/>
                <a:chOff x="691828" y="863690"/>
                <a:chExt cx="10699859" cy="5918882"/>
              </a:xfrm>
            </p:grpSpPr>
            <p:grpSp>
              <p:nvGrpSpPr>
                <p:cNvPr id="12" name="6 Grupo"/>
                <p:cNvGrpSpPr/>
                <p:nvPr/>
              </p:nvGrpSpPr>
              <p:grpSpPr>
                <a:xfrm>
                  <a:off x="691828" y="863690"/>
                  <a:ext cx="10699859" cy="5918882"/>
                  <a:chOff x="143692" y="1085618"/>
                  <a:chExt cx="10699859" cy="5918882"/>
                </a:xfrm>
              </p:grpSpPr>
              <p:grpSp>
                <p:nvGrpSpPr>
                  <p:cNvPr id="14" name="5 Grupo"/>
                  <p:cNvGrpSpPr/>
                  <p:nvPr/>
                </p:nvGrpSpPr>
                <p:grpSpPr>
                  <a:xfrm>
                    <a:off x="373584" y="1085618"/>
                    <a:ext cx="10469967" cy="5495445"/>
                    <a:chOff x="373584" y="1085618"/>
                    <a:chExt cx="10469967" cy="5495445"/>
                  </a:xfrm>
                </p:grpSpPr>
                <p:grpSp>
                  <p:nvGrpSpPr>
                    <p:cNvPr id="16" name="2 Grupo"/>
                    <p:cNvGrpSpPr/>
                    <p:nvPr/>
                  </p:nvGrpSpPr>
                  <p:grpSpPr>
                    <a:xfrm>
                      <a:off x="373584" y="1085618"/>
                      <a:ext cx="10187408" cy="5495445"/>
                      <a:chOff x="373584" y="1085618"/>
                      <a:chExt cx="10187408" cy="5495445"/>
                    </a:xfrm>
                  </p:grpSpPr>
                  <p:grpSp>
                    <p:nvGrpSpPr>
                      <p:cNvPr id="26" name="1 Grupo"/>
                      <p:cNvGrpSpPr/>
                      <p:nvPr/>
                    </p:nvGrpSpPr>
                    <p:grpSpPr>
                      <a:xfrm>
                        <a:off x="373584" y="1085618"/>
                        <a:ext cx="10187408" cy="5495445"/>
                        <a:chOff x="373584" y="1085618"/>
                        <a:chExt cx="10187408" cy="5495445"/>
                      </a:xfrm>
                    </p:grpSpPr>
                    <p:pic>
                      <p:nvPicPr>
                        <p:cNvPr id="28" name="image10.png">
                          <a:extLst>
                            <a:ext uri="{FF2B5EF4-FFF2-40B4-BE49-F238E27FC236}">
                              <a16:creationId xmlns:a16="http://schemas.microsoft.com/office/drawing/2014/main" id="{AA4D4A28-78CB-4A92-92A7-A63327B7D8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584" y="1085618"/>
                          <a:ext cx="10187408" cy="5372272"/>
                        </a:xfrm>
                        <a:prstGeom prst="rect">
                          <a:avLst/>
                        </a:prstGeom>
                        <a:ln w="12700">
                          <a:miter lim="400000"/>
                        </a:ln>
                      </p:spPr>
                    </p:pic>
                    <p:sp>
                      <p:nvSpPr>
                        <p:cNvPr id="29" name="CuadroTexto 28"/>
                        <p:cNvSpPr txBox="1"/>
                        <p:nvPr/>
                      </p:nvSpPr>
                      <p:spPr>
                        <a:xfrm>
                          <a:off x="3853316" y="5785852"/>
                          <a:ext cx="822661" cy="318085"/>
                        </a:xfrm>
                        <a:prstGeom prst="rect">
                          <a:avLst/>
                        </a:prstGeom>
                        <a:solidFill>
                          <a:schemeClr val="bg1"/>
                        </a:solidFill>
                      </p:spPr>
                      <p:txBody>
                        <a:bodyPr wrap="square" lIns="0" tIns="0" rIns="0" bIns="0" rtlCol="0">
                          <a:spAutoFit/>
                        </a:bodyPr>
                        <a:lstStyle>
                          <a:defPPr>
                            <a:defRPr lang="es-ES"/>
                          </a:defPPr>
                          <a:lvl1pPr algn="ctr">
                            <a:defRPr sz="1000">
                              <a:latin typeface="Arial Narrow" panose="020B0606020202030204" pitchFamily="34" charset="0"/>
                            </a:defRPr>
                          </a:lvl1pPr>
                        </a:lstStyle>
                        <a:p>
                          <a:r>
                            <a:rPr lang="es-ES" dirty="0"/>
                            <a:t>Envolvente</a:t>
                          </a:r>
                        </a:p>
                        <a:p>
                          <a:r>
                            <a:rPr lang="es-ES" dirty="0"/>
                            <a:t>recomendada</a:t>
                          </a:r>
                        </a:p>
                      </p:txBody>
                    </p:sp>
                    <p:sp>
                      <p:nvSpPr>
                        <p:cNvPr id="30" name="CuadroTexto 29"/>
                        <p:cNvSpPr txBox="1"/>
                        <p:nvPr/>
                      </p:nvSpPr>
                      <p:spPr>
                        <a:xfrm>
                          <a:off x="996702" y="5778085"/>
                          <a:ext cx="765423" cy="318085"/>
                        </a:xfrm>
                        <a:prstGeom prst="rect">
                          <a:avLst/>
                        </a:prstGeom>
                        <a:solidFill>
                          <a:schemeClr val="bg1"/>
                        </a:solidFill>
                      </p:spPr>
                      <p:txBody>
                        <a:bodyPr wrap="square" lIns="0" tIns="0" rIns="0" bIns="0" rtlCol="0">
                          <a:spAutoFit/>
                        </a:bodyPr>
                        <a:lstStyle>
                          <a:defPPr>
                            <a:defRPr lang="es-ES"/>
                          </a:defPPr>
                          <a:lvl1pPr algn="ctr">
                            <a:defRPr sz="1000">
                              <a:latin typeface="Arial Narrow" panose="020B0606020202030204" pitchFamily="34" charset="0"/>
                            </a:defRPr>
                          </a:lvl1pPr>
                        </a:lstStyle>
                        <a:p>
                          <a:r>
                            <a:rPr lang="es-ES" dirty="0" err="1"/>
                            <a:t>Benchmark</a:t>
                          </a:r>
                          <a:r>
                            <a:rPr lang="es-ES" dirty="0"/>
                            <a:t> (**)</a:t>
                          </a:r>
                        </a:p>
                        <a:p>
                          <a:r>
                            <a:rPr lang="es-ES" dirty="0"/>
                            <a:t> Oficinas CZ 3A </a:t>
                          </a:r>
                        </a:p>
                      </p:txBody>
                    </p:sp>
                    <p:sp>
                      <p:nvSpPr>
                        <p:cNvPr id="31" name="CuadroTexto 30"/>
                        <p:cNvSpPr txBox="1"/>
                        <p:nvPr/>
                      </p:nvSpPr>
                      <p:spPr>
                        <a:xfrm>
                          <a:off x="1743075" y="5785852"/>
                          <a:ext cx="841430" cy="795211"/>
                        </a:xfrm>
                        <a:prstGeom prst="rect">
                          <a:avLst/>
                        </a:prstGeom>
                        <a:solidFill>
                          <a:schemeClr val="bg1"/>
                        </a:solidFill>
                      </p:spPr>
                      <p:txBody>
                        <a:bodyPr wrap="square" lIns="0" tIns="0" rIns="0" bIns="0" rtlCol="0">
                          <a:spAutoFit/>
                        </a:bodyPr>
                        <a:lstStyle>
                          <a:defPPr>
                            <a:defRPr lang="es-ES"/>
                          </a:defPPr>
                          <a:lvl1pPr algn="ctr">
                            <a:defRPr sz="1000">
                              <a:latin typeface="Arial Narrow" panose="020B0606020202030204" pitchFamily="34" charset="0"/>
                            </a:defRPr>
                          </a:lvl1pPr>
                        </a:lstStyle>
                        <a:p>
                          <a:r>
                            <a:rPr lang="es-ES" dirty="0"/>
                            <a:t>Envolvente existente + ASHRAE 90.1-2016 Climatización</a:t>
                          </a:r>
                        </a:p>
                      </p:txBody>
                    </p:sp>
                    <p:sp>
                      <p:nvSpPr>
                        <p:cNvPr id="32" name="CuadroTexto 31"/>
                        <p:cNvSpPr txBox="1"/>
                        <p:nvPr/>
                      </p:nvSpPr>
                      <p:spPr>
                        <a:xfrm>
                          <a:off x="2495053" y="5778085"/>
                          <a:ext cx="667247" cy="477127"/>
                        </a:xfrm>
                        <a:prstGeom prst="rect">
                          <a:avLst/>
                        </a:prstGeom>
                        <a:solidFill>
                          <a:schemeClr val="bg1"/>
                        </a:solidFill>
                      </p:spPr>
                      <p:txBody>
                        <a:bodyPr wrap="square" lIns="0" tIns="0" rIns="0" bIns="0" rtlCol="0">
                          <a:spAutoFit/>
                        </a:bodyPr>
                        <a:lstStyle>
                          <a:defPPr>
                            <a:defRPr lang="es-ES"/>
                          </a:defPPr>
                          <a:lvl1pPr algn="ctr">
                            <a:defRPr sz="1000">
                              <a:latin typeface="Arial Narrow" panose="020B0606020202030204" pitchFamily="34" charset="0"/>
                            </a:defRPr>
                          </a:lvl1pPr>
                        </a:lstStyle>
                        <a:p>
                          <a:r>
                            <a:rPr lang="es-ES" dirty="0"/>
                            <a:t>ASHRAE 90.1-2016 Envolvente</a:t>
                          </a:r>
                        </a:p>
                      </p:txBody>
                    </p:sp>
                    <p:sp>
                      <p:nvSpPr>
                        <p:cNvPr id="33" name="CuadroTexto 32"/>
                        <p:cNvSpPr txBox="1"/>
                        <p:nvPr/>
                      </p:nvSpPr>
                      <p:spPr>
                        <a:xfrm>
                          <a:off x="3209924" y="5785852"/>
                          <a:ext cx="714376" cy="318085"/>
                        </a:xfrm>
                        <a:prstGeom prst="rect">
                          <a:avLst/>
                        </a:prstGeom>
                        <a:solidFill>
                          <a:schemeClr val="bg1"/>
                        </a:solidFill>
                      </p:spPr>
                      <p:txBody>
                        <a:bodyPr wrap="square" lIns="0" tIns="0" rIns="0" bIns="0" rtlCol="0">
                          <a:spAutoFit/>
                        </a:bodyPr>
                        <a:lstStyle>
                          <a:defPPr>
                            <a:defRPr lang="es-ES"/>
                          </a:defPPr>
                          <a:lvl1pPr algn="ctr">
                            <a:defRPr sz="1000">
                              <a:latin typeface="Arial Narrow" panose="020B0606020202030204" pitchFamily="34" charset="0"/>
                            </a:defRPr>
                          </a:lvl1pPr>
                        </a:lstStyle>
                        <a:p>
                          <a:r>
                            <a:rPr lang="es-ES" dirty="0"/>
                            <a:t>PVM (***)</a:t>
                          </a:r>
                        </a:p>
                        <a:p>
                          <a:r>
                            <a:rPr lang="es-ES" dirty="0"/>
                            <a:t>reducida</a:t>
                          </a:r>
                        </a:p>
                      </p:txBody>
                    </p:sp>
                    <p:sp>
                      <p:nvSpPr>
                        <p:cNvPr id="34" name="CuadroTexto 33"/>
                        <p:cNvSpPr txBox="1"/>
                        <p:nvPr/>
                      </p:nvSpPr>
                      <p:spPr>
                        <a:xfrm>
                          <a:off x="4612151" y="5785852"/>
                          <a:ext cx="697627" cy="318085"/>
                        </a:xfrm>
                        <a:prstGeom prst="rect">
                          <a:avLst/>
                        </a:prstGeom>
                        <a:solidFill>
                          <a:schemeClr val="bg1"/>
                        </a:solidFill>
                      </p:spPr>
                      <p:txBody>
                        <a:bodyPr wrap="square" lIns="0" tIns="0" rIns="0" bIns="0" rtlCol="0">
                          <a:spAutoFit/>
                        </a:bodyPr>
                        <a:lstStyle>
                          <a:defPPr>
                            <a:defRPr lang="es-ES"/>
                          </a:defPPr>
                          <a:lvl1pPr algn="ctr">
                            <a:defRPr sz="1000">
                              <a:latin typeface="Arial Narrow" panose="020B0606020202030204" pitchFamily="34" charset="0"/>
                            </a:defRPr>
                          </a:lvl1pPr>
                        </a:lstStyle>
                        <a:p>
                          <a:r>
                            <a:rPr lang="es-ES" dirty="0"/>
                            <a:t>Ventilación</a:t>
                          </a:r>
                        </a:p>
                        <a:p>
                          <a:r>
                            <a:rPr lang="es-ES" dirty="0"/>
                            <a:t>Natural</a:t>
                          </a:r>
                        </a:p>
                      </p:txBody>
                    </p:sp>
                    <p:sp>
                      <p:nvSpPr>
                        <p:cNvPr id="35" name="CuadroTexto 34"/>
                        <p:cNvSpPr txBox="1"/>
                        <p:nvPr/>
                      </p:nvSpPr>
                      <p:spPr>
                        <a:xfrm>
                          <a:off x="5271678" y="5785852"/>
                          <a:ext cx="734773" cy="477127"/>
                        </a:xfrm>
                        <a:prstGeom prst="rect">
                          <a:avLst/>
                        </a:prstGeom>
                        <a:solidFill>
                          <a:schemeClr val="bg1"/>
                        </a:solidFill>
                      </p:spPr>
                      <p:txBody>
                        <a:bodyPr wrap="square" lIns="0" tIns="0" rIns="0" bIns="0" rtlCol="0">
                          <a:spAutoFit/>
                        </a:bodyPr>
                        <a:lstStyle>
                          <a:defPPr>
                            <a:defRPr lang="es-ES"/>
                          </a:defPPr>
                          <a:lvl1pPr algn="ctr">
                            <a:defRPr sz="1000">
                              <a:latin typeface="Arial Narrow" panose="020B0606020202030204" pitchFamily="34" charset="0"/>
                            </a:defRPr>
                          </a:lvl1pPr>
                        </a:lstStyle>
                        <a:p>
                          <a:r>
                            <a:rPr lang="es-ES" dirty="0"/>
                            <a:t>Climatización</a:t>
                          </a:r>
                        </a:p>
                        <a:p>
                          <a:r>
                            <a:rPr lang="es-ES" dirty="0"/>
                            <a:t>Alto Rendimiento</a:t>
                          </a:r>
                        </a:p>
                      </p:txBody>
                    </p:sp>
                    <p:sp>
                      <p:nvSpPr>
                        <p:cNvPr id="36" name="CuadroTexto 35"/>
                        <p:cNvSpPr txBox="1"/>
                        <p:nvPr/>
                      </p:nvSpPr>
                      <p:spPr>
                        <a:xfrm>
                          <a:off x="5987401" y="5785852"/>
                          <a:ext cx="744114" cy="318085"/>
                        </a:xfrm>
                        <a:prstGeom prst="rect">
                          <a:avLst/>
                        </a:prstGeom>
                        <a:solidFill>
                          <a:schemeClr val="bg1"/>
                        </a:solidFill>
                      </p:spPr>
                      <p:txBody>
                        <a:bodyPr wrap="square" lIns="0" tIns="0" rIns="0" bIns="0" rtlCol="0">
                          <a:spAutoFit/>
                        </a:bodyPr>
                        <a:lstStyle>
                          <a:defPPr>
                            <a:defRPr lang="es-ES"/>
                          </a:defPPr>
                          <a:lvl1pPr algn="ctr">
                            <a:defRPr sz="1000">
                              <a:latin typeface="Arial Narrow" panose="020B0606020202030204" pitchFamily="34" charset="0"/>
                            </a:defRPr>
                          </a:lvl1pPr>
                        </a:lstStyle>
                        <a:p>
                          <a:r>
                            <a:rPr lang="es-ES" dirty="0"/>
                            <a:t>Iluminación/</a:t>
                          </a:r>
                        </a:p>
                        <a:p>
                          <a:r>
                            <a:rPr lang="es-ES" dirty="0"/>
                            <a:t>Luz natural</a:t>
                          </a:r>
                        </a:p>
                      </p:txBody>
                    </p:sp>
                    <p:sp>
                      <p:nvSpPr>
                        <p:cNvPr id="37" name="CuadroTexto 36"/>
                        <p:cNvSpPr txBox="1"/>
                        <p:nvPr/>
                      </p:nvSpPr>
                      <p:spPr>
                        <a:xfrm>
                          <a:off x="6658869" y="5785852"/>
                          <a:ext cx="760144" cy="477127"/>
                        </a:xfrm>
                        <a:prstGeom prst="rect">
                          <a:avLst/>
                        </a:prstGeom>
                        <a:solidFill>
                          <a:schemeClr val="bg1"/>
                        </a:solidFill>
                      </p:spPr>
                      <p:txBody>
                        <a:bodyPr wrap="square" lIns="0" tIns="0" rIns="0" bIns="0" rtlCol="0">
                          <a:spAutoFit/>
                        </a:bodyPr>
                        <a:lstStyle>
                          <a:defPPr>
                            <a:defRPr lang="es-ES"/>
                          </a:defPPr>
                          <a:lvl1pPr algn="ctr">
                            <a:defRPr sz="1000">
                              <a:latin typeface="Arial Narrow" panose="020B0606020202030204" pitchFamily="34" charset="0"/>
                            </a:defRPr>
                          </a:lvl1pPr>
                        </a:lstStyle>
                        <a:p>
                          <a:r>
                            <a:rPr lang="es-ES" dirty="0"/>
                            <a:t>Control</a:t>
                          </a:r>
                        </a:p>
                        <a:p>
                          <a:r>
                            <a:rPr lang="es-ES" dirty="0"/>
                            <a:t>Cargas</a:t>
                          </a:r>
                        </a:p>
                        <a:p>
                          <a:r>
                            <a:rPr lang="es-ES" dirty="0" err="1"/>
                            <a:t>Enchufables</a:t>
                          </a:r>
                          <a:endParaRPr lang="es-ES" dirty="0"/>
                        </a:p>
                      </p:txBody>
                    </p:sp>
                    <p:sp>
                      <p:nvSpPr>
                        <p:cNvPr id="38" name="CuadroTexto 37"/>
                        <p:cNvSpPr txBox="1"/>
                        <p:nvPr/>
                      </p:nvSpPr>
                      <p:spPr>
                        <a:xfrm>
                          <a:off x="7363499" y="5785852"/>
                          <a:ext cx="809837" cy="318085"/>
                        </a:xfrm>
                        <a:prstGeom prst="rect">
                          <a:avLst/>
                        </a:prstGeom>
                        <a:solidFill>
                          <a:schemeClr val="bg1"/>
                        </a:solidFill>
                      </p:spPr>
                      <p:txBody>
                        <a:bodyPr wrap="square" lIns="0" tIns="0" rIns="0" bIns="0" rtlCol="0">
                          <a:spAutoFit/>
                        </a:bodyPr>
                        <a:lstStyle>
                          <a:defPPr>
                            <a:defRPr lang="es-ES"/>
                          </a:defPPr>
                          <a:lvl1pPr algn="ctr">
                            <a:defRPr sz="1000">
                              <a:latin typeface="Arial Narrow" panose="020B0606020202030204" pitchFamily="34" charset="0"/>
                            </a:defRPr>
                          </a:lvl1pPr>
                        </a:lstStyle>
                        <a:p>
                          <a:r>
                            <a:rPr lang="es-ES" dirty="0"/>
                            <a:t>Fuente</a:t>
                          </a:r>
                        </a:p>
                        <a:p>
                          <a:r>
                            <a:rPr lang="es-ES" dirty="0"/>
                            <a:t>Terreno/Lago</a:t>
                          </a:r>
                        </a:p>
                      </p:txBody>
                    </p:sp>
                    <p:sp>
                      <p:nvSpPr>
                        <p:cNvPr id="39" name="CuadroTexto 38"/>
                        <p:cNvSpPr txBox="1"/>
                        <p:nvPr/>
                      </p:nvSpPr>
                      <p:spPr>
                        <a:xfrm>
                          <a:off x="8105526" y="5785852"/>
                          <a:ext cx="828924" cy="636169"/>
                        </a:xfrm>
                        <a:prstGeom prst="rect">
                          <a:avLst/>
                        </a:prstGeom>
                        <a:solidFill>
                          <a:schemeClr val="bg1"/>
                        </a:solidFill>
                      </p:spPr>
                      <p:txBody>
                        <a:bodyPr wrap="square" lIns="0" tIns="0" rIns="0" bIns="0" rtlCol="0">
                          <a:spAutoFit/>
                        </a:bodyPr>
                        <a:lstStyle>
                          <a:defPPr>
                            <a:defRPr lang="es-ES"/>
                          </a:defPPr>
                          <a:lvl1pPr algn="ctr">
                            <a:defRPr sz="1000">
                              <a:latin typeface="Arial Narrow" panose="020B0606020202030204" pitchFamily="34" charset="0"/>
                            </a:defRPr>
                          </a:lvl1pPr>
                        </a:lstStyle>
                        <a:p>
                          <a:r>
                            <a:rPr lang="es-ES" dirty="0"/>
                            <a:t>Elemento triple</a:t>
                          </a:r>
                        </a:p>
                        <a:p>
                          <a:r>
                            <a:rPr lang="es-ES" dirty="0"/>
                            <a:t>Acristalamiento</a:t>
                          </a:r>
                        </a:p>
                        <a:p>
                          <a:r>
                            <a:rPr lang="es-ES" dirty="0"/>
                            <a:t>+ persianas exteriores</a:t>
                          </a:r>
                        </a:p>
                      </p:txBody>
                    </p:sp>
                  </p:grpSp>
                  <p:sp>
                    <p:nvSpPr>
                      <p:cNvPr id="27" name="CuadroTexto 26"/>
                      <p:cNvSpPr txBox="1"/>
                      <p:nvPr/>
                    </p:nvSpPr>
                    <p:spPr>
                      <a:xfrm>
                        <a:off x="7181820" y="4195181"/>
                        <a:ext cx="1752630" cy="159042"/>
                      </a:xfrm>
                      <a:prstGeom prst="rect">
                        <a:avLst/>
                      </a:prstGeom>
                      <a:solidFill>
                        <a:schemeClr val="bg1"/>
                      </a:solidFill>
                    </p:spPr>
                    <p:txBody>
                      <a:bodyPr wrap="square" lIns="36000" tIns="0" rIns="0" bIns="0" rtlCol="0">
                        <a:spAutoFit/>
                      </a:bodyPr>
                      <a:lstStyle>
                        <a:defPPr>
                          <a:defRPr lang="es-ES"/>
                        </a:defPPr>
                        <a:lvl1pPr>
                          <a:defRPr sz="1000">
                            <a:latin typeface="Arial Narrow" panose="020B0606020202030204" pitchFamily="34" charset="0"/>
                          </a:defRPr>
                        </a:lvl1pPr>
                      </a:lstStyle>
                      <a:p>
                        <a:r>
                          <a:rPr lang="es-ES" dirty="0"/>
                          <a:t>Objetivo : 21,4 (67,5 </a:t>
                        </a:r>
                        <a:r>
                          <a:rPr lang="es-ES" dirty="0" err="1"/>
                          <a:t>kWh</a:t>
                        </a:r>
                        <a:r>
                          <a:rPr lang="es-ES" dirty="0"/>
                          <a:t>/m</a:t>
                        </a:r>
                        <a:r>
                          <a:rPr lang="es-ES" baseline="30000" dirty="0"/>
                          <a:t>2</a:t>
                        </a:r>
                        <a:r>
                          <a:rPr lang="es-ES" dirty="0"/>
                          <a:t>/año)</a:t>
                        </a:r>
                      </a:p>
                    </p:txBody>
                  </p:sp>
                </p:grpSp>
                <p:grpSp>
                  <p:nvGrpSpPr>
                    <p:cNvPr id="17" name="4 Grupo"/>
                    <p:cNvGrpSpPr/>
                    <p:nvPr/>
                  </p:nvGrpSpPr>
                  <p:grpSpPr>
                    <a:xfrm>
                      <a:off x="9773522" y="1895074"/>
                      <a:ext cx="1070029" cy="3023405"/>
                      <a:chOff x="9773522" y="1895074"/>
                      <a:chExt cx="1070029" cy="3023405"/>
                    </a:xfrm>
                  </p:grpSpPr>
                  <p:sp>
                    <p:nvSpPr>
                      <p:cNvPr id="18" name="CuadroTexto 16"/>
                      <p:cNvSpPr txBox="1"/>
                      <p:nvPr/>
                    </p:nvSpPr>
                    <p:spPr>
                      <a:xfrm>
                        <a:off x="9773522" y="4759437"/>
                        <a:ext cx="1070029" cy="159042"/>
                      </a:xfrm>
                      <a:prstGeom prst="rect">
                        <a:avLst/>
                      </a:prstGeom>
                      <a:solidFill>
                        <a:schemeClr val="bg1"/>
                      </a:solidFill>
                    </p:spPr>
                    <p:txBody>
                      <a:bodyPr wrap="square" lIns="36000" tIns="0" rIns="0" bIns="0" rtlCol="0">
                        <a:spAutoFit/>
                      </a:bodyPr>
                      <a:lstStyle>
                        <a:defPPr>
                          <a:defRPr lang="es-ES"/>
                        </a:defPPr>
                        <a:lvl1pPr>
                          <a:defRPr sz="1000">
                            <a:latin typeface="Arial Narrow" panose="020B0606020202030204" pitchFamily="34" charset="0"/>
                          </a:defRPr>
                        </a:lvl1pPr>
                      </a:lstStyle>
                      <a:p>
                        <a:r>
                          <a:rPr lang="es-ES" dirty="0"/>
                          <a:t>Cargas </a:t>
                        </a:r>
                        <a:r>
                          <a:rPr lang="es-ES" dirty="0" err="1"/>
                          <a:t>enchufables</a:t>
                        </a:r>
                        <a:endParaRPr lang="es-ES" dirty="0"/>
                      </a:p>
                    </p:txBody>
                  </p:sp>
                  <p:sp>
                    <p:nvSpPr>
                      <p:cNvPr id="19" name="CuadroTexto 16"/>
                      <p:cNvSpPr txBox="1"/>
                      <p:nvPr/>
                    </p:nvSpPr>
                    <p:spPr>
                      <a:xfrm>
                        <a:off x="9773522" y="1895074"/>
                        <a:ext cx="890275" cy="159042"/>
                      </a:xfrm>
                      <a:prstGeom prst="rect">
                        <a:avLst/>
                      </a:prstGeom>
                      <a:solidFill>
                        <a:schemeClr val="bg1"/>
                      </a:solidFill>
                    </p:spPr>
                    <p:txBody>
                      <a:bodyPr wrap="square" lIns="36000" tIns="0" rIns="0" bIns="0" rtlCol="0">
                        <a:spAutoFit/>
                      </a:bodyPr>
                      <a:lstStyle>
                        <a:defPPr>
                          <a:defRPr lang="es-ES"/>
                        </a:defPPr>
                        <a:lvl1pPr>
                          <a:defRPr sz="1000">
                            <a:latin typeface="Arial Narrow" panose="020B0606020202030204" pitchFamily="34" charset="0"/>
                          </a:defRPr>
                        </a:lvl1pPr>
                      </a:lstStyle>
                      <a:p>
                        <a:r>
                          <a:rPr lang="es-ES" dirty="0"/>
                          <a:t>Ventiladores</a:t>
                        </a:r>
                      </a:p>
                    </p:txBody>
                  </p:sp>
                  <p:sp>
                    <p:nvSpPr>
                      <p:cNvPr id="20" name="CuadroTexto 16"/>
                      <p:cNvSpPr txBox="1"/>
                      <p:nvPr/>
                    </p:nvSpPr>
                    <p:spPr>
                      <a:xfrm>
                        <a:off x="9773522" y="2307153"/>
                        <a:ext cx="640183" cy="159042"/>
                      </a:xfrm>
                      <a:prstGeom prst="rect">
                        <a:avLst/>
                      </a:prstGeom>
                      <a:solidFill>
                        <a:schemeClr val="bg1"/>
                      </a:solidFill>
                    </p:spPr>
                    <p:txBody>
                      <a:bodyPr wrap="square" lIns="36000" tIns="0" rIns="0" bIns="0" rtlCol="0">
                        <a:spAutoFit/>
                      </a:bodyPr>
                      <a:lstStyle>
                        <a:defPPr>
                          <a:defRPr lang="es-ES"/>
                        </a:defPPr>
                        <a:lvl1pPr>
                          <a:defRPr sz="1000">
                            <a:latin typeface="Arial Narrow" panose="020B0606020202030204" pitchFamily="34" charset="0"/>
                          </a:defRPr>
                        </a:lvl1pPr>
                      </a:lstStyle>
                      <a:p>
                        <a:r>
                          <a:rPr lang="es-ES" dirty="0"/>
                          <a:t>Bombas</a:t>
                        </a:r>
                      </a:p>
                    </p:txBody>
                  </p:sp>
                  <p:sp>
                    <p:nvSpPr>
                      <p:cNvPr id="21" name="CuadroTexto 16"/>
                      <p:cNvSpPr txBox="1"/>
                      <p:nvPr/>
                    </p:nvSpPr>
                    <p:spPr>
                      <a:xfrm>
                        <a:off x="9773522" y="2716369"/>
                        <a:ext cx="612829" cy="159042"/>
                      </a:xfrm>
                      <a:prstGeom prst="rect">
                        <a:avLst/>
                      </a:prstGeom>
                      <a:solidFill>
                        <a:schemeClr val="bg1"/>
                      </a:solidFill>
                    </p:spPr>
                    <p:txBody>
                      <a:bodyPr wrap="square" lIns="36000" tIns="0" rIns="0" bIns="0" rtlCol="0">
                        <a:spAutoFit/>
                      </a:bodyPr>
                      <a:lstStyle>
                        <a:defPPr>
                          <a:defRPr lang="es-ES"/>
                        </a:defPPr>
                        <a:lvl1pPr>
                          <a:defRPr sz="1000">
                            <a:latin typeface="Arial Narrow" panose="020B0606020202030204" pitchFamily="34" charset="0"/>
                          </a:defRPr>
                        </a:lvl1pPr>
                      </a:lstStyle>
                      <a:p>
                        <a:r>
                          <a:rPr lang="es-ES" dirty="0"/>
                          <a:t>Frío</a:t>
                        </a:r>
                      </a:p>
                    </p:txBody>
                  </p:sp>
                  <p:sp>
                    <p:nvSpPr>
                      <p:cNvPr id="22" name="CuadroTexto 16"/>
                      <p:cNvSpPr txBox="1"/>
                      <p:nvPr/>
                    </p:nvSpPr>
                    <p:spPr>
                      <a:xfrm>
                        <a:off x="9773522" y="3120966"/>
                        <a:ext cx="1003598" cy="159042"/>
                      </a:xfrm>
                      <a:prstGeom prst="rect">
                        <a:avLst/>
                      </a:prstGeom>
                      <a:solidFill>
                        <a:schemeClr val="bg1"/>
                      </a:solidFill>
                    </p:spPr>
                    <p:txBody>
                      <a:bodyPr wrap="square" lIns="36000" tIns="0" rIns="0" bIns="0" rtlCol="0">
                        <a:spAutoFit/>
                      </a:bodyPr>
                      <a:lstStyle>
                        <a:defPPr>
                          <a:defRPr lang="es-ES"/>
                        </a:defPPr>
                        <a:lvl1pPr>
                          <a:defRPr sz="1000">
                            <a:latin typeface="Arial Narrow" panose="020B0606020202030204" pitchFamily="34" charset="0"/>
                          </a:defRPr>
                        </a:lvl1pPr>
                      </a:lstStyle>
                      <a:p>
                        <a:r>
                          <a:rPr lang="es-ES" dirty="0"/>
                          <a:t>Disipación de calor</a:t>
                        </a:r>
                      </a:p>
                    </p:txBody>
                  </p:sp>
                  <p:sp>
                    <p:nvSpPr>
                      <p:cNvPr id="23" name="CuadroTexto 16"/>
                      <p:cNvSpPr txBox="1"/>
                      <p:nvPr/>
                    </p:nvSpPr>
                    <p:spPr>
                      <a:xfrm>
                        <a:off x="9773522" y="3529641"/>
                        <a:ext cx="780860" cy="159042"/>
                      </a:xfrm>
                      <a:prstGeom prst="rect">
                        <a:avLst/>
                      </a:prstGeom>
                      <a:solidFill>
                        <a:schemeClr val="bg1"/>
                      </a:solidFill>
                    </p:spPr>
                    <p:txBody>
                      <a:bodyPr wrap="square" lIns="36000" tIns="0" rIns="0" bIns="0" rtlCol="0">
                        <a:spAutoFit/>
                      </a:bodyPr>
                      <a:lstStyle>
                        <a:defPPr>
                          <a:defRPr lang="es-ES"/>
                        </a:defPPr>
                        <a:lvl1pPr>
                          <a:defRPr sz="1000">
                            <a:latin typeface="Arial Narrow" panose="020B0606020202030204" pitchFamily="34" charset="0"/>
                          </a:defRPr>
                        </a:lvl1pPr>
                      </a:lstStyle>
                      <a:p>
                        <a:r>
                          <a:rPr lang="es-ES" dirty="0"/>
                          <a:t>Agua Caliente</a:t>
                        </a:r>
                      </a:p>
                    </p:txBody>
                  </p:sp>
                  <p:sp>
                    <p:nvSpPr>
                      <p:cNvPr id="24" name="CuadroTexto 16"/>
                      <p:cNvSpPr txBox="1"/>
                      <p:nvPr/>
                    </p:nvSpPr>
                    <p:spPr>
                      <a:xfrm>
                        <a:off x="9773522" y="3943453"/>
                        <a:ext cx="682256" cy="159042"/>
                      </a:xfrm>
                      <a:prstGeom prst="rect">
                        <a:avLst/>
                      </a:prstGeom>
                      <a:solidFill>
                        <a:schemeClr val="bg1"/>
                      </a:solidFill>
                    </p:spPr>
                    <p:txBody>
                      <a:bodyPr wrap="square" lIns="36000" tIns="0" rIns="0" bIns="0" rtlCol="0">
                        <a:spAutoFit/>
                      </a:bodyPr>
                      <a:lstStyle>
                        <a:defPPr>
                          <a:defRPr lang="es-ES"/>
                        </a:defPPr>
                        <a:lvl1pPr>
                          <a:defRPr sz="1000">
                            <a:latin typeface="Arial Narrow" panose="020B0606020202030204" pitchFamily="34" charset="0"/>
                          </a:defRPr>
                        </a:lvl1pPr>
                      </a:lstStyle>
                      <a:p>
                        <a:r>
                          <a:rPr lang="es-ES" dirty="0"/>
                          <a:t>Calor</a:t>
                        </a:r>
                      </a:p>
                    </p:txBody>
                  </p:sp>
                  <p:sp>
                    <p:nvSpPr>
                      <p:cNvPr id="25" name="CuadroTexto 16"/>
                      <p:cNvSpPr txBox="1"/>
                      <p:nvPr/>
                    </p:nvSpPr>
                    <p:spPr>
                      <a:xfrm>
                        <a:off x="9773522" y="4352051"/>
                        <a:ext cx="722245" cy="159042"/>
                      </a:xfrm>
                      <a:prstGeom prst="rect">
                        <a:avLst/>
                      </a:prstGeom>
                      <a:solidFill>
                        <a:schemeClr val="bg1"/>
                      </a:solidFill>
                    </p:spPr>
                    <p:txBody>
                      <a:bodyPr wrap="square" lIns="36000" tIns="0" rIns="0" bIns="0" rtlCol="0">
                        <a:spAutoFit/>
                      </a:bodyPr>
                      <a:lstStyle>
                        <a:defPPr>
                          <a:defRPr lang="es-ES"/>
                        </a:defPPr>
                        <a:lvl1pPr>
                          <a:defRPr sz="1000">
                            <a:latin typeface="Arial Narrow" panose="020B0606020202030204" pitchFamily="34" charset="0"/>
                          </a:defRPr>
                        </a:lvl1pPr>
                      </a:lstStyle>
                      <a:p>
                        <a:r>
                          <a:rPr lang="es-ES" dirty="0"/>
                          <a:t>Iluminación</a:t>
                        </a:r>
                      </a:p>
                    </p:txBody>
                  </p:sp>
                </p:grpSp>
              </p:grpSp>
              <p:pic>
                <p:nvPicPr>
                  <p:cNvPr id="15" name="Imagen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692" y="6413137"/>
                    <a:ext cx="1847248" cy="591363"/>
                  </a:xfrm>
                  <a:prstGeom prst="rect">
                    <a:avLst/>
                  </a:prstGeom>
                </p:spPr>
              </p:pic>
            </p:grpSp>
            <p:sp>
              <p:nvSpPr>
                <p:cNvPr id="13" name="CuadroTexto 12"/>
                <p:cNvSpPr txBox="1"/>
                <p:nvPr/>
              </p:nvSpPr>
              <p:spPr>
                <a:xfrm rot="16200000">
                  <a:off x="-815684" y="2770467"/>
                  <a:ext cx="3721031" cy="246221"/>
                </a:xfrm>
                <a:prstGeom prst="rect">
                  <a:avLst/>
                </a:prstGeom>
                <a:solidFill>
                  <a:schemeClr val="bg1"/>
                </a:solidFill>
              </p:spPr>
              <p:txBody>
                <a:bodyPr wrap="square" rtlCol="0">
                  <a:spAutoFit/>
                </a:bodyPr>
                <a:lstStyle/>
                <a:p>
                  <a:r>
                    <a:rPr lang="es-ES" sz="1000" b="1" dirty="0"/>
                    <a:t>Consumo Energético/área/año –EUI (*) [</a:t>
                  </a:r>
                  <a:r>
                    <a:rPr lang="es-ES" sz="1000" b="1" dirty="0" err="1"/>
                    <a:t>kBtu</a:t>
                  </a:r>
                  <a:r>
                    <a:rPr lang="es-ES" sz="1000" b="1" dirty="0"/>
                    <a:t>/</a:t>
                  </a:r>
                  <a:r>
                    <a:rPr lang="es-ES" sz="1000" b="1" dirty="0" err="1"/>
                    <a:t>sf-yr</a:t>
                  </a:r>
                  <a:r>
                    <a:rPr lang="es-ES" sz="1000" b="1" dirty="0"/>
                    <a:t>]</a:t>
                  </a:r>
                </a:p>
              </p:txBody>
            </p:sp>
          </p:grpSp>
          <p:sp>
            <p:nvSpPr>
              <p:cNvPr id="11" name="CuadroTexto 51"/>
              <p:cNvSpPr txBox="1"/>
              <p:nvPr/>
            </p:nvSpPr>
            <p:spPr>
              <a:xfrm>
                <a:off x="-120884" y="3281798"/>
                <a:ext cx="1616622" cy="159042"/>
              </a:xfrm>
              <a:prstGeom prst="rect">
                <a:avLst/>
              </a:prstGeom>
              <a:solidFill>
                <a:schemeClr val="bg1"/>
              </a:solidFill>
            </p:spPr>
            <p:txBody>
              <a:bodyPr wrap="square" lIns="36000" tIns="0" rIns="0" bIns="0" rtlCol="0">
                <a:spAutoFit/>
              </a:bodyPr>
              <a:lstStyle>
                <a:defPPr>
                  <a:defRPr lang="es-ES"/>
                </a:defPPr>
                <a:lvl1pPr>
                  <a:defRPr sz="1000">
                    <a:latin typeface="Arial Narrow" panose="020B0606020202030204" pitchFamily="34" charset="0"/>
                  </a:defRPr>
                </a:lvl1pPr>
              </a:lstStyle>
              <a:p>
                <a:r>
                  <a:rPr lang="es-ES" dirty="0"/>
                  <a:t>Reto: 15 ( 47,3 </a:t>
                </a:r>
                <a:r>
                  <a:rPr lang="es-ES" dirty="0" err="1"/>
                  <a:t>kWh</a:t>
                </a:r>
                <a:r>
                  <a:rPr lang="es-ES" dirty="0"/>
                  <a:t>/m</a:t>
                </a:r>
                <a:r>
                  <a:rPr lang="es-ES" baseline="30000" dirty="0"/>
                  <a:t>2</a:t>
                </a:r>
                <a:r>
                  <a:rPr lang="es-ES" dirty="0"/>
                  <a:t>/año)</a:t>
                </a:r>
              </a:p>
            </p:txBody>
          </p:sp>
        </p:grpSp>
        <p:sp>
          <p:nvSpPr>
            <p:cNvPr id="7" name="Shape 861">
              <a:extLst>
                <a:ext uri="{FF2B5EF4-FFF2-40B4-BE49-F238E27FC236}">
                  <a16:creationId xmlns:a16="http://schemas.microsoft.com/office/drawing/2014/main" id="{32FD679A-71AD-4000-B767-FCA72CB3E15F}"/>
                </a:ext>
              </a:extLst>
            </p:cNvPr>
            <p:cNvSpPr/>
            <p:nvPr/>
          </p:nvSpPr>
          <p:spPr>
            <a:xfrm>
              <a:off x="-1226153" y="2251995"/>
              <a:ext cx="237744" cy="713233"/>
            </a:xfrm>
            <a:custGeom>
              <a:avLst/>
              <a:gdLst/>
              <a:ahLst/>
              <a:cxnLst>
                <a:cxn ang="0">
                  <a:pos x="wd2" y="hd2"/>
                </a:cxn>
                <a:cxn ang="5400000">
                  <a:pos x="wd2" y="hd2"/>
                </a:cxn>
                <a:cxn ang="10800000">
                  <a:pos x="wd2" y="hd2"/>
                </a:cxn>
                <a:cxn ang="16200000">
                  <a:pos x="wd2" y="hd2"/>
                </a:cxn>
              </a:cxnLst>
              <a:rect l="0" t="0" r="r" b="b"/>
              <a:pathLst>
                <a:path w="21600" h="21600" extrusionOk="0">
                  <a:moveTo>
                    <a:pt x="0" y="18000"/>
                  </a:moveTo>
                  <a:lnTo>
                    <a:pt x="5400" y="18000"/>
                  </a:lnTo>
                  <a:lnTo>
                    <a:pt x="5400" y="0"/>
                  </a:lnTo>
                  <a:lnTo>
                    <a:pt x="16200" y="0"/>
                  </a:lnTo>
                  <a:lnTo>
                    <a:pt x="16200" y="18000"/>
                  </a:lnTo>
                  <a:lnTo>
                    <a:pt x="21600" y="18000"/>
                  </a:lnTo>
                  <a:lnTo>
                    <a:pt x="10800" y="21600"/>
                  </a:lnTo>
                  <a:close/>
                </a:path>
              </a:pathLst>
            </a:custGeom>
            <a:solidFill>
              <a:srgbClr val="FF0000"/>
            </a:solidFill>
            <a:ln w="12700">
              <a:solidFill>
                <a:srgbClr val="42719B"/>
              </a:solidFill>
              <a:miter/>
            </a:ln>
          </p:spPr>
          <p:txBody>
            <a:bodyPr lIns="45719" rIns="45719"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latin typeface="Calibri"/>
                  <a:ea typeface="Calibri"/>
                  <a:cs typeface="Calibri"/>
                  <a:sym typeface="Calibri"/>
                </a:defRPr>
              </a:pPr>
              <a:endParaRPr kumimoji="0" lang="es-ES" sz="1800" b="0" i="0" u="none" strike="noStrike" kern="1200" cap="none" spc="0" normalizeH="0" baseline="0" dirty="0">
                <a:ln>
                  <a:noFill/>
                </a:ln>
                <a:solidFill>
                  <a:srgbClr val="FFFFFF"/>
                </a:solidFill>
                <a:effectLst/>
                <a:uLnTx/>
                <a:uFillTx/>
                <a:latin typeface="Calibri"/>
                <a:cs typeface="Calibri"/>
                <a:sym typeface="Calibri"/>
              </a:endParaRPr>
            </a:p>
          </p:txBody>
        </p:sp>
      </p:grpSp>
    </p:spTree>
    <p:extLst>
      <p:ext uri="{BB962C8B-B14F-4D97-AF65-F5344CB8AC3E}">
        <p14:creationId xmlns:p14="http://schemas.microsoft.com/office/powerpoint/2010/main" val="264835545"/>
      </p:ext>
    </p:extLst>
  </p:cSld>
  <p:clrMapOvr>
    <a:masterClrMapping/>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57 Grupo"/>
          <p:cNvGrpSpPr/>
          <p:nvPr/>
        </p:nvGrpSpPr>
        <p:grpSpPr>
          <a:xfrm>
            <a:off x="523440" y="229003"/>
            <a:ext cx="9384233" cy="6021700"/>
            <a:chOff x="523440" y="229003"/>
            <a:chExt cx="9384233" cy="6021700"/>
          </a:xfrm>
        </p:grpSpPr>
        <p:grpSp>
          <p:nvGrpSpPr>
            <p:cNvPr id="20" name="19 Grupo"/>
            <p:cNvGrpSpPr/>
            <p:nvPr/>
          </p:nvGrpSpPr>
          <p:grpSpPr>
            <a:xfrm>
              <a:off x="523440" y="229003"/>
              <a:ext cx="9384233" cy="5076814"/>
              <a:chOff x="523440" y="229003"/>
              <a:chExt cx="9384233" cy="5076814"/>
            </a:xfrm>
          </p:grpSpPr>
          <p:grpSp>
            <p:nvGrpSpPr>
              <p:cNvPr id="19" name="18 Grupo"/>
              <p:cNvGrpSpPr/>
              <p:nvPr/>
            </p:nvGrpSpPr>
            <p:grpSpPr>
              <a:xfrm>
                <a:off x="523440" y="229003"/>
                <a:ext cx="9384233" cy="5076814"/>
                <a:chOff x="241140" y="446052"/>
                <a:chExt cx="9384233" cy="5076814"/>
              </a:xfrm>
            </p:grpSpPr>
            <p:sp>
              <p:nvSpPr>
                <p:cNvPr id="2" name="CuadroTexto 1"/>
                <p:cNvSpPr txBox="1"/>
                <p:nvPr/>
              </p:nvSpPr>
              <p:spPr>
                <a:xfrm>
                  <a:off x="241140" y="446052"/>
                  <a:ext cx="6801990" cy="523220"/>
                </a:xfrm>
                <a:prstGeom prst="rect">
                  <a:avLst/>
                </a:prstGeom>
                <a:noFill/>
              </p:spPr>
              <p:txBody>
                <a:bodyPr wrap="none" rtlCol="0">
                  <a:spAutoFit/>
                </a:bodyPr>
                <a:lstStyle/>
                <a:p>
                  <a:r>
                    <a:rPr lang="es-ES" sz="2800" dirty="0">
                      <a:solidFill>
                        <a:schemeClr val="bg1"/>
                      </a:solidFill>
                    </a:rPr>
                    <a:t>CONSUMO ENERGÉTICO ANUAL DEL EDIFICIO</a:t>
                  </a:r>
                </a:p>
              </p:txBody>
            </p:sp>
            <p:grpSp>
              <p:nvGrpSpPr>
                <p:cNvPr id="18" name="17 Grupo"/>
                <p:cNvGrpSpPr/>
                <p:nvPr/>
              </p:nvGrpSpPr>
              <p:grpSpPr>
                <a:xfrm>
                  <a:off x="722067" y="1529042"/>
                  <a:ext cx="8903306" cy="3993824"/>
                  <a:chOff x="1347053" y="2808497"/>
                  <a:chExt cx="8903306" cy="3993824"/>
                </a:xfrm>
              </p:grpSpPr>
              <p:grpSp>
                <p:nvGrpSpPr>
                  <p:cNvPr id="17" name="16 Grupo"/>
                  <p:cNvGrpSpPr/>
                  <p:nvPr/>
                </p:nvGrpSpPr>
                <p:grpSpPr>
                  <a:xfrm>
                    <a:off x="1347053" y="2808497"/>
                    <a:ext cx="8903306" cy="3993824"/>
                    <a:chOff x="1347053" y="2808497"/>
                    <a:chExt cx="8903306" cy="3993824"/>
                  </a:xfrm>
                </p:grpSpPr>
                <p:grpSp>
                  <p:nvGrpSpPr>
                    <p:cNvPr id="16" name="15 Grupo"/>
                    <p:cNvGrpSpPr/>
                    <p:nvPr/>
                  </p:nvGrpSpPr>
                  <p:grpSpPr>
                    <a:xfrm>
                      <a:off x="1347053" y="2808497"/>
                      <a:ext cx="8903306" cy="3993824"/>
                      <a:chOff x="472803" y="1799216"/>
                      <a:chExt cx="8903306" cy="3993824"/>
                    </a:xfrm>
                  </p:grpSpPr>
                  <p:grpSp>
                    <p:nvGrpSpPr>
                      <p:cNvPr id="15" name="14 Grupo"/>
                      <p:cNvGrpSpPr/>
                      <p:nvPr/>
                    </p:nvGrpSpPr>
                    <p:grpSpPr>
                      <a:xfrm>
                        <a:off x="472803" y="1799216"/>
                        <a:ext cx="8903306" cy="3993824"/>
                        <a:chOff x="472803" y="1799216"/>
                        <a:chExt cx="8903306" cy="3993824"/>
                      </a:xfrm>
                    </p:grpSpPr>
                    <p:grpSp>
                      <p:nvGrpSpPr>
                        <p:cNvPr id="14" name="13 Grupo"/>
                        <p:cNvGrpSpPr/>
                        <p:nvPr/>
                      </p:nvGrpSpPr>
                      <p:grpSpPr>
                        <a:xfrm>
                          <a:off x="472803" y="1799216"/>
                          <a:ext cx="8903306" cy="3993824"/>
                          <a:chOff x="561975" y="1499062"/>
                          <a:chExt cx="8903306" cy="3993824"/>
                        </a:xfrm>
                      </p:grpSpPr>
                      <p:grpSp>
                        <p:nvGrpSpPr>
                          <p:cNvPr id="13" name="12 Grupo"/>
                          <p:cNvGrpSpPr/>
                          <p:nvPr/>
                        </p:nvGrpSpPr>
                        <p:grpSpPr>
                          <a:xfrm>
                            <a:off x="561975" y="1499062"/>
                            <a:ext cx="8903306" cy="3993824"/>
                            <a:chOff x="561975" y="1499062"/>
                            <a:chExt cx="8903306" cy="3993824"/>
                          </a:xfrm>
                        </p:grpSpPr>
                        <p:grpSp>
                          <p:nvGrpSpPr>
                            <p:cNvPr id="12" name="11 Grupo"/>
                            <p:cNvGrpSpPr/>
                            <p:nvPr/>
                          </p:nvGrpSpPr>
                          <p:grpSpPr>
                            <a:xfrm>
                              <a:off x="561975" y="1499062"/>
                              <a:ext cx="8903306" cy="3993824"/>
                              <a:chOff x="561975" y="1499062"/>
                              <a:chExt cx="8903306" cy="3993824"/>
                            </a:xfrm>
                          </p:grpSpPr>
                          <p:pic>
                            <p:nvPicPr>
                              <p:cNvPr id="21" name="Picture 2">
                                <a:extLst>
                                  <a:ext uri="{FF2B5EF4-FFF2-40B4-BE49-F238E27FC236}">
                                    <a16:creationId xmlns:a16="http://schemas.microsoft.com/office/drawing/2014/main" id="{6F263C3C-23A1-4306-A5A6-72D2A3466DA7}"/>
                                  </a:ext>
                                </a:extLst>
                              </p:cNvPr>
                              <p:cNvPicPr>
                                <a:picLocks noChangeAspect="1"/>
                              </p:cNvPicPr>
                              <p:nvPr/>
                            </p:nvPicPr>
                            <p:blipFill>
                              <a:blip r:embed="rId2"/>
                              <a:stretch>
                                <a:fillRect/>
                              </a:stretch>
                            </p:blipFill>
                            <p:spPr>
                              <a:xfrm>
                                <a:off x="561975" y="1499062"/>
                                <a:ext cx="8903306" cy="3993824"/>
                              </a:xfrm>
                              <a:prstGeom prst="rect">
                                <a:avLst/>
                              </a:prstGeom>
                            </p:spPr>
                          </p:pic>
                          <p:grpSp>
                            <p:nvGrpSpPr>
                              <p:cNvPr id="9" name="8 Grupo"/>
                              <p:cNvGrpSpPr/>
                              <p:nvPr/>
                            </p:nvGrpSpPr>
                            <p:grpSpPr>
                              <a:xfrm>
                                <a:off x="1326879" y="4868339"/>
                                <a:ext cx="5481339" cy="469349"/>
                                <a:chOff x="1326879" y="4868339"/>
                                <a:chExt cx="5481339" cy="469349"/>
                              </a:xfrm>
                            </p:grpSpPr>
                            <p:sp>
                              <p:nvSpPr>
                                <p:cNvPr id="29" name="CuadroTexto 28"/>
                                <p:cNvSpPr txBox="1"/>
                                <p:nvPr/>
                              </p:nvSpPr>
                              <p:spPr>
                                <a:xfrm>
                                  <a:off x="1326879" y="4868339"/>
                                  <a:ext cx="609497" cy="461665"/>
                                </a:xfrm>
                                <a:prstGeom prst="rect">
                                  <a:avLst/>
                                </a:prstGeom>
                                <a:solidFill>
                                  <a:schemeClr val="bg1"/>
                                </a:solidFill>
                              </p:spPr>
                              <p:txBody>
                                <a:bodyPr wrap="square" lIns="36000" rIns="0" rtlCol="0">
                                  <a:spAutoFit/>
                                </a:bodyPr>
                                <a:lstStyle>
                                  <a:defPPr>
                                    <a:defRPr lang="es-ES"/>
                                  </a:defPPr>
                                  <a:lvl1pPr algn="ctr">
                                    <a:defRPr sz="900" b="1"/>
                                  </a:lvl1pPr>
                                </a:lstStyle>
                                <a:p>
                                  <a:r>
                                    <a:rPr lang="es-ES" sz="800" dirty="0"/>
                                    <a:t>ASHRAE </a:t>
                                  </a:r>
                                </a:p>
                                <a:p>
                                  <a:r>
                                    <a:rPr lang="es-ES" sz="800" dirty="0"/>
                                    <a:t>90.1-2016</a:t>
                                  </a:r>
                                </a:p>
                                <a:p>
                                  <a:r>
                                    <a:rPr lang="es-ES" sz="800" dirty="0"/>
                                    <a:t>LÍNEA BASE</a:t>
                                  </a:r>
                                </a:p>
                              </p:txBody>
                            </p:sp>
                            <p:sp>
                              <p:nvSpPr>
                                <p:cNvPr id="34" name="CuadroTexto 33"/>
                                <p:cNvSpPr txBox="1"/>
                                <p:nvPr/>
                              </p:nvSpPr>
                              <p:spPr>
                                <a:xfrm>
                                  <a:off x="1901019" y="4875844"/>
                                  <a:ext cx="909173" cy="338554"/>
                                </a:xfrm>
                                <a:prstGeom prst="rect">
                                  <a:avLst/>
                                </a:prstGeom>
                                <a:solidFill>
                                  <a:schemeClr val="bg1"/>
                                </a:solidFill>
                              </p:spPr>
                              <p:txBody>
                                <a:bodyPr wrap="square" lIns="0" rIns="0" rtlCol="0">
                                  <a:spAutoFit/>
                                </a:bodyPr>
                                <a:lstStyle>
                                  <a:defPPr>
                                    <a:defRPr lang="es-ES"/>
                                  </a:defPPr>
                                  <a:lvl1pPr algn="ctr">
                                    <a:defRPr sz="900" b="1"/>
                                  </a:lvl1pPr>
                                </a:lstStyle>
                                <a:p>
                                  <a:r>
                                    <a:rPr lang="es-ES" sz="800" dirty="0"/>
                                    <a:t>ENVOLVENTE</a:t>
                                  </a:r>
                                </a:p>
                                <a:p>
                                  <a:r>
                                    <a:rPr lang="es-ES" sz="800" dirty="0"/>
                                    <a:t>RECOMENDADA</a:t>
                                  </a:r>
                                </a:p>
                              </p:txBody>
                            </p:sp>
                            <p:sp>
                              <p:nvSpPr>
                                <p:cNvPr id="5" name="CuadroTexto 4"/>
                                <p:cNvSpPr txBox="1"/>
                                <p:nvPr/>
                              </p:nvSpPr>
                              <p:spPr>
                                <a:xfrm>
                                  <a:off x="2699690" y="4876023"/>
                                  <a:ext cx="763991" cy="338554"/>
                                </a:xfrm>
                                <a:prstGeom prst="rect">
                                  <a:avLst/>
                                </a:prstGeom>
                                <a:solidFill>
                                  <a:schemeClr val="bg1"/>
                                </a:solidFill>
                              </p:spPr>
                              <p:txBody>
                                <a:bodyPr wrap="square" lIns="0" rIns="0" rtlCol="0">
                                  <a:spAutoFit/>
                                </a:bodyPr>
                                <a:lstStyle>
                                  <a:defPPr>
                                    <a:defRPr lang="es-ES"/>
                                  </a:defPPr>
                                  <a:lvl1pPr algn="ctr">
                                    <a:defRPr sz="800" b="1"/>
                                  </a:lvl1pPr>
                                </a:lstStyle>
                                <a:p>
                                  <a:r>
                                    <a:rPr lang="es-ES" dirty="0"/>
                                    <a:t>PROGRAMA</a:t>
                                  </a:r>
                                </a:p>
                                <a:p>
                                  <a:r>
                                    <a:rPr lang="es-ES" dirty="0"/>
                                    <a:t>ESTRATIFICADO</a:t>
                                  </a:r>
                                </a:p>
                              </p:txBody>
                            </p:sp>
                            <p:sp>
                              <p:nvSpPr>
                                <p:cNvPr id="7" name="CuadroTexto 6"/>
                                <p:cNvSpPr txBox="1"/>
                                <p:nvPr/>
                              </p:nvSpPr>
                              <p:spPr>
                                <a:xfrm>
                                  <a:off x="4105337" y="4875844"/>
                                  <a:ext cx="701353" cy="461665"/>
                                </a:xfrm>
                                <a:prstGeom prst="rect">
                                  <a:avLst/>
                                </a:prstGeom>
                                <a:solidFill>
                                  <a:schemeClr val="bg1"/>
                                </a:solidFill>
                              </p:spPr>
                              <p:txBody>
                                <a:bodyPr wrap="square" lIns="0" rIns="0" rtlCol="0">
                                  <a:spAutoFit/>
                                </a:bodyPr>
                                <a:lstStyle>
                                  <a:defPPr>
                                    <a:defRPr lang="es-ES"/>
                                  </a:defPPr>
                                  <a:lvl1pPr algn="ctr">
                                    <a:defRPr sz="800" b="1"/>
                                  </a:lvl1pPr>
                                </a:lstStyle>
                                <a:p>
                                  <a:r>
                                    <a:rPr lang="es-ES" dirty="0"/>
                                    <a:t>SOPLADO </a:t>
                                  </a:r>
                                  <a:br>
                                    <a:rPr lang="es-ES" dirty="0"/>
                                  </a:br>
                                  <a:r>
                                    <a:rPr lang="es-ES" dirty="0"/>
                                    <a:t>NOCTURNO PASIVO</a:t>
                                  </a:r>
                                </a:p>
                              </p:txBody>
                            </p:sp>
                            <p:sp>
                              <p:nvSpPr>
                                <p:cNvPr id="39" name="CuadroTexto 38"/>
                                <p:cNvSpPr txBox="1"/>
                                <p:nvPr/>
                              </p:nvSpPr>
                              <p:spPr>
                                <a:xfrm>
                                  <a:off x="4760586" y="4876023"/>
                                  <a:ext cx="718130" cy="461665"/>
                                </a:xfrm>
                                <a:prstGeom prst="rect">
                                  <a:avLst/>
                                </a:prstGeom>
                                <a:solidFill>
                                  <a:schemeClr val="bg1"/>
                                </a:solidFill>
                              </p:spPr>
                              <p:txBody>
                                <a:bodyPr wrap="square" lIns="0" rIns="0" rtlCol="0">
                                  <a:spAutoFit/>
                                </a:bodyPr>
                                <a:lstStyle>
                                  <a:defPPr>
                                    <a:defRPr lang="es-ES"/>
                                  </a:defPPr>
                                  <a:lvl1pPr algn="ctr">
                                    <a:defRPr sz="800" b="1"/>
                                  </a:lvl1pPr>
                                </a:lstStyle>
                                <a:p>
                                  <a:r>
                                    <a:rPr lang="es-ES" dirty="0"/>
                                    <a:t>SOPLADO </a:t>
                                  </a:r>
                                  <a:br>
                                    <a:rPr lang="es-ES" dirty="0"/>
                                  </a:br>
                                  <a:r>
                                    <a:rPr lang="es-ES" dirty="0"/>
                                    <a:t>NOCTURNO ACTIVO</a:t>
                                  </a:r>
                                </a:p>
                              </p:txBody>
                            </p:sp>
                            <p:sp>
                              <p:nvSpPr>
                                <p:cNvPr id="11" name="CuadroTexto 10"/>
                                <p:cNvSpPr txBox="1"/>
                                <p:nvPr/>
                              </p:nvSpPr>
                              <p:spPr>
                                <a:xfrm>
                                  <a:off x="6220311" y="4876023"/>
                                  <a:ext cx="587907" cy="461665"/>
                                </a:xfrm>
                                <a:prstGeom prst="rect">
                                  <a:avLst/>
                                </a:prstGeom>
                                <a:solidFill>
                                  <a:schemeClr val="bg1"/>
                                </a:solidFill>
                              </p:spPr>
                              <p:txBody>
                                <a:bodyPr wrap="square" lIns="0" rIns="0" rtlCol="0">
                                  <a:spAutoFit/>
                                </a:bodyPr>
                                <a:lstStyle>
                                  <a:defPPr>
                                    <a:defRPr lang="es-ES"/>
                                  </a:defPPr>
                                  <a:lvl1pPr algn="ctr">
                                    <a:defRPr sz="800" b="1"/>
                                  </a:lvl1pPr>
                                </a:lstStyle>
                                <a:p>
                                  <a:r>
                                    <a:rPr lang="es-ES" dirty="0"/>
                                    <a:t>DAES (+++) + UTH (++++) + BCCA(++)</a:t>
                                  </a:r>
                                </a:p>
                              </p:txBody>
                            </p:sp>
                          </p:grpSp>
                        </p:grpSp>
                        <p:sp>
                          <p:nvSpPr>
                            <p:cNvPr id="6" name="CuadroTexto 5"/>
                            <p:cNvSpPr txBox="1"/>
                            <p:nvPr/>
                          </p:nvSpPr>
                          <p:spPr>
                            <a:xfrm>
                              <a:off x="3411957" y="4875844"/>
                              <a:ext cx="629845" cy="584775"/>
                            </a:xfrm>
                            <a:prstGeom prst="rect">
                              <a:avLst/>
                            </a:prstGeom>
                            <a:solidFill>
                              <a:schemeClr val="bg1"/>
                            </a:solidFill>
                          </p:spPr>
                          <p:txBody>
                            <a:bodyPr wrap="square" lIns="0" rIns="0" rtlCol="0">
                              <a:spAutoFit/>
                            </a:bodyPr>
                            <a:lstStyle>
                              <a:defPPr>
                                <a:defRPr lang="es-ES"/>
                              </a:defPPr>
                              <a:lvl1pPr algn="ctr">
                                <a:defRPr sz="800" b="1"/>
                              </a:lvl1pPr>
                            </a:lstStyle>
                            <a:p>
                              <a:r>
                                <a:rPr lang="es-ES" dirty="0"/>
                                <a:t>SISTEMA TODO</a:t>
                              </a:r>
                              <a:br>
                                <a:rPr lang="es-ES" dirty="0"/>
                              </a:br>
                              <a:r>
                                <a:rPr lang="es-ES" dirty="0"/>
                                <a:t>AIRE OPTIMIZADO</a:t>
                              </a:r>
                            </a:p>
                          </p:txBody>
                        </p:sp>
                      </p:grpSp>
                      <p:sp>
                        <p:nvSpPr>
                          <p:cNvPr id="46" name="CuadroTexto 45"/>
                          <p:cNvSpPr txBox="1"/>
                          <p:nvPr/>
                        </p:nvSpPr>
                        <p:spPr>
                          <a:xfrm>
                            <a:off x="8191558" y="4876023"/>
                            <a:ext cx="752658" cy="338554"/>
                          </a:xfrm>
                          <a:prstGeom prst="rect">
                            <a:avLst/>
                          </a:prstGeom>
                          <a:solidFill>
                            <a:schemeClr val="bg1"/>
                          </a:solidFill>
                        </p:spPr>
                        <p:txBody>
                          <a:bodyPr wrap="square" lIns="0" rIns="0" rtlCol="0">
                            <a:spAutoFit/>
                          </a:bodyPr>
                          <a:lstStyle>
                            <a:defPPr>
                              <a:defRPr lang="es-ES"/>
                            </a:defPPr>
                            <a:lvl1pPr algn="ctr">
                              <a:defRPr sz="800" b="1"/>
                            </a:lvl1pPr>
                          </a:lstStyle>
                          <a:p>
                            <a:r>
                              <a:rPr lang="es-ES" dirty="0"/>
                              <a:t>INTERVENCIÓN EN EL ATRIO</a:t>
                            </a:r>
                          </a:p>
                        </p:txBody>
                      </p:sp>
                    </p:grpSp>
                    <p:sp>
                      <p:nvSpPr>
                        <p:cNvPr id="57" name="CuadroTexto 45"/>
                        <p:cNvSpPr txBox="1"/>
                        <p:nvPr/>
                      </p:nvSpPr>
                      <p:spPr>
                        <a:xfrm>
                          <a:off x="5348076" y="5176177"/>
                          <a:ext cx="752658" cy="338554"/>
                        </a:xfrm>
                        <a:prstGeom prst="rect">
                          <a:avLst/>
                        </a:prstGeom>
                        <a:solidFill>
                          <a:schemeClr val="bg1"/>
                        </a:solidFill>
                      </p:spPr>
                      <p:txBody>
                        <a:bodyPr wrap="square" lIns="0" rIns="0" rtlCol="0">
                          <a:spAutoFit/>
                        </a:bodyPr>
                        <a:lstStyle>
                          <a:defPPr>
                            <a:defRPr lang="es-ES"/>
                          </a:defPPr>
                          <a:lvl1pPr algn="ctr">
                            <a:defRPr sz="800" b="1"/>
                          </a:lvl1pPr>
                        </a:lstStyle>
                        <a:p>
                          <a:r>
                            <a:rPr lang="es-ES" dirty="0"/>
                            <a:t>INTERVENCIÓN EN EL ATRIO</a:t>
                          </a:r>
                        </a:p>
                      </p:txBody>
                    </p:sp>
                  </p:grpSp>
                  <p:sp>
                    <p:nvSpPr>
                      <p:cNvPr id="43" name="CuadroTexto 42"/>
                      <p:cNvSpPr txBox="1"/>
                      <p:nvPr/>
                    </p:nvSpPr>
                    <p:spPr>
                      <a:xfrm>
                        <a:off x="6745700" y="5176177"/>
                        <a:ext cx="667472" cy="461665"/>
                      </a:xfrm>
                      <a:prstGeom prst="rect">
                        <a:avLst/>
                      </a:prstGeom>
                      <a:solidFill>
                        <a:schemeClr val="bg1"/>
                      </a:solidFill>
                    </p:spPr>
                    <p:txBody>
                      <a:bodyPr wrap="square" lIns="0" rIns="0" rtlCol="0">
                        <a:spAutoFit/>
                      </a:bodyPr>
                      <a:lstStyle>
                        <a:defPPr>
                          <a:defRPr lang="es-ES"/>
                        </a:defPPr>
                        <a:lvl1pPr algn="ctr">
                          <a:defRPr sz="800" b="1"/>
                        </a:lvl1pPr>
                      </a:lstStyle>
                      <a:p>
                        <a:r>
                          <a:rPr lang="es-ES" dirty="0"/>
                          <a:t>SOPLADO </a:t>
                        </a:r>
                        <a:br>
                          <a:rPr lang="es-ES" dirty="0"/>
                        </a:br>
                        <a:r>
                          <a:rPr lang="es-ES" dirty="0"/>
                          <a:t>NOCTURNO PASIVO</a:t>
                        </a:r>
                      </a:p>
                    </p:txBody>
                  </p:sp>
                  <p:sp>
                    <p:nvSpPr>
                      <p:cNvPr id="45" name="CuadroTexto 44"/>
                      <p:cNvSpPr txBox="1"/>
                      <p:nvPr/>
                    </p:nvSpPr>
                    <p:spPr>
                      <a:xfrm>
                        <a:off x="7426248" y="5175997"/>
                        <a:ext cx="696882" cy="461665"/>
                      </a:xfrm>
                      <a:prstGeom prst="rect">
                        <a:avLst/>
                      </a:prstGeom>
                      <a:solidFill>
                        <a:schemeClr val="bg1"/>
                      </a:solidFill>
                    </p:spPr>
                    <p:txBody>
                      <a:bodyPr wrap="square" lIns="0" rIns="0" rtlCol="0">
                        <a:spAutoFit/>
                      </a:bodyPr>
                      <a:lstStyle>
                        <a:defPPr>
                          <a:defRPr lang="es-ES"/>
                        </a:defPPr>
                        <a:lvl1pPr algn="ctr">
                          <a:defRPr sz="800" b="1"/>
                        </a:lvl1pPr>
                      </a:lstStyle>
                      <a:p>
                        <a:r>
                          <a:rPr lang="es-ES" dirty="0"/>
                          <a:t>SOPLADO </a:t>
                        </a:r>
                        <a:br>
                          <a:rPr lang="es-ES" dirty="0"/>
                        </a:br>
                        <a:r>
                          <a:rPr lang="es-ES" dirty="0"/>
                          <a:t>NOCTURNO ACTIVO</a:t>
                        </a:r>
                      </a:p>
                    </p:txBody>
                  </p:sp>
                </p:grpSp>
                <p:sp>
                  <p:nvSpPr>
                    <p:cNvPr id="23" name="CuadroTexto 22"/>
                    <p:cNvSpPr txBox="1"/>
                    <p:nvPr/>
                  </p:nvSpPr>
                  <p:spPr>
                    <a:xfrm>
                      <a:off x="1369076" y="3135383"/>
                      <a:ext cx="2553904" cy="246221"/>
                    </a:xfrm>
                    <a:prstGeom prst="rect">
                      <a:avLst/>
                    </a:prstGeom>
                    <a:solidFill>
                      <a:schemeClr val="bg1"/>
                    </a:solidFill>
                  </p:spPr>
                  <p:txBody>
                    <a:bodyPr wrap="none" rtlCol="0">
                      <a:spAutoFit/>
                    </a:bodyPr>
                    <a:lstStyle/>
                    <a:p>
                      <a:r>
                        <a:rPr lang="es-ES" sz="1000" dirty="0"/>
                        <a:t>CONSUMO ENERGÉTICO ANUAL DEL EDIFICIO</a:t>
                      </a:r>
                    </a:p>
                  </p:txBody>
                </p:sp>
              </p:grpSp>
              <p:grpSp>
                <p:nvGrpSpPr>
                  <p:cNvPr id="4" name="3 Grupo"/>
                  <p:cNvGrpSpPr/>
                  <p:nvPr/>
                </p:nvGrpSpPr>
                <p:grpSpPr>
                  <a:xfrm>
                    <a:off x="5392795" y="3297604"/>
                    <a:ext cx="4667205" cy="309097"/>
                    <a:chOff x="5408163" y="2254579"/>
                    <a:chExt cx="4667205" cy="309097"/>
                  </a:xfrm>
                </p:grpSpPr>
                <p:pic>
                  <p:nvPicPr>
                    <p:cNvPr id="56" name="Picture 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2881" y="2254579"/>
                      <a:ext cx="4062487" cy="30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2 Grupo"/>
                    <p:cNvGrpSpPr/>
                    <p:nvPr/>
                  </p:nvGrpSpPr>
                  <p:grpSpPr>
                    <a:xfrm>
                      <a:off x="5408163" y="2409127"/>
                      <a:ext cx="4280720" cy="112297"/>
                      <a:chOff x="1712200" y="1901839"/>
                      <a:chExt cx="4280720" cy="112297"/>
                    </a:xfrm>
                  </p:grpSpPr>
                  <p:sp>
                    <p:nvSpPr>
                      <p:cNvPr id="28" name="CuadroTexto 34"/>
                      <p:cNvSpPr txBox="1"/>
                      <p:nvPr/>
                    </p:nvSpPr>
                    <p:spPr>
                      <a:xfrm>
                        <a:off x="1801120" y="1902514"/>
                        <a:ext cx="588616" cy="107722"/>
                      </a:xfrm>
                      <a:prstGeom prst="rect">
                        <a:avLst/>
                      </a:prstGeom>
                      <a:noFill/>
                    </p:spPr>
                    <p:txBody>
                      <a:bodyPr wrap="square" lIns="0" tIns="0" rIns="0" bIns="0" rtlCol="0">
                        <a:spAutoFit/>
                      </a:bodyPr>
                      <a:lstStyle/>
                      <a:p>
                        <a:r>
                          <a:rPr lang="es-ES" sz="700" dirty="0"/>
                          <a:t>VENTILADORES</a:t>
                        </a:r>
                      </a:p>
                    </p:txBody>
                  </p:sp>
                  <p:pic>
                    <p:nvPicPr>
                      <p:cNvPr id="3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12200" y="1924361"/>
                        <a:ext cx="76809" cy="73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CuadroTexto 34"/>
                      <p:cNvSpPr txBox="1"/>
                      <p:nvPr/>
                    </p:nvSpPr>
                    <p:spPr>
                      <a:xfrm>
                        <a:off x="5115362" y="1906414"/>
                        <a:ext cx="877558" cy="107722"/>
                      </a:xfrm>
                      <a:prstGeom prst="rect">
                        <a:avLst/>
                      </a:prstGeom>
                      <a:noFill/>
                    </p:spPr>
                    <p:txBody>
                      <a:bodyPr wrap="square" lIns="0" tIns="0" rIns="0" bIns="0" rtlCol="0">
                        <a:spAutoFit/>
                      </a:bodyPr>
                      <a:lstStyle>
                        <a:defPPr>
                          <a:defRPr lang="es-ES"/>
                        </a:defPPr>
                        <a:lvl1pPr>
                          <a:defRPr sz="700"/>
                        </a:lvl1pPr>
                      </a:lstStyle>
                      <a:p>
                        <a:r>
                          <a:rPr lang="es-ES" dirty="0"/>
                          <a:t>CARGAS ENCHUFABLES</a:t>
                        </a:r>
                      </a:p>
                    </p:txBody>
                  </p:sp>
                  <p:pic>
                    <p:nvPicPr>
                      <p:cNvPr id="38"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33565" y="1923881"/>
                        <a:ext cx="75862" cy="78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CuadroTexto 34"/>
                      <p:cNvSpPr txBox="1"/>
                      <p:nvPr/>
                    </p:nvSpPr>
                    <p:spPr>
                      <a:xfrm>
                        <a:off x="4430306" y="1906414"/>
                        <a:ext cx="564366" cy="107722"/>
                      </a:xfrm>
                      <a:prstGeom prst="rect">
                        <a:avLst/>
                      </a:prstGeom>
                      <a:noFill/>
                    </p:spPr>
                    <p:txBody>
                      <a:bodyPr wrap="square" lIns="0" tIns="0" rIns="0" bIns="0" rtlCol="0">
                        <a:spAutoFit/>
                      </a:bodyPr>
                      <a:lstStyle>
                        <a:defPPr>
                          <a:defRPr lang="es-ES"/>
                        </a:defPPr>
                        <a:lvl1pPr>
                          <a:defRPr sz="700"/>
                        </a:lvl1pPr>
                      </a:lstStyle>
                      <a:p>
                        <a:r>
                          <a:rPr lang="es-ES" dirty="0"/>
                          <a:t>ILUMINACIÓN</a:t>
                        </a:r>
                      </a:p>
                    </p:txBody>
                  </p:sp>
                  <p:pic>
                    <p:nvPicPr>
                      <p:cNvPr id="44"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48162" y="1923620"/>
                        <a:ext cx="66918" cy="72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CuadroTexto 34"/>
                      <p:cNvSpPr txBox="1"/>
                      <p:nvPr/>
                    </p:nvSpPr>
                    <p:spPr>
                      <a:xfrm>
                        <a:off x="4006778" y="1904377"/>
                        <a:ext cx="301703" cy="107722"/>
                      </a:xfrm>
                      <a:prstGeom prst="rect">
                        <a:avLst/>
                      </a:prstGeom>
                      <a:noFill/>
                    </p:spPr>
                    <p:txBody>
                      <a:bodyPr wrap="square" lIns="0" tIns="0" rIns="0" bIns="0" rtlCol="0">
                        <a:spAutoFit/>
                      </a:bodyPr>
                      <a:lstStyle>
                        <a:defPPr>
                          <a:defRPr lang="es-ES"/>
                        </a:defPPr>
                        <a:lvl1pPr>
                          <a:defRPr sz="700"/>
                        </a:lvl1pPr>
                      </a:lstStyle>
                      <a:p>
                        <a:r>
                          <a:rPr lang="es-ES" dirty="0"/>
                          <a:t>CALOR</a:t>
                        </a:r>
                      </a:p>
                    </p:txBody>
                  </p:sp>
                  <p:sp>
                    <p:nvSpPr>
                      <p:cNvPr id="49" name="CuadroTexto 34"/>
                      <p:cNvSpPr txBox="1"/>
                      <p:nvPr/>
                    </p:nvSpPr>
                    <p:spPr>
                      <a:xfrm>
                        <a:off x="3270503" y="1901839"/>
                        <a:ext cx="627938" cy="111941"/>
                      </a:xfrm>
                      <a:prstGeom prst="rect">
                        <a:avLst/>
                      </a:prstGeom>
                      <a:noFill/>
                    </p:spPr>
                    <p:txBody>
                      <a:bodyPr wrap="square" lIns="0" tIns="0" rIns="0" bIns="0" rtlCol="0">
                        <a:spAutoFit/>
                      </a:bodyPr>
                      <a:lstStyle>
                        <a:defPPr>
                          <a:defRPr lang="es-ES"/>
                        </a:defPPr>
                        <a:lvl1pPr>
                          <a:defRPr sz="700"/>
                        </a:lvl1pPr>
                      </a:lstStyle>
                      <a:p>
                        <a:r>
                          <a:rPr lang="es-ES" dirty="0"/>
                          <a:t>AGUA CALIENTE</a:t>
                        </a:r>
                      </a:p>
                    </p:txBody>
                  </p:sp>
                  <p:pic>
                    <p:nvPicPr>
                      <p:cNvPr id="50"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97075" y="1919027"/>
                        <a:ext cx="62812" cy="77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928613" y="1920479"/>
                        <a:ext cx="67486" cy="76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CuadroTexto 34"/>
                      <p:cNvSpPr txBox="1"/>
                      <p:nvPr/>
                    </p:nvSpPr>
                    <p:spPr>
                      <a:xfrm>
                        <a:off x="2955449" y="1903710"/>
                        <a:ext cx="212927" cy="107722"/>
                      </a:xfrm>
                      <a:prstGeom prst="rect">
                        <a:avLst/>
                      </a:prstGeom>
                      <a:noFill/>
                    </p:spPr>
                    <p:txBody>
                      <a:bodyPr wrap="square" lIns="0" tIns="0" rIns="0" bIns="0" rtlCol="0">
                        <a:spAutoFit/>
                      </a:bodyPr>
                      <a:lstStyle>
                        <a:defPPr>
                          <a:defRPr lang="es-ES"/>
                        </a:defPPr>
                        <a:lvl1pPr>
                          <a:defRPr sz="700"/>
                        </a:lvl1pPr>
                      </a:lstStyle>
                      <a:p>
                        <a:r>
                          <a:rPr lang="es-ES" dirty="0"/>
                          <a:t>FRÍO</a:t>
                        </a:r>
                      </a:p>
                    </p:txBody>
                  </p:sp>
                  <p:sp>
                    <p:nvSpPr>
                      <p:cNvPr id="53" name="CuadroTexto 34"/>
                      <p:cNvSpPr txBox="1"/>
                      <p:nvPr/>
                    </p:nvSpPr>
                    <p:spPr>
                      <a:xfrm>
                        <a:off x="2502592" y="1903503"/>
                        <a:ext cx="375179" cy="107722"/>
                      </a:xfrm>
                      <a:prstGeom prst="rect">
                        <a:avLst/>
                      </a:prstGeom>
                      <a:noFill/>
                    </p:spPr>
                    <p:txBody>
                      <a:bodyPr wrap="square" lIns="0" tIns="0" rIns="0" bIns="0" rtlCol="0">
                        <a:spAutoFit/>
                      </a:bodyPr>
                      <a:lstStyle>
                        <a:defPPr>
                          <a:defRPr lang="es-ES"/>
                        </a:defPPr>
                        <a:lvl1pPr>
                          <a:defRPr sz="700"/>
                        </a:lvl1pPr>
                      </a:lstStyle>
                      <a:p>
                        <a:r>
                          <a:rPr lang="es-ES" dirty="0"/>
                          <a:t>BOMBAS</a:t>
                        </a:r>
                      </a:p>
                    </p:txBody>
                  </p:sp>
                  <p:pic>
                    <p:nvPicPr>
                      <p:cNvPr id="54" name="Picture 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431700" y="1924275"/>
                        <a:ext cx="66667" cy="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881594" y="1919278"/>
                        <a:ext cx="69948" cy="78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grpSp>
          <p:sp>
            <p:nvSpPr>
              <p:cNvPr id="36" name="CuadroTexto 35"/>
              <p:cNvSpPr txBox="1"/>
              <p:nvPr/>
            </p:nvSpPr>
            <p:spPr>
              <a:xfrm rot="16200000">
                <a:off x="416591" y="3392496"/>
                <a:ext cx="1780476" cy="400110"/>
              </a:xfrm>
              <a:prstGeom prst="rect">
                <a:avLst/>
              </a:prstGeom>
              <a:solidFill>
                <a:schemeClr val="bg1"/>
              </a:solidFill>
            </p:spPr>
            <p:txBody>
              <a:bodyPr wrap="square" rtlCol="0">
                <a:spAutoFit/>
              </a:bodyPr>
              <a:lstStyle>
                <a:defPPr>
                  <a:defRPr lang="es-ES"/>
                </a:defPPr>
                <a:lvl1pPr>
                  <a:defRPr sz="1000"/>
                </a:lvl1pPr>
              </a:lstStyle>
              <a:p>
                <a:r>
                  <a:rPr lang="es-ES" dirty="0"/>
                  <a:t>Consumo Energético/área/año –EUI (*) [</a:t>
                </a:r>
                <a:r>
                  <a:rPr lang="es-ES" dirty="0" err="1"/>
                  <a:t>kBtu</a:t>
                </a:r>
                <a:r>
                  <a:rPr lang="es-ES" dirty="0"/>
                  <a:t>/</a:t>
                </a:r>
                <a:r>
                  <a:rPr lang="es-ES" dirty="0" err="1"/>
                  <a:t>sf-yr</a:t>
                </a:r>
                <a:r>
                  <a:rPr lang="es-ES" dirty="0"/>
                  <a:t>]</a:t>
                </a:r>
              </a:p>
            </p:txBody>
          </p:sp>
        </p:grpSp>
        <p:sp>
          <p:nvSpPr>
            <p:cNvPr id="47" name="Rectángulo 46"/>
            <p:cNvSpPr/>
            <p:nvPr/>
          </p:nvSpPr>
          <p:spPr>
            <a:xfrm>
              <a:off x="765144" y="5542817"/>
              <a:ext cx="2465740" cy="707886"/>
            </a:xfrm>
            <a:prstGeom prst="rect">
              <a:avLst/>
            </a:prstGeom>
          </p:spPr>
          <p:txBody>
            <a:bodyPr wrap="none">
              <a:spAutoFit/>
            </a:bodyPr>
            <a:lstStyle/>
            <a:p>
              <a:r>
                <a:rPr lang="es-ES" sz="1000" dirty="0"/>
                <a:t>(*) EUI: “</a:t>
              </a:r>
              <a:r>
                <a:rPr lang="es-ES" sz="1000" dirty="0" err="1"/>
                <a:t>Energy</a:t>
              </a:r>
              <a:r>
                <a:rPr lang="es-ES" sz="1000" dirty="0"/>
                <a:t> Use </a:t>
              </a:r>
              <a:r>
                <a:rPr lang="es-ES" sz="1000" dirty="0" err="1"/>
                <a:t>Intensity</a:t>
              </a:r>
              <a:r>
                <a:rPr lang="es-ES" sz="1000" dirty="0"/>
                <a:t>”</a:t>
              </a:r>
            </a:p>
            <a:p>
              <a:r>
                <a:rPr lang="es-ES" sz="1000" dirty="0"/>
                <a:t>(**) Bombas de Calor Condensadas por Aire</a:t>
              </a:r>
            </a:p>
            <a:p>
              <a:r>
                <a:rPr lang="es-ES" sz="1000" dirty="0"/>
                <a:t>(***) Sistemas Dedicados de Aire Exterior</a:t>
              </a:r>
            </a:p>
            <a:p>
              <a:r>
                <a:rPr lang="es-ES" sz="1000" dirty="0"/>
                <a:t>(****) Unidades Terminales </a:t>
              </a:r>
              <a:r>
                <a:rPr lang="es-ES" sz="1000" dirty="0" err="1"/>
                <a:t>Hidrónicas</a:t>
              </a:r>
              <a:r>
                <a:rPr lang="es-ES" sz="1000" dirty="0"/>
                <a:t> </a:t>
              </a:r>
            </a:p>
          </p:txBody>
        </p:sp>
      </p:grpSp>
      <p:grpSp>
        <p:nvGrpSpPr>
          <p:cNvPr id="59" name="Group 8">
            <a:extLst>
              <a:ext uri="{FF2B5EF4-FFF2-40B4-BE49-F238E27FC236}">
                <a16:creationId xmlns:a16="http://schemas.microsoft.com/office/drawing/2014/main" id="{2307C6F9-F375-4C16-9BEF-DAF9E0A43292}"/>
              </a:ext>
            </a:extLst>
          </p:cNvPr>
          <p:cNvGrpSpPr/>
          <p:nvPr/>
        </p:nvGrpSpPr>
        <p:grpSpPr>
          <a:xfrm>
            <a:off x="4070123" y="5371563"/>
            <a:ext cx="2852258" cy="230832"/>
            <a:chOff x="2910980" y="5146511"/>
            <a:chExt cx="2852258" cy="230832"/>
          </a:xfrm>
        </p:grpSpPr>
        <p:sp>
          <p:nvSpPr>
            <p:cNvPr id="60" name="Freeform: Shape 10">
              <a:extLst>
                <a:ext uri="{FF2B5EF4-FFF2-40B4-BE49-F238E27FC236}">
                  <a16:creationId xmlns:a16="http://schemas.microsoft.com/office/drawing/2014/main" id="{048DEB8A-74B5-494C-80D8-E6AAE7450C9F}"/>
                </a:ext>
              </a:extLst>
            </p:cNvPr>
            <p:cNvSpPr/>
            <p:nvPr/>
          </p:nvSpPr>
          <p:spPr>
            <a:xfrm>
              <a:off x="2910980" y="5184396"/>
              <a:ext cx="2852257" cy="159391"/>
            </a:xfrm>
            <a:custGeom>
              <a:avLst/>
              <a:gdLst>
                <a:gd name="connsiteX0" fmla="*/ 0 w 2634143"/>
                <a:gd name="connsiteY0" fmla="*/ 0 h 159391"/>
                <a:gd name="connsiteX1" fmla="*/ 0 w 2634143"/>
                <a:gd name="connsiteY1" fmla="*/ 159391 h 159391"/>
                <a:gd name="connsiteX2" fmla="*/ 2634143 w 2634143"/>
                <a:gd name="connsiteY2" fmla="*/ 159391 h 159391"/>
                <a:gd name="connsiteX3" fmla="*/ 2634143 w 2634143"/>
                <a:gd name="connsiteY3" fmla="*/ 8389 h 159391"/>
              </a:gdLst>
              <a:ahLst/>
              <a:cxnLst>
                <a:cxn ang="0">
                  <a:pos x="connsiteX0" y="connsiteY0"/>
                </a:cxn>
                <a:cxn ang="0">
                  <a:pos x="connsiteX1" y="connsiteY1"/>
                </a:cxn>
                <a:cxn ang="0">
                  <a:pos x="connsiteX2" y="connsiteY2"/>
                </a:cxn>
                <a:cxn ang="0">
                  <a:pos x="connsiteX3" y="connsiteY3"/>
                </a:cxn>
              </a:cxnLst>
              <a:rect l="l" t="t" r="r" b="b"/>
              <a:pathLst>
                <a:path w="2634143" h="159391">
                  <a:moveTo>
                    <a:pt x="0" y="0"/>
                  </a:moveTo>
                  <a:lnTo>
                    <a:pt x="0" y="159391"/>
                  </a:lnTo>
                  <a:lnTo>
                    <a:pt x="2634143" y="159391"/>
                  </a:lnTo>
                  <a:lnTo>
                    <a:pt x="2634143" y="8389"/>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1" name="TextBox 12">
              <a:extLst>
                <a:ext uri="{FF2B5EF4-FFF2-40B4-BE49-F238E27FC236}">
                  <a16:creationId xmlns:a16="http://schemas.microsoft.com/office/drawing/2014/main" id="{7918BD2C-A7D7-422A-8B2E-4C66516DDF64}"/>
                </a:ext>
              </a:extLst>
            </p:cNvPr>
            <p:cNvSpPr txBox="1"/>
            <p:nvPr/>
          </p:nvSpPr>
          <p:spPr>
            <a:xfrm>
              <a:off x="2996438" y="5146511"/>
              <a:ext cx="2766800" cy="230832"/>
            </a:xfrm>
            <a:prstGeom prst="rect">
              <a:avLst/>
            </a:prstGeom>
            <a:noFill/>
          </p:spPr>
          <p:txBody>
            <a:bodyPr wrap="square" rtlCol="0">
              <a:spAutoFit/>
            </a:bodyPr>
            <a:lstStyle/>
            <a:p>
              <a:pPr algn="ctr"/>
              <a:r>
                <a:rPr lang="es-ES" sz="900" b="1" dirty="0">
                  <a:solidFill>
                    <a:schemeClr val="bg1">
                      <a:lumMod val="65000"/>
                    </a:schemeClr>
                  </a:solidFill>
                  <a:latin typeface="Open Sans bold" panose="020B0806030504020204" pitchFamily="34" charset="0"/>
                  <a:ea typeface="Open Sans bold" panose="020B0806030504020204" pitchFamily="34" charset="0"/>
                  <a:cs typeface="Open Sans bold" panose="020B0806030504020204" pitchFamily="34" charset="0"/>
                </a:rPr>
                <a:t>Opción 1</a:t>
              </a:r>
              <a:r>
                <a:rPr lang="es-ES" sz="900" dirty="0">
                  <a:solidFill>
                    <a:schemeClr val="bg1">
                      <a:lumMod val="65000"/>
                    </a:schemeClr>
                  </a:solidFill>
                  <a:latin typeface="Open Sans bold" panose="020B0806030504020204" pitchFamily="34" charset="0"/>
                  <a:ea typeface="Open Sans bold" panose="020B0806030504020204" pitchFamily="34" charset="0"/>
                  <a:cs typeface="Open Sans bold" panose="020B0806030504020204" pitchFamily="34" charset="0"/>
                </a:rPr>
                <a:t>: </a:t>
              </a:r>
              <a:r>
                <a:rPr lang="es-ES" sz="900" dirty="0">
                  <a:solidFill>
                    <a:schemeClr val="bg1">
                      <a:lumMod val="6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Sistemas todo aire/Bombas de Calor  </a:t>
              </a:r>
            </a:p>
          </p:txBody>
        </p:sp>
      </p:grpSp>
      <p:grpSp>
        <p:nvGrpSpPr>
          <p:cNvPr id="62" name="Group 13">
            <a:extLst>
              <a:ext uri="{FF2B5EF4-FFF2-40B4-BE49-F238E27FC236}">
                <a16:creationId xmlns:a16="http://schemas.microsoft.com/office/drawing/2014/main" id="{56F6FD45-EF41-47DC-B488-4577150D950C}"/>
              </a:ext>
            </a:extLst>
          </p:cNvPr>
          <p:cNvGrpSpPr/>
          <p:nvPr/>
        </p:nvGrpSpPr>
        <p:grpSpPr>
          <a:xfrm>
            <a:off x="7055416" y="5323284"/>
            <a:ext cx="2852257" cy="230832"/>
            <a:chOff x="5821960" y="5141095"/>
            <a:chExt cx="2852257" cy="230832"/>
          </a:xfrm>
        </p:grpSpPr>
        <p:sp>
          <p:nvSpPr>
            <p:cNvPr id="63" name="Freeform: Shape 14">
              <a:extLst>
                <a:ext uri="{FF2B5EF4-FFF2-40B4-BE49-F238E27FC236}">
                  <a16:creationId xmlns:a16="http://schemas.microsoft.com/office/drawing/2014/main" id="{7127FF3D-F36A-40AC-92C4-A81143CDEED5}"/>
                </a:ext>
              </a:extLst>
            </p:cNvPr>
            <p:cNvSpPr/>
            <p:nvPr/>
          </p:nvSpPr>
          <p:spPr>
            <a:xfrm>
              <a:off x="5821960" y="5184396"/>
              <a:ext cx="2852257" cy="159391"/>
            </a:xfrm>
            <a:custGeom>
              <a:avLst/>
              <a:gdLst>
                <a:gd name="connsiteX0" fmla="*/ 0 w 2634143"/>
                <a:gd name="connsiteY0" fmla="*/ 0 h 159391"/>
                <a:gd name="connsiteX1" fmla="*/ 0 w 2634143"/>
                <a:gd name="connsiteY1" fmla="*/ 159391 h 159391"/>
                <a:gd name="connsiteX2" fmla="*/ 2634143 w 2634143"/>
                <a:gd name="connsiteY2" fmla="*/ 159391 h 159391"/>
                <a:gd name="connsiteX3" fmla="*/ 2634143 w 2634143"/>
                <a:gd name="connsiteY3" fmla="*/ 8389 h 159391"/>
              </a:gdLst>
              <a:ahLst/>
              <a:cxnLst>
                <a:cxn ang="0">
                  <a:pos x="connsiteX0" y="connsiteY0"/>
                </a:cxn>
                <a:cxn ang="0">
                  <a:pos x="connsiteX1" y="connsiteY1"/>
                </a:cxn>
                <a:cxn ang="0">
                  <a:pos x="connsiteX2" y="connsiteY2"/>
                </a:cxn>
                <a:cxn ang="0">
                  <a:pos x="connsiteX3" y="connsiteY3"/>
                </a:cxn>
              </a:cxnLst>
              <a:rect l="l" t="t" r="r" b="b"/>
              <a:pathLst>
                <a:path w="2634143" h="159391">
                  <a:moveTo>
                    <a:pt x="0" y="0"/>
                  </a:moveTo>
                  <a:lnTo>
                    <a:pt x="0" y="159391"/>
                  </a:lnTo>
                  <a:lnTo>
                    <a:pt x="2634143" y="159391"/>
                  </a:lnTo>
                  <a:lnTo>
                    <a:pt x="2634143" y="8389"/>
                  </a:lnTo>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4" name="TextBox 15">
              <a:extLst>
                <a:ext uri="{FF2B5EF4-FFF2-40B4-BE49-F238E27FC236}">
                  <a16:creationId xmlns:a16="http://schemas.microsoft.com/office/drawing/2014/main" id="{7B7AEE7F-8147-4E5D-8149-055484B8DA7A}"/>
                </a:ext>
              </a:extLst>
            </p:cNvPr>
            <p:cNvSpPr txBox="1"/>
            <p:nvPr/>
          </p:nvSpPr>
          <p:spPr>
            <a:xfrm>
              <a:off x="5896597" y="5141095"/>
              <a:ext cx="2742847" cy="230832"/>
            </a:xfrm>
            <a:prstGeom prst="rect">
              <a:avLst/>
            </a:prstGeom>
            <a:noFill/>
          </p:spPr>
          <p:txBody>
            <a:bodyPr wrap="square" rtlCol="0">
              <a:spAutoFit/>
            </a:bodyPr>
            <a:lstStyle/>
            <a:p>
              <a:pPr algn="ctr"/>
              <a:r>
                <a:rPr lang="es-ES" sz="900" b="1" dirty="0">
                  <a:solidFill>
                    <a:schemeClr val="tx1">
                      <a:lumMod val="50000"/>
                      <a:lumOff val="50000"/>
                    </a:schemeClr>
                  </a:solidFill>
                  <a:latin typeface="Open Sans bold" panose="020B0806030504020204" pitchFamily="34" charset="0"/>
                  <a:ea typeface="Open Sans bold" panose="020B0806030504020204" pitchFamily="34" charset="0"/>
                  <a:cs typeface="Open Sans bold" panose="020B0806030504020204" pitchFamily="34" charset="0"/>
                </a:rPr>
                <a:t>Opción 2</a:t>
              </a:r>
              <a:r>
                <a:rPr lang="es-ES" sz="900" dirty="0">
                  <a:solidFill>
                    <a:schemeClr val="tx1">
                      <a:lumMod val="50000"/>
                      <a:lumOff val="50000"/>
                    </a:schemeClr>
                  </a:solidFill>
                  <a:latin typeface="Open Sans bold" panose="020B0806030504020204" pitchFamily="34" charset="0"/>
                  <a:ea typeface="Open Sans bold" panose="020B0806030504020204" pitchFamily="34" charset="0"/>
                  <a:cs typeface="Open Sans bold" panose="020B0806030504020204" pitchFamily="34" charset="0"/>
                </a:rPr>
                <a:t>: </a:t>
              </a:r>
              <a:r>
                <a:rPr lang="es-ES" sz="900" dirty="0">
                  <a:solidFill>
                    <a:schemeClr val="tx1">
                      <a:lumMod val="50000"/>
                      <a:lumOff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Sistema </a:t>
              </a:r>
              <a:r>
                <a:rPr lang="es-ES" sz="900" dirty="0" err="1">
                  <a:solidFill>
                    <a:schemeClr val="tx1">
                      <a:lumMod val="50000"/>
                      <a:lumOff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Hidrónico</a:t>
              </a:r>
              <a:r>
                <a:rPr lang="es-ES" sz="900" dirty="0">
                  <a:solidFill>
                    <a:schemeClr val="tx1">
                      <a:lumMod val="50000"/>
                      <a:lumOff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 </a:t>
              </a:r>
            </a:p>
          </p:txBody>
        </p:sp>
      </p:grpSp>
    </p:spTree>
    <p:extLst>
      <p:ext uri="{BB962C8B-B14F-4D97-AF65-F5344CB8AC3E}">
        <p14:creationId xmlns:p14="http://schemas.microsoft.com/office/powerpoint/2010/main" val="41951538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16D738-744E-4807-8E6D-186BFF6600E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17721" y="847213"/>
            <a:ext cx="7004807" cy="4752640"/>
          </a:xfrm>
          <a:prstGeom prst="rect">
            <a:avLst/>
          </a:prstGeom>
        </p:spPr>
      </p:pic>
      <p:sp>
        <p:nvSpPr>
          <p:cNvPr id="10" name="TextBox 9">
            <a:extLst>
              <a:ext uri="{FF2B5EF4-FFF2-40B4-BE49-F238E27FC236}">
                <a16:creationId xmlns:a16="http://schemas.microsoft.com/office/drawing/2014/main" id="{9071D770-4DB0-4E91-94F1-5FB315E11BFF}"/>
              </a:ext>
            </a:extLst>
          </p:cNvPr>
          <p:cNvSpPr txBox="1"/>
          <p:nvPr/>
        </p:nvSpPr>
        <p:spPr>
          <a:xfrm>
            <a:off x="400425" y="79162"/>
            <a:ext cx="8495925" cy="646331"/>
          </a:xfrm>
          <a:prstGeom prst="rect">
            <a:avLst/>
          </a:prstGeom>
          <a:noFill/>
        </p:spPr>
        <p:txBody>
          <a:bodyPr wrap="square" rtlCol="0">
            <a:spAutoFit/>
          </a:bodyPr>
          <a:lstStyle/>
          <a:p>
            <a:r>
              <a:rPr lang="es-ES" b="1" dirty="0">
                <a:solidFill>
                  <a:schemeClr val="bg1"/>
                </a:solidFill>
                <a:latin typeface="Open Sans" panose="020B0606030504020204" pitchFamily="34" charset="0"/>
                <a:ea typeface="Open Sans" panose="020B0606030504020204" pitchFamily="34" charset="0"/>
                <a:cs typeface="Open Sans" panose="020B0606030504020204" pitchFamily="34" charset="0"/>
              </a:rPr>
              <a:t>Potencial de Generación de Energía FV en Cubierta: </a:t>
            </a:r>
            <a:r>
              <a:rPr lang="es-ES" dirty="0">
                <a:solidFill>
                  <a:schemeClr val="bg1"/>
                </a:solidFill>
                <a:latin typeface="Open Sans" panose="020B0606030504020204" pitchFamily="34" charset="0"/>
                <a:ea typeface="Open Sans" panose="020B0606030504020204" pitchFamily="34" charset="0"/>
                <a:cs typeface="Open Sans" panose="020B0606030504020204" pitchFamily="34" charset="0"/>
              </a:rPr>
              <a:t>Climatización Opción 2 (Sistemas </a:t>
            </a:r>
            <a:r>
              <a:rPr lang="es-ES" dirty="0" err="1">
                <a:solidFill>
                  <a:schemeClr val="bg1"/>
                </a:solidFill>
                <a:latin typeface="Open Sans" panose="020B0606030504020204" pitchFamily="34" charset="0"/>
                <a:ea typeface="Open Sans" panose="020B0606030504020204" pitchFamily="34" charset="0"/>
                <a:cs typeface="Open Sans" panose="020B0606030504020204" pitchFamily="34" charset="0"/>
              </a:rPr>
              <a:t>Hidrónicos</a:t>
            </a:r>
            <a:r>
              <a:rPr lang="es-ES"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grpSp>
        <p:nvGrpSpPr>
          <p:cNvPr id="6" name="Group 5">
            <a:extLst>
              <a:ext uri="{FF2B5EF4-FFF2-40B4-BE49-F238E27FC236}">
                <a16:creationId xmlns:a16="http://schemas.microsoft.com/office/drawing/2014/main" id="{1AC33119-3B7F-4934-8907-B7AC4C87BE63}"/>
              </a:ext>
            </a:extLst>
          </p:cNvPr>
          <p:cNvGrpSpPr/>
          <p:nvPr/>
        </p:nvGrpSpPr>
        <p:grpSpPr>
          <a:xfrm>
            <a:off x="9014678" y="1021179"/>
            <a:ext cx="3424359" cy="415498"/>
            <a:chOff x="287782" y="4115574"/>
            <a:chExt cx="3424359" cy="415498"/>
          </a:xfrm>
        </p:grpSpPr>
        <p:pic>
          <p:nvPicPr>
            <p:cNvPr id="7" name="Picture 6">
              <a:extLst>
                <a:ext uri="{FF2B5EF4-FFF2-40B4-BE49-F238E27FC236}">
                  <a16:creationId xmlns:a16="http://schemas.microsoft.com/office/drawing/2014/main" id="{8177B267-7AA0-4FF0-81A7-2D4A84DA76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60668" y="4180833"/>
              <a:ext cx="1829369" cy="122048"/>
            </a:xfrm>
            <a:prstGeom prst="rect">
              <a:avLst/>
            </a:prstGeom>
          </p:spPr>
        </p:pic>
        <p:sp>
          <p:nvSpPr>
            <p:cNvPr id="8" name="TextBox 7">
              <a:extLst>
                <a:ext uri="{FF2B5EF4-FFF2-40B4-BE49-F238E27FC236}">
                  <a16:creationId xmlns:a16="http://schemas.microsoft.com/office/drawing/2014/main" id="{5B94D796-8394-49DB-B212-8C8CF958CED8}"/>
                </a:ext>
              </a:extLst>
            </p:cNvPr>
            <p:cNvSpPr txBox="1"/>
            <p:nvPr/>
          </p:nvSpPr>
          <p:spPr>
            <a:xfrm>
              <a:off x="287782" y="4115574"/>
              <a:ext cx="1454372" cy="415498"/>
            </a:xfrm>
            <a:prstGeom prst="rect">
              <a:avLst/>
            </a:prstGeom>
            <a:noFill/>
          </p:spPr>
          <p:txBody>
            <a:bodyPr wrap="square" rtlCol="0">
              <a:spAutoFit/>
            </a:bodyPr>
            <a:lstStyle/>
            <a:p>
              <a:r>
                <a:rPr lang="es-ES" sz="700" dirty="0">
                  <a:latin typeface="Open Sans" panose="020B0606030504020204" pitchFamily="34" charset="0"/>
                  <a:ea typeface="Open Sans" panose="020B0606030504020204" pitchFamily="34" charset="0"/>
                  <a:cs typeface="Open Sans" panose="020B0606030504020204" pitchFamily="34" charset="0"/>
                </a:rPr>
                <a:t>RADIACIÖN SOLAR ANNUAL ACUMULADA</a:t>
              </a:r>
            </a:p>
            <a:p>
              <a:r>
                <a:rPr lang="es-ES" sz="700" dirty="0">
                  <a:latin typeface="Open Sans" panose="020B0606030504020204" pitchFamily="34" charset="0"/>
                  <a:ea typeface="Open Sans" panose="020B0606030504020204" pitchFamily="34" charset="0"/>
                  <a:cs typeface="Open Sans" panose="020B0606030504020204" pitchFamily="34" charset="0"/>
                </a:rPr>
                <a:t>(KWH/m²/año)</a:t>
              </a:r>
            </a:p>
          </p:txBody>
        </p:sp>
        <p:sp>
          <p:nvSpPr>
            <p:cNvPr id="9" name="TextBox 8">
              <a:extLst>
                <a:ext uri="{FF2B5EF4-FFF2-40B4-BE49-F238E27FC236}">
                  <a16:creationId xmlns:a16="http://schemas.microsoft.com/office/drawing/2014/main" id="{A66EA381-F4A1-4B2A-A2D2-B2E5C437A2D2}"/>
                </a:ext>
              </a:extLst>
            </p:cNvPr>
            <p:cNvSpPr txBox="1"/>
            <p:nvPr/>
          </p:nvSpPr>
          <p:spPr>
            <a:xfrm>
              <a:off x="2960179" y="4280567"/>
              <a:ext cx="751962" cy="215444"/>
            </a:xfrm>
            <a:prstGeom prst="rect">
              <a:avLst/>
            </a:prstGeom>
            <a:noFill/>
          </p:spPr>
          <p:txBody>
            <a:bodyPr wrap="square" rtlCol="0">
              <a:spAutoFit/>
            </a:bodyPr>
            <a:lstStyle/>
            <a:p>
              <a:r>
                <a:rPr lang="es-ES" sz="800" dirty="0">
                  <a:latin typeface="Open Sans Light" panose="020B0306030504020204" pitchFamily="34" charset="0"/>
                  <a:ea typeface="Open Sans Light" panose="020B0306030504020204" pitchFamily="34" charset="0"/>
                  <a:cs typeface="Open Sans Light" panose="020B0306030504020204" pitchFamily="34" charset="0"/>
                </a:rPr>
                <a:t>1550</a:t>
              </a:r>
            </a:p>
          </p:txBody>
        </p:sp>
        <p:sp>
          <p:nvSpPr>
            <p:cNvPr id="11" name="TextBox 10">
              <a:extLst>
                <a:ext uri="{FF2B5EF4-FFF2-40B4-BE49-F238E27FC236}">
                  <a16:creationId xmlns:a16="http://schemas.microsoft.com/office/drawing/2014/main" id="{B73E84DD-64C5-4212-8443-732D9CB010BE}"/>
                </a:ext>
              </a:extLst>
            </p:cNvPr>
            <p:cNvSpPr txBox="1"/>
            <p:nvPr/>
          </p:nvSpPr>
          <p:spPr>
            <a:xfrm>
              <a:off x="1369932" y="4291870"/>
              <a:ext cx="409184" cy="215444"/>
            </a:xfrm>
            <a:prstGeom prst="rect">
              <a:avLst/>
            </a:prstGeom>
            <a:noFill/>
          </p:spPr>
          <p:txBody>
            <a:bodyPr wrap="square" rtlCol="0">
              <a:spAutoFit/>
            </a:bodyPr>
            <a:lstStyle/>
            <a:p>
              <a:r>
                <a:rPr lang="es-ES" sz="800" dirty="0">
                  <a:latin typeface="Open Sans Light" panose="020B0306030504020204" pitchFamily="34" charset="0"/>
                  <a:ea typeface="Open Sans Light" panose="020B0306030504020204" pitchFamily="34" charset="0"/>
                  <a:cs typeface="Open Sans Light" panose="020B0306030504020204" pitchFamily="34" charset="0"/>
                </a:rPr>
                <a:t>0</a:t>
              </a:r>
            </a:p>
          </p:txBody>
        </p:sp>
      </p:grpSp>
      <p:grpSp>
        <p:nvGrpSpPr>
          <p:cNvPr id="14" name="Group 13">
            <a:extLst>
              <a:ext uri="{FF2B5EF4-FFF2-40B4-BE49-F238E27FC236}">
                <a16:creationId xmlns:a16="http://schemas.microsoft.com/office/drawing/2014/main" id="{56A84B62-B612-4509-9C33-EA2A1A221F03}"/>
              </a:ext>
            </a:extLst>
          </p:cNvPr>
          <p:cNvGrpSpPr/>
          <p:nvPr/>
        </p:nvGrpSpPr>
        <p:grpSpPr>
          <a:xfrm>
            <a:off x="9983218" y="4711886"/>
            <a:ext cx="1694700" cy="1350615"/>
            <a:chOff x="5690470" y="4699000"/>
            <a:chExt cx="2804745" cy="2235280"/>
          </a:xfrm>
        </p:grpSpPr>
        <p:pic>
          <p:nvPicPr>
            <p:cNvPr id="15" name="Picture 14">
              <a:extLst>
                <a:ext uri="{FF2B5EF4-FFF2-40B4-BE49-F238E27FC236}">
                  <a16:creationId xmlns:a16="http://schemas.microsoft.com/office/drawing/2014/main" id="{AC8EE189-B7E1-43C2-A5E7-013C9E99B7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66622" y="5025859"/>
              <a:ext cx="1652443" cy="1624034"/>
            </a:xfrm>
            <a:prstGeom prst="rect">
              <a:avLst/>
            </a:prstGeom>
          </p:spPr>
        </p:pic>
        <p:sp>
          <p:nvSpPr>
            <p:cNvPr id="16" name="TextBox 15">
              <a:extLst>
                <a:ext uri="{FF2B5EF4-FFF2-40B4-BE49-F238E27FC236}">
                  <a16:creationId xmlns:a16="http://schemas.microsoft.com/office/drawing/2014/main" id="{CAD60BFC-7DBD-4F41-B3EB-94C7993A4EFD}"/>
                </a:ext>
              </a:extLst>
            </p:cNvPr>
            <p:cNvSpPr txBox="1"/>
            <p:nvPr/>
          </p:nvSpPr>
          <p:spPr>
            <a:xfrm>
              <a:off x="7820297" y="5591656"/>
              <a:ext cx="674918" cy="407498"/>
            </a:xfrm>
            <a:prstGeom prst="rect">
              <a:avLst/>
            </a:prstGeom>
            <a:noFill/>
          </p:spPr>
          <p:txBody>
            <a:bodyPr wrap="square" rtlCol="0">
              <a:spAutoFit/>
            </a:bodyPr>
            <a:lstStyle/>
            <a:p>
              <a:r>
                <a:rPr lang="es-ES" sz="1000" dirty="0">
                  <a:latin typeface="Open Sans Light" panose="020B0306030504020204" pitchFamily="34" charset="0"/>
                  <a:ea typeface="Open Sans Light" panose="020B0306030504020204" pitchFamily="34" charset="0"/>
                  <a:cs typeface="Open Sans Light" panose="020B0306030504020204" pitchFamily="34" charset="0"/>
                </a:rPr>
                <a:t>80°</a:t>
              </a:r>
            </a:p>
          </p:txBody>
        </p:sp>
        <p:sp>
          <p:nvSpPr>
            <p:cNvPr id="17" name="TextBox 16">
              <a:extLst>
                <a:ext uri="{FF2B5EF4-FFF2-40B4-BE49-F238E27FC236}">
                  <a16:creationId xmlns:a16="http://schemas.microsoft.com/office/drawing/2014/main" id="{8A6E7304-CB57-438A-8A7B-753EEC0757BD}"/>
                </a:ext>
              </a:extLst>
            </p:cNvPr>
            <p:cNvSpPr txBox="1"/>
            <p:nvPr/>
          </p:nvSpPr>
          <p:spPr>
            <a:xfrm>
              <a:off x="7117158" y="6526782"/>
              <a:ext cx="919684" cy="407498"/>
            </a:xfrm>
            <a:prstGeom prst="rect">
              <a:avLst/>
            </a:prstGeom>
            <a:noFill/>
          </p:spPr>
          <p:txBody>
            <a:bodyPr wrap="square" rtlCol="0">
              <a:spAutoFit/>
            </a:bodyPr>
            <a:lstStyle/>
            <a:p>
              <a:r>
                <a:rPr lang="es-ES" sz="1000" dirty="0">
                  <a:latin typeface="Open Sans Light" panose="020B0306030504020204" pitchFamily="34" charset="0"/>
                  <a:ea typeface="Open Sans Light" panose="020B0306030504020204" pitchFamily="34" charset="0"/>
                  <a:cs typeface="Open Sans Light" panose="020B0306030504020204" pitchFamily="34" charset="0"/>
                </a:rPr>
                <a:t>170°</a:t>
              </a:r>
            </a:p>
          </p:txBody>
        </p:sp>
        <p:sp>
          <p:nvSpPr>
            <p:cNvPr id="18" name="TextBox 17">
              <a:extLst>
                <a:ext uri="{FF2B5EF4-FFF2-40B4-BE49-F238E27FC236}">
                  <a16:creationId xmlns:a16="http://schemas.microsoft.com/office/drawing/2014/main" id="{A126C9D8-4D1D-42D0-B366-63F3B3987A95}"/>
                </a:ext>
              </a:extLst>
            </p:cNvPr>
            <p:cNvSpPr txBox="1"/>
            <p:nvPr/>
          </p:nvSpPr>
          <p:spPr>
            <a:xfrm>
              <a:off x="5690470" y="5837876"/>
              <a:ext cx="865957" cy="407498"/>
            </a:xfrm>
            <a:prstGeom prst="rect">
              <a:avLst/>
            </a:prstGeom>
            <a:noFill/>
          </p:spPr>
          <p:txBody>
            <a:bodyPr wrap="square" rtlCol="0">
              <a:spAutoFit/>
            </a:bodyPr>
            <a:lstStyle/>
            <a:p>
              <a:r>
                <a:rPr lang="es-ES" sz="1000" dirty="0">
                  <a:latin typeface="Open Sans Light" panose="020B0306030504020204" pitchFamily="34" charset="0"/>
                  <a:ea typeface="Open Sans Light" panose="020B0306030504020204" pitchFamily="34" charset="0"/>
                  <a:cs typeface="Open Sans Light" panose="020B0306030504020204" pitchFamily="34" charset="0"/>
                </a:rPr>
                <a:t>260°</a:t>
              </a:r>
            </a:p>
          </p:txBody>
        </p:sp>
        <p:sp>
          <p:nvSpPr>
            <p:cNvPr id="19" name="TextBox 18">
              <a:extLst>
                <a:ext uri="{FF2B5EF4-FFF2-40B4-BE49-F238E27FC236}">
                  <a16:creationId xmlns:a16="http://schemas.microsoft.com/office/drawing/2014/main" id="{ADAE6272-55D2-463B-9F52-1F292B7092AD}"/>
                </a:ext>
              </a:extLst>
            </p:cNvPr>
            <p:cNvSpPr txBox="1"/>
            <p:nvPr/>
          </p:nvSpPr>
          <p:spPr>
            <a:xfrm>
              <a:off x="6556427" y="4699000"/>
              <a:ext cx="1023640" cy="407498"/>
            </a:xfrm>
            <a:prstGeom prst="rect">
              <a:avLst/>
            </a:prstGeom>
            <a:noFill/>
          </p:spPr>
          <p:txBody>
            <a:bodyPr wrap="square" rtlCol="0">
              <a:spAutoFit/>
            </a:bodyPr>
            <a:lstStyle/>
            <a:p>
              <a:r>
                <a:rPr lang="es-ES" sz="1000" dirty="0">
                  <a:latin typeface="Open Sans Light" panose="020B0306030504020204" pitchFamily="34" charset="0"/>
                  <a:ea typeface="Open Sans Light" panose="020B0306030504020204" pitchFamily="34" charset="0"/>
                  <a:cs typeface="Open Sans Light" panose="020B0306030504020204" pitchFamily="34" charset="0"/>
                </a:rPr>
                <a:t>350°</a:t>
              </a:r>
            </a:p>
          </p:txBody>
        </p:sp>
      </p:grpSp>
      <p:graphicFrame>
        <p:nvGraphicFramePr>
          <p:cNvPr id="26" name="Table 25">
            <a:extLst>
              <a:ext uri="{FF2B5EF4-FFF2-40B4-BE49-F238E27FC236}">
                <a16:creationId xmlns:a16="http://schemas.microsoft.com/office/drawing/2014/main" id="{BD683191-EE9A-4618-8631-8F9516234469}"/>
              </a:ext>
            </a:extLst>
          </p:cNvPr>
          <p:cNvGraphicFramePr>
            <a:graphicFrameLocks noGrp="1"/>
          </p:cNvGraphicFramePr>
          <p:nvPr>
            <p:extLst>
              <p:ext uri="{D42A27DB-BD31-4B8C-83A1-F6EECF244321}">
                <p14:modId xmlns:p14="http://schemas.microsoft.com/office/powerpoint/2010/main" val="1707348575"/>
              </p:ext>
            </p:extLst>
          </p:nvPr>
        </p:nvGraphicFramePr>
        <p:xfrm>
          <a:off x="391886" y="1268457"/>
          <a:ext cx="4935123" cy="3947287"/>
        </p:xfrm>
        <a:graphic>
          <a:graphicData uri="http://schemas.openxmlformats.org/drawingml/2006/table">
            <a:tbl>
              <a:tblPr>
                <a:tableStyleId>{5C22544A-7EE6-4342-B048-85BDC9FD1C3A}</a:tableStyleId>
              </a:tblPr>
              <a:tblGrid>
                <a:gridCol w="1439276">
                  <a:extLst>
                    <a:ext uri="{9D8B030D-6E8A-4147-A177-3AD203B41FA5}">
                      <a16:colId xmlns:a16="http://schemas.microsoft.com/office/drawing/2014/main" val="3673754642"/>
                    </a:ext>
                  </a:extLst>
                </a:gridCol>
                <a:gridCol w="779504">
                  <a:extLst>
                    <a:ext uri="{9D8B030D-6E8A-4147-A177-3AD203B41FA5}">
                      <a16:colId xmlns:a16="http://schemas.microsoft.com/office/drawing/2014/main" val="1503983577"/>
                    </a:ext>
                  </a:extLst>
                </a:gridCol>
                <a:gridCol w="736541">
                  <a:extLst>
                    <a:ext uri="{9D8B030D-6E8A-4147-A177-3AD203B41FA5}">
                      <a16:colId xmlns:a16="http://schemas.microsoft.com/office/drawing/2014/main" val="733573229"/>
                    </a:ext>
                  </a:extLst>
                </a:gridCol>
                <a:gridCol w="637564">
                  <a:extLst>
                    <a:ext uri="{9D8B030D-6E8A-4147-A177-3AD203B41FA5}">
                      <a16:colId xmlns:a16="http://schemas.microsoft.com/office/drawing/2014/main" val="253103575"/>
                    </a:ext>
                  </a:extLst>
                </a:gridCol>
                <a:gridCol w="620785">
                  <a:extLst>
                    <a:ext uri="{9D8B030D-6E8A-4147-A177-3AD203B41FA5}">
                      <a16:colId xmlns:a16="http://schemas.microsoft.com/office/drawing/2014/main" val="2089153209"/>
                    </a:ext>
                  </a:extLst>
                </a:gridCol>
                <a:gridCol w="721453">
                  <a:extLst>
                    <a:ext uri="{9D8B030D-6E8A-4147-A177-3AD203B41FA5}">
                      <a16:colId xmlns:a16="http://schemas.microsoft.com/office/drawing/2014/main" val="1164268779"/>
                    </a:ext>
                  </a:extLst>
                </a:gridCol>
              </a:tblGrid>
              <a:tr h="320090">
                <a:tc gridSpan="6">
                  <a:txBody>
                    <a:bodyPr/>
                    <a:lstStyle/>
                    <a:p>
                      <a:pPr algn="l" fontAlgn="b"/>
                      <a:r>
                        <a:rPr lang="en-US" sz="1100" u="none" strike="noStrike" dirty="0">
                          <a:effectLst/>
                          <a:latin typeface="Open Sans bold" panose="020B0806030504020204" pitchFamily="34" charset="0"/>
                          <a:ea typeface="Open Sans bold" panose="020B0806030504020204" pitchFamily="34" charset="0"/>
                          <a:cs typeface="Open Sans bold" panose="020B0806030504020204" pitchFamily="34" charset="0"/>
                        </a:rPr>
                        <a:t>POTENCIAL DE GENERACIÓN DE ENERGÍA FOTOVOLTAICA</a:t>
                      </a:r>
                      <a:r>
                        <a:rPr lang="en-US" sz="1100" u="none" strike="noStrike" baseline="0" dirty="0">
                          <a:effectLst/>
                          <a:latin typeface="Open Sans bold" panose="020B0806030504020204" pitchFamily="34" charset="0"/>
                          <a:ea typeface="Open Sans bold" panose="020B0806030504020204" pitchFamily="34" charset="0"/>
                          <a:cs typeface="Open Sans bold" panose="020B0806030504020204" pitchFamily="34" charset="0"/>
                        </a:rPr>
                        <a:t> EN CUBIERTA</a:t>
                      </a:r>
                      <a:endParaRPr lang="en-US" sz="1100" b="1" i="0" u="none" strike="noStrike" dirty="0">
                        <a:solidFill>
                          <a:srgbClr val="000000"/>
                        </a:solidFill>
                        <a:effectLst/>
                        <a:latin typeface="Open Sans bold" panose="020B0806030504020204" pitchFamily="34" charset="0"/>
                        <a:ea typeface="Open Sans bold" panose="020B0806030504020204" pitchFamily="34" charset="0"/>
                        <a:cs typeface="Open Sans bold" panose="020B0806030504020204" pitchFamily="34" charset="0"/>
                      </a:endParaRPr>
                    </a:p>
                  </a:txBody>
                  <a:tcPr marL="89227" marR="89227" marT="44614" marB="44614"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5749394"/>
                  </a:ext>
                </a:extLst>
              </a:tr>
              <a:tr h="191339">
                <a:tc>
                  <a:txBody>
                    <a:bodyPr/>
                    <a:lstStyle/>
                    <a:p>
                      <a:pPr algn="l" fontAlgn="b"/>
                      <a:endParaRPr lang="en-US" sz="11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9736" marR="9736" marT="9736" marB="0" anchor="b">
                    <a:solidFill>
                      <a:schemeClr val="bg1"/>
                    </a:solidFill>
                  </a:tcPr>
                </a:tc>
                <a:tc>
                  <a:txBody>
                    <a:bodyPr/>
                    <a:lstStyle/>
                    <a:p>
                      <a:pPr algn="l" fontAlgn="b"/>
                      <a:endParaRPr lang="en-US" sz="11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9736" marR="9736" marT="9736" marB="0" anchor="b">
                    <a:solidFill>
                      <a:schemeClr val="bg1"/>
                    </a:solidFill>
                  </a:tcPr>
                </a:tc>
                <a:tc>
                  <a:txBody>
                    <a:bodyPr/>
                    <a:lstStyle/>
                    <a:p>
                      <a:pPr algn="l" fontAlgn="b"/>
                      <a:endParaRPr lang="en-US" sz="1100" b="0" i="0" u="none" strike="noStrike"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endParaRPr>
                    </a:p>
                  </a:txBody>
                  <a:tcPr marL="9736" marR="9736" marT="9736" marB="0" anchor="b">
                    <a:solidFill>
                      <a:schemeClr val="bg1"/>
                    </a:solidFill>
                  </a:tcPr>
                </a:tc>
                <a:tc>
                  <a:txBody>
                    <a:bodyPr/>
                    <a:lstStyle/>
                    <a:p>
                      <a:pPr algn="l" fontAlgn="b"/>
                      <a:endParaRPr lang="en-US" sz="1100" b="0" i="0" u="none" strike="noStrike"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endParaRPr>
                    </a:p>
                  </a:txBody>
                  <a:tcPr marL="9736" marR="9736" marT="9736" marB="0" anchor="b">
                    <a:solidFill>
                      <a:schemeClr val="bg1"/>
                    </a:solidFill>
                  </a:tcPr>
                </a:tc>
                <a:tc>
                  <a:txBody>
                    <a:bodyPr/>
                    <a:lstStyle/>
                    <a:p>
                      <a:pPr algn="l" fontAlgn="b"/>
                      <a:endParaRPr lang="en-US" sz="1100" b="0" i="0" u="none" strike="noStrike"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endParaRPr>
                    </a:p>
                  </a:txBody>
                  <a:tcPr marL="9736" marR="9736" marT="9736" marB="0" anchor="b">
                    <a:solidFill>
                      <a:schemeClr val="bg1"/>
                    </a:solidFill>
                  </a:tcPr>
                </a:tc>
                <a:tc>
                  <a:txBody>
                    <a:bodyPr/>
                    <a:lstStyle/>
                    <a:p>
                      <a:pPr algn="ctr" fontAlgn="b"/>
                      <a:endParaRPr lang="en-US" sz="1100" b="1" i="0" u="none" strike="noStrike"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endParaRPr>
                    </a:p>
                  </a:txBody>
                  <a:tcPr marL="9736" marR="9736" marT="9736" marB="0" anchor="b">
                    <a:solidFill>
                      <a:schemeClr val="bg1"/>
                    </a:solidFill>
                  </a:tcPr>
                </a:tc>
                <a:extLst>
                  <a:ext uri="{0D108BD9-81ED-4DB2-BD59-A6C34878D82A}">
                    <a16:rowId xmlns:a16="http://schemas.microsoft.com/office/drawing/2014/main" val="3129712423"/>
                  </a:ext>
                </a:extLst>
              </a:tr>
              <a:tr h="191339">
                <a:tc>
                  <a:txBody>
                    <a:bodyPr/>
                    <a:lstStyle/>
                    <a:p>
                      <a:pPr algn="l" fontAlgn="b"/>
                      <a:r>
                        <a:rPr lang="en-US" sz="11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US" sz="11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9736" marR="9736" marT="9736" marB="0" anchor="b">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1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9736" marR="9736" marT="9736"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effectLst/>
                          <a:latin typeface="Open Sans SemiBold" panose="020B0706030804020204" pitchFamily="34" charset="0"/>
                          <a:ea typeface="Open Sans SemiBold" panose="020B0706030804020204" pitchFamily="34" charset="0"/>
                          <a:cs typeface="Open Sans SemiBold" panose="020B0706030804020204" pitchFamily="34" charset="0"/>
                        </a:rPr>
                        <a:t>Area 1</a:t>
                      </a:r>
                      <a:endParaRPr lang="en-US" sz="1000" b="0" i="0" u="none" strike="noStrike"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endParaRPr>
                    </a:p>
                  </a:txBody>
                  <a:tcPr marL="9736" marR="9736" marT="9736"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effectLst/>
                          <a:latin typeface="Open Sans SemiBold" panose="020B0706030804020204" pitchFamily="34" charset="0"/>
                          <a:ea typeface="Open Sans SemiBold" panose="020B0706030804020204" pitchFamily="34" charset="0"/>
                          <a:cs typeface="Open Sans SemiBold" panose="020B0706030804020204" pitchFamily="34" charset="0"/>
                        </a:rPr>
                        <a:t>Area 2</a:t>
                      </a:r>
                      <a:endParaRPr lang="en-US" sz="1000" b="0" i="0" u="none" strike="noStrike"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endParaRPr>
                    </a:p>
                  </a:txBody>
                  <a:tcPr marL="9736" marR="9736" marT="9736"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effectLst/>
                          <a:latin typeface="Open Sans SemiBold" panose="020B0706030804020204" pitchFamily="34" charset="0"/>
                          <a:ea typeface="Open Sans SemiBold" panose="020B0706030804020204" pitchFamily="34" charset="0"/>
                          <a:cs typeface="Open Sans SemiBold" panose="020B0706030804020204" pitchFamily="34" charset="0"/>
                        </a:rPr>
                        <a:t>Area 3</a:t>
                      </a:r>
                      <a:endParaRPr lang="en-US" sz="1000" b="0" i="0" u="none" strike="noStrike"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endParaRPr>
                    </a:p>
                  </a:txBody>
                  <a:tcPr marL="9736" marR="9736" marT="9736"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effectLst/>
                          <a:latin typeface="Open Sans SemiBold" panose="020B0706030804020204" pitchFamily="34" charset="0"/>
                          <a:ea typeface="Open Sans SemiBold" panose="020B0706030804020204" pitchFamily="34" charset="0"/>
                          <a:cs typeface="Open Sans SemiBold" panose="020B0706030804020204" pitchFamily="34" charset="0"/>
                        </a:rPr>
                        <a:t>Total </a:t>
                      </a:r>
                      <a:endParaRPr lang="en-US" sz="1000" b="1" i="0" u="none" strike="noStrike" dirty="0">
                        <a:solidFill>
                          <a:srgbClr val="000000"/>
                        </a:solidFill>
                        <a:effectLst/>
                        <a:latin typeface="Open Sans SemiBold" panose="020B0706030804020204" pitchFamily="34" charset="0"/>
                        <a:ea typeface="Open Sans SemiBold" panose="020B0706030804020204" pitchFamily="34" charset="0"/>
                        <a:cs typeface="Open Sans SemiBold" panose="020B0706030804020204" pitchFamily="34" charset="0"/>
                      </a:endParaRPr>
                    </a:p>
                  </a:txBody>
                  <a:tcPr marL="9736" marR="9736" marT="9736" marB="0"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0627381"/>
                  </a:ext>
                </a:extLst>
              </a:tr>
              <a:tr h="191339">
                <a:tc>
                  <a:txBody>
                    <a:bodyPr/>
                    <a:lstStyle/>
                    <a:p>
                      <a:pPr algn="l" fontAlgn="b"/>
                      <a:r>
                        <a:rPr lang="en-US" sz="1000" u="none" strike="noStrike" dirty="0" err="1">
                          <a:effectLst/>
                          <a:latin typeface="Open Sans Light" panose="020B0306030504020204" pitchFamily="34" charset="0"/>
                          <a:ea typeface="Open Sans Light" panose="020B0306030504020204" pitchFamily="34" charset="0"/>
                          <a:cs typeface="Open Sans Light" panose="020B0306030504020204" pitchFamily="34" charset="0"/>
                        </a:rPr>
                        <a:t>Radiación</a:t>
                      </a:r>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 solar </a:t>
                      </a:r>
                      <a:r>
                        <a:rPr lang="en-US" sz="1000" u="none" strike="noStrike" dirty="0" err="1">
                          <a:effectLst/>
                          <a:latin typeface="Open Sans Light" panose="020B0306030504020204" pitchFamily="34" charset="0"/>
                          <a:ea typeface="Open Sans Light" panose="020B0306030504020204" pitchFamily="34" charset="0"/>
                          <a:cs typeface="Open Sans Light" panose="020B0306030504020204" pitchFamily="34" charset="0"/>
                        </a:rPr>
                        <a:t>anual</a:t>
                      </a:r>
                      <a:endPar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9736" marR="9736" marT="9736"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(kWh/m</a:t>
                      </a:r>
                      <a:r>
                        <a:rPr lang="en-US" sz="1000" u="none" strike="noStrike" baseline="30000" dirty="0">
                          <a:effectLst/>
                          <a:latin typeface="Open Sans Light" panose="020B0306030504020204" pitchFamily="34" charset="0"/>
                          <a:ea typeface="Open Sans Light" panose="020B0306030504020204" pitchFamily="34" charset="0"/>
                          <a:cs typeface="Open Sans Light" panose="020B0306030504020204" pitchFamily="34" charset="0"/>
                        </a:rPr>
                        <a:t>2</a:t>
                      </a:r>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a:t>
                      </a:r>
                      <a:endPar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9736" marR="9736" marT="9736"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000000"/>
                          </a:solidFill>
                          <a:effectLst/>
                          <a:latin typeface="Open Sans Light" panose="020B0306030504020204" pitchFamily="34" charset="0"/>
                        </a:rPr>
                        <a:t>1510</a:t>
                      </a:r>
                    </a:p>
                  </a:txBody>
                  <a:tcPr marL="9525" marR="9525" marT="9525" marB="0"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000000"/>
                          </a:solidFill>
                          <a:effectLst/>
                          <a:latin typeface="Open Sans Light" panose="020B0306030504020204" pitchFamily="34" charset="0"/>
                        </a:rPr>
                        <a:t>1444</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000000"/>
                          </a:solidFill>
                          <a:effectLst/>
                          <a:latin typeface="Open Sans Light" panose="020B0306030504020204" pitchFamily="34" charset="0"/>
                        </a:rPr>
                        <a:t>1505</a:t>
                      </a:r>
                    </a:p>
                  </a:txBody>
                  <a:tcPr marL="9525" marR="9525" marT="9525"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1,500 </a:t>
                      </a:r>
                    </a:p>
                  </a:txBody>
                  <a:tcPr marL="9525" marR="9525" marT="9525" marB="0"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7007174"/>
                  </a:ext>
                </a:extLst>
              </a:tr>
              <a:tr h="191339">
                <a:tc>
                  <a:txBody>
                    <a:bodyPr/>
                    <a:lstStyle/>
                    <a:p>
                      <a:pPr algn="l" fontAlgn="b"/>
                      <a:r>
                        <a:rPr lang="en-US" sz="1000" u="none" strike="noStrike" dirty="0" err="1">
                          <a:effectLst/>
                          <a:latin typeface="Open Sans Light" panose="020B0306030504020204" pitchFamily="34" charset="0"/>
                          <a:ea typeface="Open Sans Light" panose="020B0306030504020204" pitchFamily="34" charset="0"/>
                          <a:cs typeface="Open Sans Light" panose="020B0306030504020204" pitchFamily="34" charset="0"/>
                        </a:rPr>
                        <a:t>Ángulo</a:t>
                      </a:r>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 de </a:t>
                      </a:r>
                      <a:r>
                        <a:rPr lang="en-US" sz="1000" u="none" strike="noStrike" dirty="0" err="1">
                          <a:effectLst/>
                          <a:latin typeface="Open Sans Light" panose="020B0306030504020204" pitchFamily="34" charset="0"/>
                          <a:ea typeface="Open Sans Light" panose="020B0306030504020204" pitchFamily="34" charset="0"/>
                          <a:cs typeface="Open Sans Light" panose="020B0306030504020204" pitchFamily="34" charset="0"/>
                        </a:rPr>
                        <a:t>inclinación</a:t>
                      </a:r>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 (</a:t>
                      </a:r>
                      <a:r>
                        <a:rPr lang="en-US" sz="1000" u="none" strike="noStrike" dirty="0" err="1">
                          <a:effectLst/>
                          <a:latin typeface="Open Sans Light" panose="020B0306030504020204" pitchFamily="34" charset="0"/>
                          <a:ea typeface="Open Sans Light" panose="020B0306030504020204" pitchFamily="34" charset="0"/>
                          <a:cs typeface="Open Sans Light" panose="020B0306030504020204" pitchFamily="34" charset="0"/>
                        </a:rPr>
                        <a:t>plano</a:t>
                      </a:r>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=0)</a:t>
                      </a:r>
                      <a:endPar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9736" marR="9736" marT="9736" marB="0" anchor="b">
                    <a:lnT w="12700" cap="flat" cmpd="sng" algn="ctr">
                      <a:noFill/>
                      <a:prstDash val="solid"/>
                      <a:round/>
                      <a:headEnd type="none" w="med" len="med"/>
                      <a:tailEnd type="none" w="med" len="med"/>
                    </a:lnT>
                    <a:solidFill>
                      <a:schemeClr val="bg1">
                        <a:lumMod val="95000"/>
                      </a:schemeClr>
                    </a:solidFill>
                  </a:tcPr>
                </a:tc>
                <a:tc>
                  <a:txBody>
                    <a:bodyPr/>
                    <a:lstStyle/>
                    <a:p>
                      <a:pPr algn="l" fontAlgn="b"/>
                      <a:r>
                        <a:rPr lang="en-US" sz="1000" u="none" strike="noStrike" dirty="0" err="1">
                          <a:effectLst/>
                          <a:latin typeface="Open Sans Light" panose="020B0306030504020204" pitchFamily="34" charset="0"/>
                          <a:ea typeface="Open Sans Light" panose="020B0306030504020204" pitchFamily="34" charset="0"/>
                          <a:cs typeface="Open Sans Light" panose="020B0306030504020204" pitchFamily="34" charset="0"/>
                        </a:rPr>
                        <a:t>Grados</a:t>
                      </a:r>
                      <a:endPar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9736" marR="9736" marT="9736" marB="0"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lumMod val="95000"/>
                      </a:schemeClr>
                    </a:solidFill>
                  </a:tcPr>
                </a:tc>
                <a:tc>
                  <a:txBody>
                    <a:bodyPr/>
                    <a:lstStyle/>
                    <a:p>
                      <a:pPr algn="ctr" fontAlgn="b"/>
                      <a:r>
                        <a:rPr lang="en-US" sz="1000" b="0" i="0" u="none" strike="noStrike" dirty="0">
                          <a:solidFill>
                            <a:srgbClr val="000000"/>
                          </a:solidFill>
                          <a:effectLst/>
                          <a:latin typeface="Open Sans Light" panose="020B0306030504020204" pitchFamily="34" charset="0"/>
                        </a:rPr>
                        <a:t>10</a:t>
                      </a:r>
                    </a:p>
                  </a:txBody>
                  <a:tcPr marL="9525" marR="9525" marT="9525"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000" b="0" i="0" u="none" strike="noStrike">
                          <a:solidFill>
                            <a:srgbClr val="000000"/>
                          </a:solidFill>
                          <a:effectLst/>
                          <a:latin typeface="Open Sans Light" panose="020B0306030504020204" pitchFamily="34" charset="0"/>
                        </a:rPr>
                        <a:t>8</a:t>
                      </a: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000" b="0" i="0" u="none" strike="noStrike">
                          <a:solidFill>
                            <a:srgbClr val="000000"/>
                          </a:solidFill>
                          <a:effectLst/>
                          <a:latin typeface="Open Sans Light" panose="020B0306030504020204" pitchFamily="34" charset="0"/>
                        </a:rPr>
                        <a:t>10</a:t>
                      </a:r>
                    </a:p>
                  </a:txBody>
                  <a:tcPr marL="9525" marR="9525" marT="9525" marB="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000" b="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8-10 </a:t>
                      </a:r>
                      <a:endPar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9736" marR="9736" marT="9736" marB="0" anchor="b">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521694080"/>
                  </a:ext>
                </a:extLst>
              </a:tr>
              <a:tr h="191339">
                <a:tc>
                  <a:txBody>
                    <a:bodyPr/>
                    <a:lstStyle/>
                    <a:p>
                      <a:pPr algn="l" fontAlgn="b"/>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 </a:t>
                      </a:r>
                      <a:r>
                        <a:rPr lang="en-US" sz="1000" u="none" strike="noStrike" dirty="0" err="1">
                          <a:effectLst/>
                          <a:latin typeface="Open Sans Light" panose="020B0306030504020204" pitchFamily="34" charset="0"/>
                          <a:ea typeface="Open Sans Light" panose="020B0306030504020204" pitchFamily="34" charset="0"/>
                          <a:cs typeface="Open Sans Light" panose="020B0306030504020204" pitchFamily="34" charset="0"/>
                        </a:rPr>
                        <a:t>Azimut</a:t>
                      </a:r>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 (S=180)</a:t>
                      </a:r>
                      <a:endPar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9736" marR="9736" marT="9736" marB="0" anchor="b">
                    <a:solidFill>
                      <a:schemeClr val="bg1"/>
                    </a:solidFill>
                  </a:tcPr>
                </a:tc>
                <a:tc>
                  <a:txBody>
                    <a:bodyPr/>
                    <a:lstStyle/>
                    <a:p>
                      <a:pPr algn="l" fontAlgn="b"/>
                      <a:r>
                        <a:rPr lang="en-US" sz="1000" u="none" strike="noStrike" dirty="0" err="1">
                          <a:effectLst/>
                          <a:latin typeface="Open Sans Light" panose="020B0306030504020204" pitchFamily="34" charset="0"/>
                          <a:ea typeface="Open Sans Light" panose="020B0306030504020204" pitchFamily="34" charset="0"/>
                          <a:cs typeface="Open Sans Light" panose="020B0306030504020204" pitchFamily="34" charset="0"/>
                        </a:rPr>
                        <a:t>Grados</a:t>
                      </a:r>
                      <a:endPar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9736" marR="9736" marT="9736" marB="0" anchor="b">
                    <a:lnR w="12700" cap="flat" cmpd="sng" algn="ctr">
                      <a:noFill/>
                      <a:prstDash val="solid"/>
                      <a:round/>
                      <a:headEnd type="none" w="med" len="med"/>
                      <a:tailEnd type="none" w="med" len="med"/>
                    </a:lnR>
                    <a:solidFill>
                      <a:schemeClr val="bg1"/>
                    </a:solidFill>
                  </a:tcPr>
                </a:tc>
                <a:tc>
                  <a:txBody>
                    <a:bodyPr/>
                    <a:lstStyle/>
                    <a:p>
                      <a:pPr algn="ctr" fontAlgn="b"/>
                      <a:r>
                        <a:rPr lang="en-US" sz="1000" b="0" i="0" u="none" strike="noStrike">
                          <a:solidFill>
                            <a:srgbClr val="000000"/>
                          </a:solidFill>
                          <a:effectLst/>
                          <a:latin typeface="Open Sans Light" panose="020B0306030504020204" pitchFamily="34" charset="0"/>
                        </a:rPr>
                        <a:t>170</a:t>
                      </a:r>
                    </a:p>
                  </a:txBody>
                  <a:tcPr marL="9525" marR="9525" marT="952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Open Sans Light" panose="020B0306030504020204" pitchFamily="34" charset="0"/>
                        </a:rPr>
                        <a:t>80/260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Open Sans Light" panose="020B0306030504020204" pitchFamily="34" charset="0"/>
                        </a:rPr>
                        <a:t>170</a:t>
                      </a:r>
                    </a:p>
                  </a:txBody>
                  <a:tcPr marL="9525" marR="9525" marT="952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1000" b="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Varies </a:t>
                      </a:r>
                      <a:endPar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9736" marR="9736" marT="9736" marB="0" anchor="b">
                    <a:lnL w="12700" cap="flat" cmpd="sng" algn="ctr">
                      <a:noFill/>
                      <a:prstDash val="solid"/>
                      <a:round/>
                      <a:headEnd type="none" w="med" len="med"/>
                      <a:tailEnd type="none" w="med" len="med"/>
                    </a:lnL>
                    <a:solidFill>
                      <a:schemeClr val="bg1"/>
                    </a:solidFill>
                  </a:tcPr>
                </a:tc>
                <a:extLst>
                  <a:ext uri="{0D108BD9-81ED-4DB2-BD59-A6C34878D82A}">
                    <a16:rowId xmlns:a16="http://schemas.microsoft.com/office/drawing/2014/main" val="621392962"/>
                  </a:ext>
                </a:extLst>
              </a:tr>
              <a:tr h="252415">
                <a:tc>
                  <a:txBody>
                    <a:bodyPr/>
                    <a:lstStyle/>
                    <a:p>
                      <a:pPr algn="l" fontAlgn="b"/>
                      <a:r>
                        <a:rPr lang="en-US" sz="1000" u="none" strike="noStrike" dirty="0" err="1">
                          <a:effectLst/>
                          <a:latin typeface="Open Sans Light" panose="020B0306030504020204" pitchFamily="34" charset="0"/>
                          <a:ea typeface="Open Sans Light" panose="020B0306030504020204" pitchFamily="34" charset="0"/>
                          <a:cs typeface="Open Sans Light" panose="020B0306030504020204" pitchFamily="34" charset="0"/>
                        </a:rPr>
                        <a:t>Eficiencia</a:t>
                      </a:r>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 Panel FV</a:t>
                      </a:r>
                      <a:endPar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9736" marR="9736" marT="9736" marB="0" anchor="b">
                    <a:solidFill>
                      <a:schemeClr val="bg1">
                        <a:lumMod val="95000"/>
                      </a:schemeClr>
                    </a:solidFill>
                  </a:tcPr>
                </a:tc>
                <a:tc>
                  <a:txBody>
                    <a:bodyPr/>
                    <a:lstStyle/>
                    <a:p>
                      <a:pPr algn="l" fontAlgn="b"/>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9736" marR="9736" marT="9736" marB="0" anchor="b">
                    <a:lnR w="12700" cap="flat" cmpd="sng" algn="ctr">
                      <a:noFill/>
                      <a:prstDash val="solid"/>
                      <a:round/>
                      <a:headEnd type="none" w="med" len="med"/>
                      <a:tailEnd type="none" w="med" len="med"/>
                    </a:lnR>
                    <a:solidFill>
                      <a:schemeClr val="bg1">
                        <a:lumMod val="95000"/>
                      </a:schemeClr>
                    </a:solidFill>
                  </a:tcPr>
                </a:tc>
                <a:tc>
                  <a:txBody>
                    <a:bodyPr/>
                    <a:lstStyle/>
                    <a:p>
                      <a:pPr algn="ctr" fontAlgn="b"/>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19.5%</a:t>
                      </a:r>
                      <a:endPar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89227" marR="89227" marT="44614" marB="4461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19.5%</a:t>
                      </a:r>
                      <a:endPar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89227" marR="89227" marT="44614" marB="4461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19.5%</a:t>
                      </a:r>
                      <a:endPar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89227" marR="89227" marT="44614" marB="4461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000" b="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19.5%</a:t>
                      </a:r>
                      <a:endPar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9736" marR="9736" marT="9736" marB="0" anchor="b">
                    <a:lnL w="12700" cap="flat" cmpd="sng" algn="ctr">
                      <a:no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28252655"/>
                  </a:ext>
                </a:extLst>
              </a:tr>
              <a:tr h="252415">
                <a:tc>
                  <a:txBody>
                    <a:bodyPr/>
                    <a:lstStyle/>
                    <a:p>
                      <a:pPr algn="l" fontAlgn="b"/>
                      <a:r>
                        <a:rPr lang="en-US" sz="1000" u="none" strike="noStrike" dirty="0" err="1">
                          <a:effectLst/>
                          <a:latin typeface="Open Sans Light" panose="020B0306030504020204" pitchFamily="34" charset="0"/>
                          <a:ea typeface="Open Sans Light" panose="020B0306030504020204" pitchFamily="34" charset="0"/>
                          <a:cs typeface="Open Sans Light" panose="020B0306030504020204" pitchFamily="34" charset="0"/>
                        </a:rPr>
                        <a:t>Pérdidas</a:t>
                      </a:r>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 del </a:t>
                      </a:r>
                      <a:r>
                        <a:rPr lang="en-US" sz="1000" u="none" strike="noStrike" dirty="0" err="1">
                          <a:effectLst/>
                          <a:latin typeface="Open Sans Light" panose="020B0306030504020204" pitchFamily="34" charset="0"/>
                          <a:ea typeface="Open Sans Light" panose="020B0306030504020204" pitchFamily="34" charset="0"/>
                          <a:cs typeface="Open Sans Light" panose="020B0306030504020204" pitchFamily="34" charset="0"/>
                        </a:rPr>
                        <a:t>sistema</a:t>
                      </a:r>
                      <a:endPar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9736" marR="9736" marT="9736" marB="0" anchor="b">
                    <a:solidFill>
                      <a:schemeClr val="bg1"/>
                    </a:solidFill>
                  </a:tcPr>
                </a:tc>
                <a:tc>
                  <a:txBody>
                    <a:bodyPr/>
                    <a:lstStyle/>
                    <a:p>
                      <a:pPr algn="l" fontAlgn="b"/>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9736" marR="9736" marT="9736" marB="0" anchor="b">
                    <a:lnR w="12700" cap="flat" cmpd="sng" algn="ctr">
                      <a:noFill/>
                      <a:prstDash val="solid"/>
                      <a:round/>
                      <a:headEnd type="none" w="med" len="med"/>
                      <a:tailEnd type="none" w="med" len="med"/>
                    </a:lnR>
                    <a:solidFill>
                      <a:schemeClr val="bg1"/>
                    </a:solidFill>
                  </a:tcPr>
                </a:tc>
                <a:tc>
                  <a:txBody>
                    <a:bodyPr/>
                    <a:lstStyle/>
                    <a:p>
                      <a:pPr algn="ctr" fontAlgn="b"/>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15%</a:t>
                      </a:r>
                      <a:endPar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89227" marR="89227" marT="44614" marB="4461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15%</a:t>
                      </a:r>
                      <a:endPar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89227" marR="89227" marT="44614" marB="44614"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15%</a:t>
                      </a:r>
                      <a:endPar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89227" marR="89227" marT="44614" marB="4461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1000" b="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15%</a:t>
                      </a:r>
                      <a:endPar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9736" marR="9736" marT="9736" marB="0" anchor="b">
                    <a:lnL w="12700" cap="flat" cmpd="sng" algn="ctr">
                      <a:noFill/>
                      <a:prstDash val="solid"/>
                      <a:round/>
                      <a:headEnd type="none" w="med" len="med"/>
                      <a:tailEnd type="none" w="med" len="med"/>
                    </a:lnL>
                    <a:solidFill>
                      <a:schemeClr val="bg1"/>
                    </a:solidFill>
                  </a:tcPr>
                </a:tc>
                <a:extLst>
                  <a:ext uri="{0D108BD9-81ED-4DB2-BD59-A6C34878D82A}">
                    <a16:rowId xmlns:a16="http://schemas.microsoft.com/office/drawing/2014/main" val="36757051"/>
                  </a:ext>
                </a:extLst>
              </a:tr>
              <a:tr h="252415">
                <a:tc>
                  <a:txBody>
                    <a:bodyPr/>
                    <a:lstStyle/>
                    <a:p>
                      <a:pPr algn="l" fontAlgn="b"/>
                      <a:r>
                        <a:rPr lang="en-US" sz="1000" u="none" strike="noStrike" dirty="0" err="1">
                          <a:effectLst/>
                          <a:latin typeface="Open Sans Light" panose="020B0306030504020204" pitchFamily="34" charset="0"/>
                          <a:ea typeface="Open Sans Light" panose="020B0306030504020204" pitchFamily="34" charset="0"/>
                          <a:cs typeface="Open Sans Light" panose="020B0306030504020204" pitchFamily="34" charset="0"/>
                        </a:rPr>
                        <a:t>Pérdidas</a:t>
                      </a:r>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 del </a:t>
                      </a:r>
                      <a:r>
                        <a:rPr lang="en-US" sz="1000" u="none" strike="noStrike" dirty="0" err="1">
                          <a:effectLst/>
                          <a:latin typeface="Open Sans Light" panose="020B0306030504020204" pitchFamily="34" charset="0"/>
                          <a:ea typeface="Open Sans Light" panose="020B0306030504020204" pitchFamily="34" charset="0"/>
                          <a:cs typeface="Open Sans Light" panose="020B0306030504020204" pitchFamily="34" charset="0"/>
                        </a:rPr>
                        <a:t>inversor</a:t>
                      </a:r>
                      <a:endPar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9736" marR="9736" marT="9736" marB="0" anchor="b">
                    <a:solidFill>
                      <a:schemeClr val="bg1">
                        <a:lumMod val="95000"/>
                      </a:schemeClr>
                    </a:solidFill>
                  </a:tcPr>
                </a:tc>
                <a:tc>
                  <a:txBody>
                    <a:bodyPr/>
                    <a:lstStyle/>
                    <a:p>
                      <a:pPr algn="l" fontAlgn="b"/>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9736" marR="9736" marT="9736" marB="0" anchor="b">
                    <a:lnR w="12700" cap="flat" cmpd="sng" algn="ctr">
                      <a:noFill/>
                      <a:prstDash val="solid"/>
                      <a:round/>
                      <a:headEnd type="none" w="med" len="med"/>
                      <a:tailEnd type="none" w="med" len="med"/>
                    </a:lnR>
                    <a:solidFill>
                      <a:schemeClr val="bg1">
                        <a:lumMod val="95000"/>
                      </a:schemeClr>
                    </a:solidFill>
                  </a:tcPr>
                </a:tc>
                <a:tc>
                  <a:txBody>
                    <a:bodyPr/>
                    <a:lstStyle/>
                    <a:p>
                      <a:pPr algn="ctr" fontAlgn="b"/>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4%</a:t>
                      </a:r>
                      <a:endPar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89227" marR="89227" marT="44614" marB="4461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4%</a:t>
                      </a:r>
                      <a:endPar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89227" marR="89227" marT="44614" marB="44614"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4%</a:t>
                      </a:r>
                      <a:endPar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89227" marR="89227" marT="44614" marB="4461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000" b="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4%</a:t>
                      </a:r>
                      <a:endPar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9736" marR="9736" marT="9736" marB="0" anchor="b">
                    <a:lnL w="12700" cap="flat" cmpd="sng" algn="ctr">
                      <a:no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24383529"/>
                  </a:ext>
                </a:extLst>
              </a:tr>
              <a:tr h="191339">
                <a:tc>
                  <a:txBody>
                    <a:bodyPr/>
                    <a:lstStyle/>
                    <a:p>
                      <a:pPr algn="l" fontAlgn="b"/>
                      <a:r>
                        <a:rPr lang="en-US" sz="1000" u="none" strike="noStrike" dirty="0" err="1">
                          <a:effectLst/>
                          <a:latin typeface="Open Sans Light" panose="020B0306030504020204" pitchFamily="34" charset="0"/>
                          <a:ea typeface="Open Sans Light" panose="020B0306030504020204" pitchFamily="34" charset="0"/>
                          <a:cs typeface="Open Sans Light" panose="020B0306030504020204" pitchFamily="34" charset="0"/>
                        </a:rPr>
                        <a:t>Área</a:t>
                      </a:r>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 panel FV</a:t>
                      </a:r>
                      <a:endPar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9736" marR="9736" marT="9736" marB="0" anchor="b">
                    <a:solidFill>
                      <a:schemeClr val="bg1"/>
                    </a:solidFill>
                  </a:tcPr>
                </a:tc>
                <a:tc>
                  <a:txBody>
                    <a:bodyPr/>
                    <a:lstStyle/>
                    <a:p>
                      <a:pPr algn="l" fontAlgn="b"/>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(m</a:t>
                      </a:r>
                      <a:r>
                        <a:rPr lang="en-US" sz="1000" u="none" strike="noStrike" baseline="30000" dirty="0">
                          <a:effectLst/>
                          <a:latin typeface="Open Sans Light" panose="020B0306030504020204" pitchFamily="34" charset="0"/>
                          <a:ea typeface="Open Sans Light" panose="020B0306030504020204" pitchFamily="34" charset="0"/>
                          <a:cs typeface="Open Sans Light" panose="020B0306030504020204" pitchFamily="34" charset="0"/>
                        </a:rPr>
                        <a:t>2</a:t>
                      </a:r>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a:t>
                      </a:r>
                      <a:endPar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9736" marR="9736" marT="9736" marB="0" anchor="b">
                    <a:lnR w="12700" cap="flat" cmpd="sng" algn="ctr">
                      <a:noFill/>
                      <a:prstDash val="solid"/>
                      <a:round/>
                      <a:headEnd type="none" w="med" len="med"/>
                      <a:tailEnd type="none" w="med" len="med"/>
                    </a:lnR>
                    <a:solidFill>
                      <a:schemeClr val="bg1"/>
                    </a:solidFill>
                  </a:tcPr>
                </a:tc>
                <a:tc>
                  <a:txBody>
                    <a:bodyPr/>
                    <a:lstStyle/>
                    <a:p>
                      <a:pPr algn="ctr" fontAlgn="b"/>
                      <a:r>
                        <a:rPr lang="en-US" sz="1000" b="0" i="0" u="none" strike="noStrike" dirty="0">
                          <a:solidFill>
                            <a:srgbClr val="000000"/>
                          </a:solidFill>
                          <a:effectLst/>
                          <a:latin typeface="Open Sans Light" panose="020B0306030504020204" pitchFamily="34" charset="0"/>
                        </a:rPr>
                        <a:t>378</a:t>
                      </a:r>
                    </a:p>
                  </a:txBody>
                  <a:tcPr marL="9525" marR="9525" marT="952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Open Sans Light" panose="020B0306030504020204" pitchFamily="34" charset="0"/>
                        </a:rPr>
                        <a:t>116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Open Sans Light" panose="020B0306030504020204" pitchFamily="34" charset="0"/>
                        </a:rPr>
                        <a:t>594</a:t>
                      </a:r>
                    </a:p>
                  </a:txBody>
                  <a:tcPr marL="9525" marR="9525" marT="952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1,088 </a:t>
                      </a:r>
                    </a:p>
                  </a:txBody>
                  <a:tcPr marL="9525" marR="9525" marT="9525" marB="0" anchor="b">
                    <a:lnL w="12700" cap="flat" cmpd="sng" algn="ctr">
                      <a:noFill/>
                      <a:prstDash val="solid"/>
                      <a:round/>
                      <a:headEnd type="none" w="med" len="med"/>
                      <a:tailEnd type="none" w="med" len="med"/>
                    </a:lnL>
                    <a:solidFill>
                      <a:schemeClr val="bg1"/>
                    </a:solidFill>
                  </a:tcPr>
                </a:tc>
                <a:extLst>
                  <a:ext uri="{0D108BD9-81ED-4DB2-BD59-A6C34878D82A}">
                    <a16:rowId xmlns:a16="http://schemas.microsoft.com/office/drawing/2014/main" val="3109891028"/>
                  </a:ext>
                </a:extLst>
              </a:tr>
              <a:tr h="191339">
                <a:tc>
                  <a:txBody>
                    <a:bodyPr/>
                    <a:lstStyle/>
                    <a:p>
                      <a:pPr algn="l" fontAlgn="b"/>
                      <a:r>
                        <a:rPr lang="en-US" sz="1000" b="0" i="0" u="none" strike="noStrike" dirty="0" err="1">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Utlilización</a:t>
                      </a:r>
                      <a:r>
                        <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 </a:t>
                      </a:r>
                      <a:r>
                        <a:rPr lang="en-US" sz="1000" b="0" i="0" u="none" strike="noStrike" dirty="0" err="1">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cubierta</a:t>
                      </a:r>
                      <a:endPar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9736" marR="9736" marT="9736" marB="0" anchor="b">
                    <a:solidFill>
                      <a:schemeClr val="bg1">
                        <a:lumMod val="9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9736" marR="9736" marT="9736" marB="0" anchor="b">
                    <a:lnR w="12700" cap="flat" cmpd="sng" algn="ctr">
                      <a:noFill/>
                      <a:prstDash val="solid"/>
                      <a:round/>
                      <a:headEnd type="none" w="med" len="med"/>
                      <a:tailEnd type="none" w="med" len="med"/>
                    </a:lnR>
                    <a:solidFill>
                      <a:schemeClr val="bg1">
                        <a:lumMod val="95000"/>
                      </a:schemeClr>
                    </a:solidFill>
                  </a:tcPr>
                </a:tc>
                <a:tc>
                  <a:txBody>
                    <a:bodyPr/>
                    <a:lstStyle/>
                    <a:p>
                      <a:pPr algn="ctr" fontAlgn="b"/>
                      <a:r>
                        <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38%</a:t>
                      </a:r>
                    </a:p>
                  </a:txBody>
                  <a:tcPr marL="9525" marR="9525" marT="952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60%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39%</a:t>
                      </a:r>
                    </a:p>
                  </a:txBody>
                  <a:tcPr marL="9525" marR="9525" marT="952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40%</a:t>
                      </a:r>
                    </a:p>
                  </a:txBody>
                  <a:tcPr marL="9525" marR="9525" marT="9525" marB="0" anchor="b">
                    <a:lnL w="12700" cap="flat" cmpd="sng" algn="ctr">
                      <a:no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926241033"/>
                  </a:ext>
                </a:extLst>
              </a:tr>
              <a:tr h="191339">
                <a:tc>
                  <a:txBody>
                    <a:bodyPr/>
                    <a:lstStyle/>
                    <a:p>
                      <a:pPr algn="l" fontAlgn="b"/>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 405W </a:t>
                      </a:r>
                      <a:r>
                        <a:rPr lang="en-US" sz="1000" u="none" strike="noStrike" dirty="0" err="1">
                          <a:effectLst/>
                          <a:latin typeface="Open Sans Light" panose="020B0306030504020204" pitchFamily="34" charset="0"/>
                          <a:ea typeface="Open Sans Light" panose="020B0306030504020204" pitchFamily="34" charset="0"/>
                          <a:cs typeface="Open Sans Light" panose="020B0306030504020204" pitchFamily="34" charset="0"/>
                        </a:rPr>
                        <a:t>Paneles</a:t>
                      </a:r>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a:t>
                      </a:r>
                      <a:endPar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9736" marR="9736" marT="9736" marB="0" anchor="b">
                    <a:solidFill>
                      <a:schemeClr val="bg1">
                        <a:lumMod val="95000"/>
                      </a:schemeClr>
                    </a:solidFill>
                  </a:tcPr>
                </a:tc>
                <a:tc>
                  <a:txBody>
                    <a:bodyPr/>
                    <a:lstStyle/>
                    <a:p>
                      <a:pPr algn="l" fontAlgn="b"/>
                      <a:r>
                        <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a:t>
                      </a:r>
                    </a:p>
                  </a:txBody>
                  <a:tcPr marL="9736" marR="9736" marT="9736" marB="0" anchor="b">
                    <a:lnR w="12700" cap="flat" cmpd="sng" algn="ctr">
                      <a:noFill/>
                      <a:prstDash val="solid"/>
                      <a:round/>
                      <a:headEnd type="none" w="med" len="med"/>
                      <a:tailEnd type="none" w="med" len="med"/>
                    </a:lnR>
                    <a:solidFill>
                      <a:schemeClr val="bg1">
                        <a:lumMod val="95000"/>
                      </a:schemeClr>
                    </a:solidFill>
                  </a:tcPr>
                </a:tc>
                <a:tc>
                  <a:txBody>
                    <a:bodyPr/>
                    <a:lstStyle/>
                    <a:p>
                      <a:pPr algn="ctr" fontAlgn="b"/>
                      <a:r>
                        <a:rPr lang="en-US" sz="1000" b="0" i="0" u="none" strike="noStrike" dirty="0">
                          <a:solidFill>
                            <a:srgbClr val="000000"/>
                          </a:solidFill>
                          <a:effectLst/>
                          <a:latin typeface="Open Sans Light" panose="020B0306030504020204" pitchFamily="34" charset="0"/>
                        </a:rPr>
                        <a:t>183</a:t>
                      </a:r>
                    </a:p>
                  </a:txBody>
                  <a:tcPr marL="9525" marR="9525" marT="952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000" b="0" i="0" u="none" strike="noStrike" dirty="0">
                          <a:solidFill>
                            <a:srgbClr val="000000"/>
                          </a:solidFill>
                          <a:effectLst/>
                          <a:latin typeface="Open Sans Light" panose="020B0306030504020204" pitchFamily="34" charset="0"/>
                        </a:rPr>
                        <a:t>54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000" b="0" i="0" u="none" strike="noStrike" dirty="0">
                          <a:solidFill>
                            <a:srgbClr val="000000"/>
                          </a:solidFill>
                          <a:effectLst/>
                          <a:latin typeface="Open Sans Light" panose="020B0306030504020204" pitchFamily="34" charset="0"/>
                        </a:rPr>
                        <a:t>295</a:t>
                      </a:r>
                    </a:p>
                  </a:txBody>
                  <a:tcPr marL="9525" marR="9525" marT="952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532 </a:t>
                      </a:r>
                    </a:p>
                  </a:txBody>
                  <a:tcPr marL="9525" marR="9525" marT="9525" marB="0" anchor="b">
                    <a:lnL w="12700" cap="flat" cmpd="sng" algn="ctr">
                      <a:no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2586066719"/>
                  </a:ext>
                </a:extLst>
              </a:tr>
              <a:tr h="198938">
                <a:tc>
                  <a:txBody>
                    <a:bodyPr/>
                    <a:lstStyle/>
                    <a:p>
                      <a:pPr algn="l" fontAlgn="b"/>
                      <a:r>
                        <a:rPr lang="en-US" sz="1000" u="none" strike="noStrike" dirty="0" err="1">
                          <a:effectLst/>
                          <a:latin typeface="Open Sans Light" panose="020B0306030504020204" pitchFamily="34" charset="0"/>
                          <a:ea typeface="Open Sans Light" panose="020B0306030504020204" pitchFamily="34" charset="0"/>
                          <a:cs typeface="Open Sans Light" panose="020B0306030504020204" pitchFamily="34" charset="0"/>
                        </a:rPr>
                        <a:t>Potencia</a:t>
                      </a:r>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 Sistema CC</a:t>
                      </a:r>
                      <a:endPar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9736" marR="9736" marT="9736" marB="0" anchor="b">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(kW)</a:t>
                      </a:r>
                      <a:endPar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9736" marR="9736" marT="9736" marB="0" anchor="b">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Open Sans Light" panose="020B0306030504020204" pitchFamily="34" charset="0"/>
                        </a:rPr>
                        <a:t> 74 </a:t>
                      </a:r>
                    </a:p>
                  </a:txBody>
                  <a:tcPr marL="9525" marR="9525" marT="9525" marB="0" anchor="b">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Open Sans Light" panose="020B0306030504020204" pitchFamily="34" charset="0"/>
                        </a:rPr>
                        <a:t>22 </a:t>
                      </a:r>
                    </a:p>
                  </a:txBody>
                  <a:tcPr marL="9525" marR="9525" marT="9525"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Open Sans Light" panose="020B0306030504020204" pitchFamily="34" charset="0"/>
                        </a:rPr>
                        <a:t>119 </a:t>
                      </a:r>
                    </a:p>
                  </a:txBody>
                  <a:tcPr marL="9525" marR="9525" marT="9525" marB="0" anchor="b">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215 </a:t>
                      </a:r>
                    </a:p>
                  </a:txBody>
                  <a:tcPr marL="9525" marR="9525" marT="9525" marB="0" anchor="b">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4615398"/>
                  </a:ext>
                </a:extLst>
              </a:tr>
              <a:tr h="339035">
                <a:tc>
                  <a:txBody>
                    <a:bodyPr/>
                    <a:lstStyle/>
                    <a:p>
                      <a:pPr algn="l" fontAlgn="b"/>
                      <a:r>
                        <a:rPr lang="en-US" sz="1000" u="none" strike="noStrike" dirty="0" err="1">
                          <a:effectLst/>
                          <a:latin typeface="Open Sans Light" panose="020B0306030504020204" pitchFamily="34" charset="0"/>
                          <a:ea typeface="Open Sans Light" panose="020B0306030504020204" pitchFamily="34" charset="0"/>
                          <a:cs typeface="Open Sans Light" panose="020B0306030504020204" pitchFamily="34" charset="0"/>
                        </a:rPr>
                        <a:t>Potencial</a:t>
                      </a:r>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 de </a:t>
                      </a:r>
                      <a:r>
                        <a:rPr lang="en-US" sz="1000" u="none" strike="noStrike" dirty="0" err="1">
                          <a:effectLst/>
                          <a:latin typeface="Open Sans Light" panose="020B0306030504020204" pitchFamily="34" charset="0"/>
                          <a:ea typeface="Open Sans Light" panose="020B0306030504020204" pitchFamily="34" charset="0"/>
                          <a:cs typeface="Open Sans Light" panose="020B0306030504020204" pitchFamily="34" charset="0"/>
                        </a:rPr>
                        <a:t>Generación</a:t>
                      </a:r>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 de </a:t>
                      </a:r>
                      <a:r>
                        <a:rPr lang="en-US" sz="1000" u="none" strike="noStrike" dirty="0" err="1">
                          <a:effectLst/>
                          <a:latin typeface="Open Sans Light" panose="020B0306030504020204" pitchFamily="34" charset="0"/>
                          <a:ea typeface="Open Sans Light" panose="020B0306030504020204" pitchFamily="34" charset="0"/>
                          <a:cs typeface="Open Sans Light" panose="020B0306030504020204" pitchFamily="34" charset="0"/>
                        </a:rPr>
                        <a:t>Energía</a:t>
                      </a:r>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 </a:t>
                      </a:r>
                      <a:r>
                        <a:rPr lang="en-US" sz="1000" u="none" strike="noStrike" dirty="0" err="1">
                          <a:effectLst/>
                          <a:latin typeface="Open Sans Light" panose="020B0306030504020204" pitchFamily="34" charset="0"/>
                          <a:ea typeface="Open Sans Light" panose="020B0306030504020204" pitchFamily="34" charset="0"/>
                          <a:cs typeface="Open Sans Light" panose="020B0306030504020204" pitchFamily="34" charset="0"/>
                        </a:rPr>
                        <a:t>Anual</a:t>
                      </a:r>
                      <a:endPar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9736" marR="9736" marT="9736"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l" fontAlgn="b"/>
                      <a:r>
                        <a:rPr lang="en-US" sz="1000" b="0" i="0" u="none" strike="noStrike">
                          <a:solidFill>
                            <a:srgbClr val="000000"/>
                          </a:solidFill>
                          <a:effectLst/>
                          <a:latin typeface="Open Sans Light" panose="020B0306030504020204" pitchFamily="34" charset="0"/>
                        </a:rPr>
                        <a:t>(kWh/yr)</a:t>
                      </a:r>
                    </a:p>
                  </a:txBody>
                  <a:tcPr marL="9525" marR="9525" marT="9525" marB="0" anchor="b">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b"/>
                      <a:r>
                        <a:rPr lang="en-US" sz="1000" b="0" i="0" u="none" strike="noStrike">
                          <a:solidFill>
                            <a:srgbClr val="000000"/>
                          </a:solidFill>
                          <a:effectLst/>
                          <a:latin typeface="Open Sans Light" panose="020B0306030504020204" pitchFamily="34" charset="0"/>
                        </a:rPr>
                        <a:t>91,000</a:t>
                      </a:r>
                    </a:p>
                  </a:txBody>
                  <a:tcPr marL="9525" marR="9525" marT="9525" marB="0"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000" b="0" i="0" u="none" strike="noStrike">
                          <a:solidFill>
                            <a:srgbClr val="000000"/>
                          </a:solidFill>
                          <a:effectLst/>
                          <a:latin typeface="Open Sans Light" panose="020B0306030504020204" pitchFamily="34" charset="0"/>
                        </a:rPr>
                        <a:t>27,000</a:t>
                      </a: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000" b="0" i="0" u="none" strike="noStrike">
                          <a:solidFill>
                            <a:srgbClr val="000000"/>
                          </a:solidFill>
                          <a:effectLst/>
                          <a:latin typeface="Open Sans Light" panose="020B0306030504020204" pitchFamily="34" charset="0"/>
                        </a:rPr>
                        <a:t>142,000</a:t>
                      </a:r>
                    </a:p>
                  </a:txBody>
                  <a:tcPr marL="9525" marR="9525" marT="9525"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000" b="0" i="0" u="none" strike="noStrike" dirty="0">
                          <a:solidFill>
                            <a:srgbClr val="000000"/>
                          </a:solidFill>
                          <a:effectLst/>
                          <a:latin typeface="Open Sans bold" panose="020B0806030504020204" pitchFamily="34" charset="0"/>
                          <a:ea typeface="Open Sans bold" panose="020B0806030504020204" pitchFamily="34" charset="0"/>
                          <a:cs typeface="Open Sans bold" panose="020B0806030504020204" pitchFamily="34" charset="0"/>
                        </a:rPr>
                        <a:t>260,000</a:t>
                      </a:r>
                    </a:p>
                  </a:txBody>
                  <a:tcPr marL="9525" marR="9525" marT="9525" marB="0" anchor="b">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512716799"/>
                  </a:ext>
                </a:extLst>
              </a:tr>
              <a:tr h="339035">
                <a:tc>
                  <a:txBody>
                    <a:bodyPr/>
                    <a:lstStyle/>
                    <a:p>
                      <a:pPr algn="l" fontAlgn="b"/>
                      <a:r>
                        <a:rPr lang="en-US" sz="1000" u="none" strike="noStrike" dirty="0" err="1">
                          <a:effectLst/>
                          <a:latin typeface="Open Sans Light" panose="020B0306030504020204" pitchFamily="34" charset="0"/>
                          <a:ea typeface="Open Sans Light" panose="020B0306030504020204" pitchFamily="34" charset="0"/>
                          <a:cs typeface="Open Sans Light" panose="020B0306030504020204" pitchFamily="34" charset="0"/>
                        </a:rPr>
                        <a:t>Compensación</a:t>
                      </a:r>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 EUI annual (EUI**)</a:t>
                      </a:r>
                      <a:endPar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9736" marR="9736" marT="9736" marB="0" anchor="b">
                    <a:solidFill>
                      <a:schemeClr val="bg1"/>
                    </a:solidFill>
                  </a:tcPr>
                </a:tc>
                <a:tc>
                  <a:txBody>
                    <a:bodyPr/>
                    <a:lstStyle/>
                    <a:p>
                      <a:pPr algn="l" fontAlgn="b"/>
                      <a:r>
                        <a:rPr lang="en-US" sz="1000" b="0" i="0" u="none" strike="noStrike">
                          <a:solidFill>
                            <a:srgbClr val="000000"/>
                          </a:solidFill>
                          <a:effectLst/>
                          <a:latin typeface="Open Sans Light" panose="020B0306030504020204" pitchFamily="34" charset="0"/>
                        </a:rPr>
                        <a:t>(kBtu/ft2/yr)</a:t>
                      </a:r>
                    </a:p>
                  </a:txBody>
                  <a:tcPr marL="9525" marR="9525" marT="9525" marB="0" anchor="b">
                    <a:lnR w="12700" cap="flat" cmpd="sng" algn="ctr">
                      <a:noFill/>
                      <a:prstDash val="solid"/>
                      <a:round/>
                      <a:headEnd type="none" w="med" len="med"/>
                      <a:tailEnd type="none" w="med" len="med"/>
                    </a:lnR>
                    <a:solidFill>
                      <a:schemeClr val="bg1"/>
                    </a:solidFill>
                  </a:tcPr>
                </a:tc>
                <a:tc>
                  <a:txBody>
                    <a:bodyPr/>
                    <a:lstStyle/>
                    <a:p>
                      <a:pPr algn="ctr" fontAlgn="b"/>
                      <a:r>
                        <a:rPr lang="en-US" sz="1000" b="0" i="0" u="none" strike="noStrike">
                          <a:solidFill>
                            <a:srgbClr val="000000"/>
                          </a:solidFill>
                          <a:effectLst/>
                          <a:latin typeface="Open Sans Light" panose="020B0306030504020204" pitchFamily="34" charset="0"/>
                        </a:rPr>
                        <a:t>             4.57 </a:t>
                      </a:r>
                    </a:p>
                  </a:txBody>
                  <a:tcPr marL="9525" marR="9525" marT="952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000000"/>
                          </a:solidFill>
                          <a:effectLst/>
                          <a:latin typeface="Open Sans Light" panose="020B0306030504020204" pitchFamily="34" charset="0"/>
                        </a:rPr>
                        <a:t>           1.35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a:solidFill>
                            <a:srgbClr val="000000"/>
                          </a:solidFill>
                          <a:effectLst/>
                          <a:latin typeface="Open Sans Light" panose="020B0306030504020204" pitchFamily="34" charset="0"/>
                        </a:rPr>
                        <a:t>           7.13 </a:t>
                      </a:r>
                    </a:p>
                  </a:txBody>
                  <a:tcPr marL="9525" marR="9525" marT="952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Open Sans bold" panose="020B0806030504020204" pitchFamily="34" charset="0"/>
                          <a:ea typeface="Open Sans bold" panose="020B0806030504020204" pitchFamily="34" charset="0"/>
                          <a:cs typeface="Open Sans bold" panose="020B0806030504020204" pitchFamily="34" charset="0"/>
                        </a:rPr>
                        <a:t> 13.0 </a:t>
                      </a:r>
                    </a:p>
                  </a:txBody>
                  <a:tcPr marL="9525" marR="9525" marT="9525" marB="0" anchor="b">
                    <a:lnL w="12700" cap="flat" cmpd="sng" algn="ctr">
                      <a:noFill/>
                      <a:prstDash val="solid"/>
                      <a:round/>
                      <a:headEnd type="none" w="med" len="med"/>
                      <a:tailEnd type="none" w="med" len="med"/>
                    </a:lnL>
                    <a:solidFill>
                      <a:schemeClr val="bg1"/>
                    </a:solidFill>
                  </a:tcPr>
                </a:tc>
                <a:extLst>
                  <a:ext uri="{0D108BD9-81ED-4DB2-BD59-A6C34878D82A}">
                    <a16:rowId xmlns:a16="http://schemas.microsoft.com/office/drawing/2014/main" val="151474494"/>
                  </a:ext>
                </a:extLst>
              </a:tr>
              <a:tr h="339035">
                <a:tc>
                  <a:txBody>
                    <a:bodyPr/>
                    <a:lstStyle/>
                    <a:p>
                      <a:pPr algn="l" fontAlgn="b"/>
                      <a:r>
                        <a:rPr lang="en-US" sz="1000" u="none" strike="noStrike" dirty="0" err="1">
                          <a:effectLst/>
                          <a:latin typeface="Open Sans Light" panose="020B0306030504020204" pitchFamily="34" charset="0"/>
                          <a:ea typeface="Open Sans Light" panose="020B0306030504020204" pitchFamily="34" charset="0"/>
                          <a:cs typeface="Open Sans Light" panose="020B0306030504020204" pitchFamily="34" charset="0"/>
                        </a:rPr>
                        <a:t>Generación</a:t>
                      </a:r>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 de </a:t>
                      </a:r>
                      <a:r>
                        <a:rPr lang="en-US" sz="1000" u="none" strike="noStrike" dirty="0" err="1">
                          <a:effectLst/>
                          <a:latin typeface="Open Sans Light" panose="020B0306030504020204" pitchFamily="34" charset="0"/>
                          <a:ea typeface="Open Sans Light" panose="020B0306030504020204" pitchFamily="34" charset="0"/>
                          <a:cs typeface="Open Sans Light" panose="020B0306030504020204" pitchFamily="34" charset="0"/>
                        </a:rPr>
                        <a:t>Energía</a:t>
                      </a:r>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 Annual </a:t>
                      </a:r>
                      <a:r>
                        <a:rPr lang="en-US" sz="1000" u="none" strike="noStrike" dirty="0" err="1">
                          <a:effectLst/>
                          <a:latin typeface="Open Sans Light" panose="020B0306030504020204" pitchFamily="34" charset="0"/>
                          <a:ea typeface="Open Sans Light" panose="020B0306030504020204" pitchFamily="34" charset="0"/>
                          <a:cs typeface="Open Sans Light" panose="020B0306030504020204" pitchFamily="34" charset="0"/>
                        </a:rPr>
                        <a:t>por</a:t>
                      </a:r>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 </a:t>
                      </a:r>
                      <a:r>
                        <a:rPr lang="en-US" sz="1000" u="none" strike="noStrike" dirty="0" err="1">
                          <a:effectLst/>
                          <a:latin typeface="Open Sans Light" panose="020B0306030504020204" pitchFamily="34" charset="0"/>
                          <a:ea typeface="Open Sans Light" panose="020B0306030504020204" pitchFamily="34" charset="0"/>
                          <a:cs typeface="Open Sans Light" panose="020B0306030504020204" pitchFamily="34" charset="0"/>
                        </a:rPr>
                        <a:t>área</a:t>
                      </a:r>
                      <a:r>
                        <a:rPr lang="en-US" sz="1000"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 de panel </a:t>
                      </a:r>
                      <a:endParaRPr lang="en-US" sz="10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9736" marR="9736" marT="9736" marB="0" anchor="b">
                    <a:solidFill>
                      <a:schemeClr val="bg1">
                        <a:lumMod val="95000"/>
                      </a:schemeClr>
                    </a:solidFill>
                  </a:tcPr>
                </a:tc>
                <a:tc>
                  <a:txBody>
                    <a:bodyPr/>
                    <a:lstStyle/>
                    <a:p>
                      <a:pPr algn="l" fontAlgn="b"/>
                      <a:r>
                        <a:rPr lang="en-US" sz="1000" b="0" i="0" u="none" strike="noStrike" dirty="0">
                          <a:solidFill>
                            <a:srgbClr val="000000"/>
                          </a:solidFill>
                          <a:effectLst/>
                          <a:latin typeface="Open Sans Light" panose="020B0306030504020204" pitchFamily="34" charset="0"/>
                        </a:rPr>
                        <a:t>(kWh/m²/</a:t>
                      </a:r>
                      <a:r>
                        <a:rPr lang="en-US" sz="1000" b="0" i="0" u="none" strike="noStrike" dirty="0" err="1">
                          <a:solidFill>
                            <a:srgbClr val="000000"/>
                          </a:solidFill>
                          <a:effectLst/>
                          <a:latin typeface="Open Sans Light" panose="020B0306030504020204" pitchFamily="34" charset="0"/>
                        </a:rPr>
                        <a:t>yr</a:t>
                      </a:r>
                      <a:r>
                        <a:rPr lang="en-US" sz="1000" b="0" i="0" u="none" strike="noStrike" dirty="0">
                          <a:solidFill>
                            <a:srgbClr val="000000"/>
                          </a:solidFill>
                          <a:effectLst/>
                          <a:latin typeface="Open Sans Light" panose="020B0306030504020204" pitchFamily="34" charset="0"/>
                        </a:rPr>
                        <a:t>)</a:t>
                      </a:r>
                    </a:p>
                  </a:txBody>
                  <a:tcPr marL="9525" marR="9525" marT="9525" marB="0" anchor="b">
                    <a:lnR w="12700" cap="flat" cmpd="sng" algn="ctr">
                      <a:noFill/>
                      <a:prstDash val="solid"/>
                      <a:round/>
                      <a:headEnd type="none" w="med" len="med"/>
                      <a:tailEnd type="none" w="med" len="med"/>
                    </a:lnR>
                    <a:solidFill>
                      <a:schemeClr val="bg1">
                        <a:lumMod val="95000"/>
                      </a:schemeClr>
                    </a:solidFill>
                  </a:tcPr>
                </a:tc>
                <a:tc>
                  <a:txBody>
                    <a:bodyPr/>
                    <a:lstStyle/>
                    <a:p>
                      <a:pPr algn="ctr" fontAlgn="b"/>
                      <a:r>
                        <a:rPr lang="en-US" sz="1000" b="0" i="0" u="none" strike="noStrike">
                          <a:solidFill>
                            <a:srgbClr val="000000"/>
                          </a:solidFill>
                          <a:effectLst/>
                          <a:latin typeface="Open Sans Light" panose="020B0306030504020204" pitchFamily="34" charset="0"/>
                        </a:rPr>
                        <a:t>              241 </a:t>
                      </a:r>
                    </a:p>
                  </a:txBody>
                  <a:tcPr marL="9525" marR="9525" marT="9525" marB="0" anchor="b">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000" b="0" i="0" u="none" strike="noStrike">
                          <a:solidFill>
                            <a:srgbClr val="000000"/>
                          </a:solidFill>
                          <a:effectLst/>
                          <a:latin typeface="Open Sans Light" panose="020B0306030504020204" pitchFamily="34" charset="0"/>
                        </a:rPr>
                        <a:t>            233 </a:t>
                      </a: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000" b="0" i="0" u="none" strike="noStrike">
                          <a:solidFill>
                            <a:srgbClr val="000000"/>
                          </a:solidFill>
                          <a:effectLst/>
                          <a:latin typeface="Open Sans Light" panose="020B0306030504020204" pitchFamily="34" charset="0"/>
                        </a:rPr>
                        <a:t>            239 </a:t>
                      </a:r>
                    </a:p>
                  </a:txBody>
                  <a:tcPr marL="9525" marR="9525" marT="9525" marB="0" anchor="b">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000" b="0" i="0" u="none" strike="noStrike" dirty="0">
                          <a:solidFill>
                            <a:srgbClr val="000000"/>
                          </a:solidFill>
                          <a:effectLst/>
                          <a:latin typeface="Open Sans bold" panose="020B0806030504020204" pitchFamily="34" charset="0"/>
                          <a:ea typeface="Open Sans bold" panose="020B0806030504020204" pitchFamily="34" charset="0"/>
                          <a:cs typeface="Open Sans bold" panose="020B0806030504020204" pitchFamily="34" charset="0"/>
                        </a:rPr>
                        <a:t> 239 </a:t>
                      </a:r>
                    </a:p>
                  </a:txBody>
                  <a:tcPr marL="9525" marR="9525" marT="9525" marB="0" anchor="b">
                    <a:lnL w="12700" cap="flat" cmpd="sng" algn="ctr">
                      <a:no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213447754"/>
                  </a:ext>
                </a:extLst>
              </a:tr>
            </a:tbl>
          </a:graphicData>
        </a:graphic>
      </p:graphicFrame>
      <p:sp>
        <p:nvSpPr>
          <p:cNvPr id="27" name="Rectangle 26">
            <a:extLst>
              <a:ext uri="{FF2B5EF4-FFF2-40B4-BE49-F238E27FC236}">
                <a16:creationId xmlns:a16="http://schemas.microsoft.com/office/drawing/2014/main" id="{5253E6E1-79B3-4183-8D41-32A62FA7E87A}"/>
              </a:ext>
            </a:extLst>
          </p:cNvPr>
          <p:cNvSpPr/>
          <p:nvPr/>
        </p:nvSpPr>
        <p:spPr>
          <a:xfrm>
            <a:off x="4636468" y="1792458"/>
            <a:ext cx="681294" cy="3427990"/>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aphicFrame>
        <p:nvGraphicFramePr>
          <p:cNvPr id="28" name="Table 27">
            <a:extLst>
              <a:ext uri="{FF2B5EF4-FFF2-40B4-BE49-F238E27FC236}">
                <a16:creationId xmlns:a16="http://schemas.microsoft.com/office/drawing/2014/main" id="{90BB4524-B9AE-46ED-9E5D-33BBE9BF07AD}"/>
              </a:ext>
            </a:extLst>
          </p:cNvPr>
          <p:cNvGraphicFramePr>
            <a:graphicFrameLocks noGrp="1"/>
          </p:cNvGraphicFramePr>
          <p:nvPr>
            <p:extLst>
              <p:ext uri="{D42A27DB-BD31-4B8C-83A1-F6EECF244321}">
                <p14:modId xmlns:p14="http://schemas.microsoft.com/office/powerpoint/2010/main" val="3502334558"/>
              </p:ext>
            </p:extLst>
          </p:nvPr>
        </p:nvGraphicFramePr>
        <p:xfrm>
          <a:off x="400426" y="5304978"/>
          <a:ext cx="4124625" cy="395273"/>
        </p:xfrm>
        <a:graphic>
          <a:graphicData uri="http://schemas.openxmlformats.org/drawingml/2006/table">
            <a:tbl>
              <a:tblPr/>
              <a:tblGrid>
                <a:gridCol w="4027665">
                  <a:extLst>
                    <a:ext uri="{9D8B030D-6E8A-4147-A177-3AD203B41FA5}">
                      <a16:colId xmlns:a16="http://schemas.microsoft.com/office/drawing/2014/main" val="310792325"/>
                    </a:ext>
                  </a:extLst>
                </a:gridCol>
                <a:gridCol w="96960">
                  <a:extLst>
                    <a:ext uri="{9D8B030D-6E8A-4147-A177-3AD203B41FA5}">
                      <a16:colId xmlns:a16="http://schemas.microsoft.com/office/drawing/2014/main" val="1730804930"/>
                    </a:ext>
                  </a:extLst>
                </a:gridCol>
              </a:tblGrid>
              <a:tr h="252544">
                <a:tc>
                  <a:txBody>
                    <a:bodyPr/>
                    <a:lstStyle/>
                    <a:p>
                      <a:pPr algn="l" fontAlgn="b"/>
                      <a:r>
                        <a:rPr lang="en-CA" sz="7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 </a:t>
                      </a:r>
                      <a:r>
                        <a:rPr lang="en-CA" sz="700" b="0" i="0" u="none" strike="noStrike" dirty="0" err="1">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Basada</a:t>
                      </a:r>
                      <a:r>
                        <a:rPr lang="en-CA" sz="7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 </a:t>
                      </a:r>
                      <a:r>
                        <a:rPr lang="en-CA" sz="700" b="0" i="0" u="none" strike="noStrike" dirty="0" err="1">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en</a:t>
                      </a:r>
                      <a:r>
                        <a:rPr lang="en-CA" sz="7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 LG </a:t>
                      </a:r>
                      <a:r>
                        <a:rPr lang="en-CA" sz="700" b="0" i="0" u="none" strike="noStrike" dirty="0" err="1">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NeON</a:t>
                      </a:r>
                      <a:r>
                        <a:rPr lang="en-CA" sz="7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 2 (405W) </a:t>
                      </a:r>
                      <a:r>
                        <a:rPr lang="en-CA" sz="700" b="0" i="0" u="none" strike="noStrike" dirty="0" err="1">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Dimensiones</a:t>
                      </a:r>
                      <a:r>
                        <a:rPr lang="en-CA" sz="7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 y </a:t>
                      </a:r>
                      <a:r>
                        <a:rPr lang="en-CA" sz="700" b="0" i="0" u="none" strike="noStrike" dirty="0" err="1">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Especificaciones</a:t>
                      </a:r>
                      <a:endParaRPr lang="en-CA" sz="7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9525" marR="9525" marT="9525" marB="0" anchor="b">
                    <a:lnL>
                      <a:noFill/>
                    </a:lnL>
                    <a:lnR>
                      <a:noFill/>
                    </a:lnR>
                    <a:lnT>
                      <a:noFill/>
                    </a:lnT>
                    <a:lnB>
                      <a:noFill/>
                    </a:lnB>
                    <a:solidFill>
                      <a:srgbClr val="FFFFFF"/>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172649404"/>
                  </a:ext>
                </a:extLst>
              </a:tr>
              <a:tr h="142729">
                <a:tc>
                  <a:txBody>
                    <a:bodyPr/>
                    <a:lstStyle/>
                    <a:p>
                      <a:pPr algn="l" fontAlgn="b"/>
                      <a:r>
                        <a:rPr lang="en-CA" sz="7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 Planta</a:t>
                      </a:r>
                      <a:r>
                        <a:rPr lang="en-CA" sz="700" b="0" i="0" u="none" strike="noStrike" baseline="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 </a:t>
                      </a:r>
                      <a:r>
                        <a:rPr lang="en-CA" sz="700" b="0" i="0" u="none" strike="noStrike" baseline="0" dirty="0" err="1">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utilizada</a:t>
                      </a:r>
                      <a:r>
                        <a:rPr lang="en-CA" sz="700" b="0" i="0" u="none" strike="noStrike" baseline="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 para los </a:t>
                      </a:r>
                      <a:r>
                        <a:rPr lang="en-CA" sz="700" b="0" i="0" u="none" strike="noStrike" baseline="0" dirty="0" err="1">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cáculos</a:t>
                      </a:r>
                      <a:r>
                        <a:rPr lang="en-CA" sz="700" b="0" i="0" u="none" strike="noStrike" baseline="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 </a:t>
                      </a:r>
                      <a:r>
                        <a:rPr lang="en-CA" sz="700" b="0"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 EUI :  6,300 m</a:t>
                      </a:r>
                      <a:r>
                        <a:rPr lang="en-CA" sz="700" b="0" i="0" u="none" strike="noStrike" baseline="300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2</a:t>
                      </a:r>
                    </a:p>
                  </a:txBody>
                  <a:tcPr marL="9525" marR="9525" marT="9525" marB="0" anchor="b">
                    <a:lnL>
                      <a:noFill/>
                    </a:lnL>
                    <a:lnR>
                      <a:noFill/>
                    </a:lnR>
                    <a:lnT>
                      <a:noFill/>
                    </a:lnT>
                    <a:lnB>
                      <a:noFill/>
                    </a:lnB>
                    <a:solidFill>
                      <a:srgbClr val="FFFFFF"/>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274056148"/>
                  </a:ext>
                </a:extLst>
              </a:tr>
            </a:tbl>
          </a:graphicData>
        </a:graphic>
      </p:graphicFrame>
      <p:sp>
        <p:nvSpPr>
          <p:cNvPr id="4" name="Freeform: Shape 3">
            <a:extLst>
              <a:ext uri="{FF2B5EF4-FFF2-40B4-BE49-F238E27FC236}">
                <a16:creationId xmlns:a16="http://schemas.microsoft.com/office/drawing/2014/main" id="{8F479EA3-2A56-4F60-859B-FFFACE643430}"/>
              </a:ext>
            </a:extLst>
          </p:cNvPr>
          <p:cNvSpPr/>
          <p:nvPr/>
        </p:nvSpPr>
        <p:spPr>
          <a:xfrm>
            <a:off x="6134100" y="2171700"/>
            <a:ext cx="2486025" cy="1519238"/>
          </a:xfrm>
          <a:custGeom>
            <a:avLst/>
            <a:gdLst>
              <a:gd name="connsiteX0" fmla="*/ 2486025 w 2486025"/>
              <a:gd name="connsiteY0" fmla="*/ 876300 h 1519238"/>
              <a:gd name="connsiteX1" fmla="*/ 1176338 w 2486025"/>
              <a:gd name="connsiteY1" fmla="*/ 0 h 1519238"/>
              <a:gd name="connsiteX2" fmla="*/ 0 w 2486025"/>
              <a:gd name="connsiteY2" fmla="*/ 652463 h 1519238"/>
              <a:gd name="connsiteX3" fmla="*/ 1309688 w 2486025"/>
              <a:gd name="connsiteY3" fmla="*/ 1519238 h 1519238"/>
              <a:gd name="connsiteX4" fmla="*/ 2486025 w 2486025"/>
              <a:gd name="connsiteY4" fmla="*/ 876300 h 1519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6025" h="1519238">
                <a:moveTo>
                  <a:pt x="2486025" y="876300"/>
                </a:moveTo>
                <a:lnTo>
                  <a:pt x="1176338" y="0"/>
                </a:lnTo>
                <a:lnTo>
                  <a:pt x="0" y="652463"/>
                </a:lnTo>
                <a:lnTo>
                  <a:pt x="1309688" y="1519238"/>
                </a:lnTo>
                <a:lnTo>
                  <a:pt x="2486025" y="876300"/>
                </a:ln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Freeform: Shape 4">
            <a:extLst>
              <a:ext uri="{FF2B5EF4-FFF2-40B4-BE49-F238E27FC236}">
                <a16:creationId xmlns:a16="http://schemas.microsoft.com/office/drawing/2014/main" id="{2D9D99B8-F909-4C4A-AE22-B5B066FFAC32}"/>
              </a:ext>
            </a:extLst>
          </p:cNvPr>
          <p:cNvSpPr/>
          <p:nvPr/>
        </p:nvSpPr>
        <p:spPr>
          <a:xfrm>
            <a:off x="7734300" y="2190750"/>
            <a:ext cx="1162050" cy="714375"/>
          </a:xfrm>
          <a:custGeom>
            <a:avLst/>
            <a:gdLst>
              <a:gd name="connsiteX0" fmla="*/ 0 w 1162050"/>
              <a:gd name="connsiteY0" fmla="*/ 185738 h 714375"/>
              <a:gd name="connsiteX1" fmla="*/ 790575 w 1162050"/>
              <a:gd name="connsiteY1" fmla="*/ 714375 h 714375"/>
              <a:gd name="connsiteX2" fmla="*/ 1162050 w 1162050"/>
              <a:gd name="connsiteY2" fmla="*/ 528638 h 714375"/>
              <a:gd name="connsiteX3" fmla="*/ 366713 w 1162050"/>
              <a:gd name="connsiteY3" fmla="*/ 0 h 714375"/>
              <a:gd name="connsiteX4" fmla="*/ 0 w 1162050"/>
              <a:gd name="connsiteY4" fmla="*/ 185738 h 714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050" h="714375">
                <a:moveTo>
                  <a:pt x="0" y="185738"/>
                </a:moveTo>
                <a:lnTo>
                  <a:pt x="790575" y="714375"/>
                </a:lnTo>
                <a:lnTo>
                  <a:pt x="1162050" y="528638"/>
                </a:lnTo>
                <a:lnTo>
                  <a:pt x="366713" y="0"/>
                </a:lnTo>
                <a:lnTo>
                  <a:pt x="0" y="185738"/>
                </a:ln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dirty="0"/>
          </a:p>
        </p:txBody>
      </p:sp>
      <p:sp>
        <p:nvSpPr>
          <p:cNvPr id="30" name="Freeform: Shape 29">
            <a:extLst>
              <a:ext uri="{FF2B5EF4-FFF2-40B4-BE49-F238E27FC236}">
                <a16:creationId xmlns:a16="http://schemas.microsoft.com/office/drawing/2014/main" id="{9E897D1A-EE1D-43DA-A63F-8D4A588CD17C}"/>
              </a:ext>
            </a:extLst>
          </p:cNvPr>
          <p:cNvSpPr/>
          <p:nvPr/>
        </p:nvSpPr>
        <p:spPr>
          <a:xfrm>
            <a:off x="7310438" y="1152525"/>
            <a:ext cx="3148012" cy="1947863"/>
          </a:xfrm>
          <a:custGeom>
            <a:avLst/>
            <a:gdLst>
              <a:gd name="connsiteX0" fmla="*/ 652462 w 3148012"/>
              <a:gd name="connsiteY0" fmla="*/ 1066800 h 1947863"/>
              <a:gd name="connsiteX1" fmla="*/ 0 w 3148012"/>
              <a:gd name="connsiteY1" fmla="*/ 628650 h 1947863"/>
              <a:gd name="connsiteX2" fmla="*/ 1185862 w 3148012"/>
              <a:gd name="connsiteY2" fmla="*/ 0 h 1947863"/>
              <a:gd name="connsiteX3" fmla="*/ 3148012 w 3148012"/>
              <a:gd name="connsiteY3" fmla="*/ 1304925 h 1947863"/>
              <a:gd name="connsiteX4" fmla="*/ 1971675 w 3148012"/>
              <a:gd name="connsiteY4" fmla="*/ 1947863 h 1947863"/>
              <a:gd name="connsiteX5" fmla="*/ 1533525 w 3148012"/>
              <a:gd name="connsiteY5" fmla="*/ 1657350 h 194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8012" h="1947863">
                <a:moveTo>
                  <a:pt x="652462" y="1066800"/>
                </a:moveTo>
                <a:lnTo>
                  <a:pt x="0" y="628650"/>
                </a:lnTo>
                <a:lnTo>
                  <a:pt x="1185862" y="0"/>
                </a:lnTo>
                <a:lnTo>
                  <a:pt x="3148012" y="1304925"/>
                </a:lnTo>
                <a:lnTo>
                  <a:pt x="1971675" y="1947863"/>
                </a:lnTo>
                <a:lnTo>
                  <a:pt x="1533525" y="1657350"/>
                </a:ln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dirty="0"/>
          </a:p>
        </p:txBody>
      </p:sp>
      <p:sp>
        <p:nvSpPr>
          <p:cNvPr id="31" name="TextBox 30">
            <a:extLst>
              <a:ext uri="{FF2B5EF4-FFF2-40B4-BE49-F238E27FC236}">
                <a16:creationId xmlns:a16="http://schemas.microsoft.com/office/drawing/2014/main" id="{FF54A28C-AC1B-4D6C-93F4-15A4B2AEEC65}"/>
              </a:ext>
            </a:extLst>
          </p:cNvPr>
          <p:cNvSpPr txBox="1"/>
          <p:nvPr/>
        </p:nvSpPr>
        <p:spPr>
          <a:xfrm>
            <a:off x="8196350" y="3683773"/>
            <a:ext cx="1585213" cy="230832"/>
          </a:xfrm>
          <a:prstGeom prst="rect">
            <a:avLst/>
          </a:prstGeom>
          <a:solidFill>
            <a:schemeClr val="bg1"/>
          </a:solidFill>
        </p:spPr>
        <p:txBody>
          <a:bodyPr wrap="square" rtlCol="0">
            <a:spAutoFit/>
          </a:bodyPr>
          <a:lstStyle/>
          <a:p>
            <a:r>
              <a:rPr lang="es-ES" sz="900" dirty="0">
                <a:latin typeface="Open Sans bold" panose="020B0806030504020204" pitchFamily="34" charset="0"/>
                <a:ea typeface="Open Sans bold" panose="020B0806030504020204" pitchFamily="34" charset="0"/>
                <a:cs typeface="Open Sans bold" panose="020B0806030504020204" pitchFamily="34" charset="0"/>
              </a:rPr>
              <a:t>Área 1: </a:t>
            </a:r>
            <a:r>
              <a:rPr lang="es-ES" sz="900" dirty="0">
                <a:latin typeface="Open Sans Light" panose="020B0306030504020204" pitchFamily="34" charset="0"/>
                <a:ea typeface="Open Sans Light" panose="020B0306030504020204" pitchFamily="34" charset="0"/>
                <a:cs typeface="Open Sans Light" panose="020B0306030504020204" pitchFamily="34" charset="0"/>
              </a:rPr>
              <a:t>1,510 </a:t>
            </a:r>
            <a:r>
              <a:rPr lang="es-ES" sz="900" dirty="0" err="1">
                <a:latin typeface="Open Sans Light" panose="020B0306030504020204" pitchFamily="34" charset="0"/>
                <a:ea typeface="Open Sans Light" panose="020B0306030504020204" pitchFamily="34" charset="0"/>
                <a:cs typeface="Open Sans Light" panose="020B0306030504020204" pitchFamily="34" charset="0"/>
              </a:rPr>
              <a:t>kWh</a:t>
            </a:r>
            <a:r>
              <a:rPr lang="es-ES" sz="900" dirty="0">
                <a:latin typeface="Open Sans Light" panose="020B0306030504020204" pitchFamily="34" charset="0"/>
                <a:ea typeface="Open Sans Light" panose="020B0306030504020204" pitchFamily="34" charset="0"/>
                <a:cs typeface="Open Sans Light" panose="020B0306030504020204" pitchFamily="34" charset="0"/>
              </a:rPr>
              <a:t>/m²/</a:t>
            </a:r>
            <a:r>
              <a:rPr lang="es-ES" sz="900" dirty="0" err="1">
                <a:latin typeface="Open Sans Light" panose="020B0306030504020204" pitchFamily="34" charset="0"/>
                <a:ea typeface="Open Sans Light" panose="020B0306030504020204" pitchFamily="34" charset="0"/>
                <a:cs typeface="Open Sans Light" panose="020B0306030504020204" pitchFamily="34" charset="0"/>
              </a:rPr>
              <a:t>yr</a:t>
            </a:r>
            <a:endParaRPr lang="es-ES" sz="9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2" name="TextBox 31">
            <a:extLst>
              <a:ext uri="{FF2B5EF4-FFF2-40B4-BE49-F238E27FC236}">
                <a16:creationId xmlns:a16="http://schemas.microsoft.com/office/drawing/2014/main" id="{9C0ADC74-3B25-4111-AB03-A3F5DA8382A4}"/>
              </a:ext>
            </a:extLst>
          </p:cNvPr>
          <p:cNvSpPr txBox="1"/>
          <p:nvPr/>
        </p:nvSpPr>
        <p:spPr>
          <a:xfrm>
            <a:off x="5726744" y="1843492"/>
            <a:ext cx="1489457" cy="230832"/>
          </a:xfrm>
          <a:prstGeom prst="rect">
            <a:avLst/>
          </a:prstGeom>
          <a:solidFill>
            <a:schemeClr val="bg1"/>
          </a:solidFill>
        </p:spPr>
        <p:txBody>
          <a:bodyPr wrap="square" rtlCol="0">
            <a:spAutoFit/>
          </a:bodyPr>
          <a:lstStyle/>
          <a:p>
            <a:r>
              <a:rPr lang="es-ES" sz="900" dirty="0">
                <a:latin typeface="Open Sans bold" panose="020B0806030504020204" pitchFamily="34" charset="0"/>
                <a:ea typeface="Open Sans bold" panose="020B0806030504020204" pitchFamily="34" charset="0"/>
                <a:cs typeface="Open Sans bold" panose="020B0806030504020204" pitchFamily="34" charset="0"/>
              </a:rPr>
              <a:t>Área 2: </a:t>
            </a:r>
            <a:r>
              <a:rPr lang="es-ES" sz="900" dirty="0">
                <a:latin typeface="Open Sans Light" panose="020B0306030504020204" pitchFamily="34" charset="0"/>
                <a:ea typeface="Open Sans Light" panose="020B0306030504020204" pitchFamily="34" charset="0"/>
                <a:cs typeface="Open Sans Light" panose="020B0306030504020204" pitchFamily="34" charset="0"/>
              </a:rPr>
              <a:t>1,444 </a:t>
            </a:r>
            <a:r>
              <a:rPr lang="es-ES" sz="900" dirty="0" err="1">
                <a:latin typeface="Open Sans Light" panose="020B0306030504020204" pitchFamily="34" charset="0"/>
                <a:ea typeface="Open Sans Light" panose="020B0306030504020204" pitchFamily="34" charset="0"/>
                <a:cs typeface="Open Sans Light" panose="020B0306030504020204" pitchFamily="34" charset="0"/>
              </a:rPr>
              <a:t>kWh</a:t>
            </a:r>
            <a:r>
              <a:rPr lang="es-ES" sz="900" dirty="0">
                <a:latin typeface="Open Sans Light" panose="020B0306030504020204" pitchFamily="34" charset="0"/>
                <a:ea typeface="Open Sans Light" panose="020B0306030504020204" pitchFamily="34" charset="0"/>
                <a:cs typeface="Open Sans Light" panose="020B0306030504020204" pitchFamily="34" charset="0"/>
              </a:rPr>
              <a:t>/m²/</a:t>
            </a:r>
            <a:r>
              <a:rPr lang="es-ES" sz="900" dirty="0" err="1">
                <a:latin typeface="Open Sans Light" panose="020B0306030504020204" pitchFamily="34" charset="0"/>
                <a:ea typeface="Open Sans Light" panose="020B0306030504020204" pitchFamily="34" charset="0"/>
                <a:cs typeface="Open Sans Light" panose="020B0306030504020204" pitchFamily="34" charset="0"/>
              </a:rPr>
              <a:t>yr</a:t>
            </a:r>
            <a:endParaRPr lang="es-ES" sz="9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3" name="TextBox 32">
            <a:extLst>
              <a:ext uri="{FF2B5EF4-FFF2-40B4-BE49-F238E27FC236}">
                <a16:creationId xmlns:a16="http://schemas.microsoft.com/office/drawing/2014/main" id="{A0FBD783-973B-43E5-9910-7E02DA088EFA}"/>
              </a:ext>
            </a:extLst>
          </p:cNvPr>
          <p:cNvSpPr txBox="1"/>
          <p:nvPr/>
        </p:nvSpPr>
        <p:spPr>
          <a:xfrm>
            <a:off x="6575694" y="991595"/>
            <a:ext cx="1489457" cy="230832"/>
          </a:xfrm>
          <a:prstGeom prst="rect">
            <a:avLst/>
          </a:prstGeom>
          <a:solidFill>
            <a:schemeClr val="bg1"/>
          </a:solidFill>
        </p:spPr>
        <p:txBody>
          <a:bodyPr wrap="square" rtlCol="0">
            <a:spAutoFit/>
          </a:bodyPr>
          <a:lstStyle/>
          <a:p>
            <a:r>
              <a:rPr lang="es-ES" sz="900" dirty="0">
                <a:latin typeface="Open Sans bold" panose="020B0806030504020204" pitchFamily="34" charset="0"/>
                <a:ea typeface="Open Sans bold" panose="020B0806030504020204" pitchFamily="34" charset="0"/>
                <a:cs typeface="Open Sans bold" panose="020B0806030504020204" pitchFamily="34" charset="0"/>
              </a:rPr>
              <a:t>Área 3: </a:t>
            </a:r>
            <a:r>
              <a:rPr lang="es-ES" sz="900" dirty="0">
                <a:latin typeface="Open Sans Light" panose="020B0306030504020204" pitchFamily="34" charset="0"/>
                <a:ea typeface="Open Sans Light" panose="020B0306030504020204" pitchFamily="34" charset="0"/>
                <a:cs typeface="Open Sans Light" panose="020B0306030504020204" pitchFamily="34" charset="0"/>
              </a:rPr>
              <a:t>1,505 </a:t>
            </a:r>
            <a:r>
              <a:rPr lang="es-ES" sz="900" dirty="0" err="1">
                <a:latin typeface="Open Sans Light" panose="020B0306030504020204" pitchFamily="34" charset="0"/>
                <a:ea typeface="Open Sans Light" panose="020B0306030504020204" pitchFamily="34" charset="0"/>
                <a:cs typeface="Open Sans Light" panose="020B0306030504020204" pitchFamily="34" charset="0"/>
              </a:rPr>
              <a:t>kWh</a:t>
            </a:r>
            <a:r>
              <a:rPr lang="es-ES" sz="900" dirty="0">
                <a:latin typeface="Open Sans Light" panose="020B0306030504020204" pitchFamily="34" charset="0"/>
                <a:ea typeface="Open Sans Light" panose="020B0306030504020204" pitchFamily="34" charset="0"/>
                <a:cs typeface="Open Sans Light" panose="020B0306030504020204" pitchFamily="34" charset="0"/>
              </a:rPr>
              <a:t>/m²/</a:t>
            </a:r>
            <a:r>
              <a:rPr lang="es-ES" sz="900" dirty="0" err="1">
                <a:latin typeface="Open Sans Light" panose="020B0306030504020204" pitchFamily="34" charset="0"/>
                <a:ea typeface="Open Sans Light" panose="020B0306030504020204" pitchFamily="34" charset="0"/>
                <a:cs typeface="Open Sans Light" panose="020B0306030504020204" pitchFamily="34" charset="0"/>
              </a:rPr>
              <a:t>yr</a:t>
            </a:r>
            <a:endParaRPr lang="es-ES" sz="9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Freeform: Shape 33">
            <a:extLst>
              <a:ext uri="{FF2B5EF4-FFF2-40B4-BE49-F238E27FC236}">
                <a16:creationId xmlns:a16="http://schemas.microsoft.com/office/drawing/2014/main" id="{2135B24D-6FB2-4E65-B8DF-4D1948DB7D37}"/>
              </a:ext>
            </a:extLst>
          </p:cNvPr>
          <p:cNvSpPr/>
          <p:nvPr/>
        </p:nvSpPr>
        <p:spPr>
          <a:xfrm>
            <a:off x="8014986" y="1084397"/>
            <a:ext cx="285226" cy="159391"/>
          </a:xfrm>
          <a:custGeom>
            <a:avLst/>
            <a:gdLst>
              <a:gd name="connsiteX0" fmla="*/ 0 w 285226"/>
              <a:gd name="connsiteY0" fmla="*/ 0 h 159391"/>
              <a:gd name="connsiteX1" fmla="*/ 167780 w 285226"/>
              <a:gd name="connsiteY1" fmla="*/ 0 h 159391"/>
              <a:gd name="connsiteX2" fmla="*/ 285226 w 285226"/>
              <a:gd name="connsiteY2" fmla="*/ 159391 h 159391"/>
            </a:gdLst>
            <a:ahLst/>
            <a:cxnLst>
              <a:cxn ang="0">
                <a:pos x="connsiteX0" y="connsiteY0"/>
              </a:cxn>
              <a:cxn ang="0">
                <a:pos x="connsiteX1" y="connsiteY1"/>
              </a:cxn>
              <a:cxn ang="0">
                <a:pos x="connsiteX2" y="connsiteY2"/>
              </a:cxn>
            </a:cxnLst>
            <a:rect l="l" t="t" r="r" b="b"/>
            <a:pathLst>
              <a:path w="285226" h="159391">
                <a:moveTo>
                  <a:pt x="0" y="0"/>
                </a:moveTo>
                <a:lnTo>
                  <a:pt x="167780" y="0"/>
                </a:lnTo>
                <a:lnTo>
                  <a:pt x="285226" y="159391"/>
                </a:lnTo>
              </a:path>
            </a:pathLst>
          </a:custGeom>
          <a:noFill/>
          <a:ln w="9525">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dirty="0"/>
          </a:p>
        </p:txBody>
      </p:sp>
      <p:sp>
        <p:nvSpPr>
          <p:cNvPr id="36" name="Freeform: Shape 35">
            <a:extLst>
              <a:ext uri="{FF2B5EF4-FFF2-40B4-BE49-F238E27FC236}">
                <a16:creationId xmlns:a16="http://schemas.microsoft.com/office/drawing/2014/main" id="{92F02594-1E5A-4FC5-AEAB-526BCEB6C927}"/>
              </a:ext>
            </a:extLst>
          </p:cNvPr>
          <p:cNvSpPr/>
          <p:nvPr/>
        </p:nvSpPr>
        <p:spPr>
          <a:xfrm>
            <a:off x="7175500" y="1968500"/>
            <a:ext cx="698500" cy="330200"/>
          </a:xfrm>
          <a:custGeom>
            <a:avLst/>
            <a:gdLst>
              <a:gd name="connsiteX0" fmla="*/ 0 w 698500"/>
              <a:gd name="connsiteY0" fmla="*/ 0 h 330200"/>
              <a:gd name="connsiteX1" fmla="*/ 260350 w 698500"/>
              <a:gd name="connsiteY1" fmla="*/ 0 h 330200"/>
              <a:gd name="connsiteX2" fmla="*/ 698500 w 698500"/>
              <a:gd name="connsiteY2" fmla="*/ 330200 h 330200"/>
            </a:gdLst>
            <a:ahLst/>
            <a:cxnLst>
              <a:cxn ang="0">
                <a:pos x="connsiteX0" y="connsiteY0"/>
              </a:cxn>
              <a:cxn ang="0">
                <a:pos x="connsiteX1" y="connsiteY1"/>
              </a:cxn>
              <a:cxn ang="0">
                <a:pos x="connsiteX2" y="connsiteY2"/>
              </a:cxn>
            </a:cxnLst>
            <a:rect l="l" t="t" r="r" b="b"/>
            <a:pathLst>
              <a:path w="698500" h="330200">
                <a:moveTo>
                  <a:pt x="0" y="0"/>
                </a:moveTo>
                <a:lnTo>
                  <a:pt x="260350" y="0"/>
                </a:lnTo>
                <a:lnTo>
                  <a:pt x="698500" y="330200"/>
                </a:lnTo>
              </a:path>
            </a:pathLst>
          </a:custGeom>
          <a:noFill/>
          <a:ln w="9525">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dirty="0"/>
          </a:p>
        </p:txBody>
      </p:sp>
      <p:sp>
        <p:nvSpPr>
          <p:cNvPr id="37" name="Freeform: Shape 36">
            <a:extLst>
              <a:ext uri="{FF2B5EF4-FFF2-40B4-BE49-F238E27FC236}">
                <a16:creationId xmlns:a16="http://schemas.microsoft.com/office/drawing/2014/main" id="{0EA6BB58-4B21-4AFE-A245-2056628B515B}"/>
              </a:ext>
            </a:extLst>
          </p:cNvPr>
          <p:cNvSpPr/>
          <p:nvPr/>
        </p:nvSpPr>
        <p:spPr>
          <a:xfrm>
            <a:off x="7677150" y="3575050"/>
            <a:ext cx="495300" cy="228600"/>
          </a:xfrm>
          <a:custGeom>
            <a:avLst/>
            <a:gdLst>
              <a:gd name="connsiteX0" fmla="*/ 495300 w 495300"/>
              <a:gd name="connsiteY0" fmla="*/ 228600 h 228600"/>
              <a:gd name="connsiteX1" fmla="*/ 330200 w 495300"/>
              <a:gd name="connsiteY1" fmla="*/ 228600 h 228600"/>
              <a:gd name="connsiteX2" fmla="*/ 0 w 495300"/>
              <a:gd name="connsiteY2" fmla="*/ 0 h 228600"/>
            </a:gdLst>
            <a:ahLst/>
            <a:cxnLst>
              <a:cxn ang="0">
                <a:pos x="connsiteX0" y="connsiteY0"/>
              </a:cxn>
              <a:cxn ang="0">
                <a:pos x="connsiteX1" y="connsiteY1"/>
              </a:cxn>
              <a:cxn ang="0">
                <a:pos x="connsiteX2" y="connsiteY2"/>
              </a:cxn>
            </a:cxnLst>
            <a:rect l="l" t="t" r="r" b="b"/>
            <a:pathLst>
              <a:path w="495300" h="228600">
                <a:moveTo>
                  <a:pt x="495300" y="228600"/>
                </a:moveTo>
                <a:lnTo>
                  <a:pt x="330200" y="228600"/>
                </a:lnTo>
                <a:lnTo>
                  <a:pt x="0" y="0"/>
                </a:lnTo>
              </a:path>
            </a:pathLst>
          </a:custGeom>
          <a:noFill/>
          <a:ln w="9525">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dirty="0"/>
          </a:p>
        </p:txBody>
      </p:sp>
      <p:pic>
        <p:nvPicPr>
          <p:cNvPr id="38" name="Picture 37">
            <a:extLst>
              <a:ext uri="{FF2B5EF4-FFF2-40B4-BE49-F238E27FC236}">
                <a16:creationId xmlns:a16="http://schemas.microsoft.com/office/drawing/2014/main" id="{62B1E16C-EC2B-4AAB-916B-9599B3E54B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97321" y="5336597"/>
            <a:ext cx="1837233" cy="715460"/>
          </a:xfrm>
          <a:prstGeom prst="rect">
            <a:avLst/>
          </a:prstGeom>
        </p:spPr>
      </p:pic>
      <p:pic>
        <p:nvPicPr>
          <p:cNvPr id="39" name="Picture 38">
            <a:extLst>
              <a:ext uri="{FF2B5EF4-FFF2-40B4-BE49-F238E27FC236}">
                <a16:creationId xmlns:a16="http://schemas.microsoft.com/office/drawing/2014/main" id="{73751BEE-72BF-4918-810C-997A7DA55D4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43041" y="5315420"/>
            <a:ext cx="1839294" cy="735716"/>
          </a:xfrm>
          <a:prstGeom prst="rect">
            <a:avLst/>
          </a:prstGeom>
        </p:spPr>
      </p:pic>
      <p:sp>
        <p:nvSpPr>
          <p:cNvPr id="43" name="Rectangle 42">
            <a:extLst>
              <a:ext uri="{FF2B5EF4-FFF2-40B4-BE49-F238E27FC236}">
                <a16:creationId xmlns:a16="http://schemas.microsoft.com/office/drawing/2014/main" id="{17E2D180-86AF-458F-86F3-BAB126FA21A8}"/>
              </a:ext>
            </a:extLst>
          </p:cNvPr>
          <p:cNvSpPr/>
          <p:nvPr/>
        </p:nvSpPr>
        <p:spPr>
          <a:xfrm>
            <a:off x="5378629" y="5803053"/>
            <a:ext cx="1852751" cy="2548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0" name="TextBox 39">
            <a:extLst>
              <a:ext uri="{FF2B5EF4-FFF2-40B4-BE49-F238E27FC236}">
                <a16:creationId xmlns:a16="http://schemas.microsoft.com/office/drawing/2014/main" id="{589656C2-1B2D-4E88-AF2D-EF5E0CBE5F19}"/>
              </a:ext>
            </a:extLst>
          </p:cNvPr>
          <p:cNvSpPr txBox="1"/>
          <p:nvPr/>
        </p:nvSpPr>
        <p:spPr>
          <a:xfrm>
            <a:off x="5363502" y="5828268"/>
            <a:ext cx="1852700" cy="215444"/>
          </a:xfrm>
          <a:prstGeom prst="rect">
            <a:avLst/>
          </a:prstGeom>
          <a:noFill/>
        </p:spPr>
        <p:txBody>
          <a:bodyPr wrap="square" rtlCol="0">
            <a:spAutoFit/>
          </a:bodyPr>
          <a:lstStyle/>
          <a:p>
            <a:r>
              <a:rPr lang="es-ES" sz="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rPr>
              <a:t>ÁREA 1 &amp; 3 CONFIGURACIÓN FV</a:t>
            </a:r>
          </a:p>
        </p:txBody>
      </p:sp>
      <p:sp>
        <p:nvSpPr>
          <p:cNvPr id="45" name="Rectangle 44">
            <a:extLst>
              <a:ext uri="{FF2B5EF4-FFF2-40B4-BE49-F238E27FC236}">
                <a16:creationId xmlns:a16="http://schemas.microsoft.com/office/drawing/2014/main" id="{C2BA22C4-397B-47E7-942B-B86CC69BC6EF}"/>
              </a:ext>
            </a:extLst>
          </p:cNvPr>
          <p:cNvSpPr/>
          <p:nvPr/>
        </p:nvSpPr>
        <p:spPr>
          <a:xfrm>
            <a:off x="7344472" y="5800513"/>
            <a:ext cx="1852751" cy="2548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6" name="TextBox 45">
            <a:extLst>
              <a:ext uri="{FF2B5EF4-FFF2-40B4-BE49-F238E27FC236}">
                <a16:creationId xmlns:a16="http://schemas.microsoft.com/office/drawing/2014/main" id="{9150FA1C-A37A-4C6D-8D36-25749A780FCD}"/>
              </a:ext>
            </a:extLst>
          </p:cNvPr>
          <p:cNvSpPr txBox="1"/>
          <p:nvPr/>
        </p:nvSpPr>
        <p:spPr>
          <a:xfrm>
            <a:off x="7295336" y="5795343"/>
            <a:ext cx="1852700" cy="215444"/>
          </a:xfrm>
          <a:prstGeom prst="rect">
            <a:avLst/>
          </a:prstGeom>
          <a:noFill/>
        </p:spPr>
        <p:txBody>
          <a:bodyPr wrap="square" rtlCol="0">
            <a:spAutoFit/>
          </a:bodyPr>
          <a:lstStyle/>
          <a:p>
            <a:r>
              <a:rPr lang="es-ES" sz="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rPr>
              <a:t>ÁREA 2 CONFIGURACIÓN FV</a:t>
            </a:r>
          </a:p>
        </p:txBody>
      </p:sp>
      <p:sp>
        <p:nvSpPr>
          <p:cNvPr id="35" name="Rectangle 34">
            <a:extLst>
              <a:ext uri="{FF2B5EF4-FFF2-40B4-BE49-F238E27FC236}">
                <a16:creationId xmlns:a16="http://schemas.microsoft.com/office/drawing/2014/main" id="{B9AF13A9-0B0A-4003-A7D2-CAED7C863A52}"/>
              </a:ext>
            </a:extLst>
          </p:cNvPr>
          <p:cNvSpPr/>
          <p:nvPr/>
        </p:nvSpPr>
        <p:spPr>
          <a:xfrm>
            <a:off x="4628937" y="4092280"/>
            <a:ext cx="681294" cy="1135010"/>
          </a:xfrm>
          <a:prstGeom prst="rect">
            <a:avLst/>
          </a:prstGeom>
          <a:no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Arrow: Right 11">
            <a:extLst>
              <a:ext uri="{FF2B5EF4-FFF2-40B4-BE49-F238E27FC236}">
                <a16:creationId xmlns:a16="http://schemas.microsoft.com/office/drawing/2014/main" id="{9C301ECD-4288-463F-96F6-5971789D0C79}"/>
              </a:ext>
            </a:extLst>
          </p:cNvPr>
          <p:cNvSpPr/>
          <p:nvPr/>
        </p:nvSpPr>
        <p:spPr>
          <a:xfrm>
            <a:off x="5378630" y="4499486"/>
            <a:ext cx="618510" cy="320597"/>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1" name="TextBox 40">
            <a:extLst>
              <a:ext uri="{FF2B5EF4-FFF2-40B4-BE49-F238E27FC236}">
                <a16:creationId xmlns:a16="http://schemas.microsoft.com/office/drawing/2014/main" id="{EC7C5781-434E-4A9A-B66D-820F87F80D93}"/>
              </a:ext>
            </a:extLst>
          </p:cNvPr>
          <p:cNvSpPr txBox="1"/>
          <p:nvPr/>
        </p:nvSpPr>
        <p:spPr>
          <a:xfrm>
            <a:off x="5997140" y="4516775"/>
            <a:ext cx="1949010" cy="507831"/>
          </a:xfrm>
          <a:prstGeom prst="rect">
            <a:avLst/>
          </a:prstGeom>
          <a:solidFill>
            <a:schemeClr val="bg1"/>
          </a:solidFill>
        </p:spPr>
        <p:txBody>
          <a:bodyPr wrap="square" rtlCol="0">
            <a:spAutoFit/>
          </a:bodyPr>
          <a:lstStyle/>
          <a:p>
            <a:r>
              <a:rPr lang="es-ES" sz="900" dirty="0">
                <a:latin typeface="Open Sans" panose="020B0606030504020204" pitchFamily="34" charset="0"/>
                <a:ea typeface="Open Sans" panose="020B0606030504020204" pitchFamily="34" charset="0"/>
                <a:cs typeface="Open Sans" panose="020B0606030504020204" pitchFamily="34" charset="0"/>
              </a:rPr>
              <a:t>Un área adicional </a:t>
            </a:r>
            <a:r>
              <a:rPr lang="es-ES" sz="900" dirty="0">
                <a:latin typeface="Open Sans bold" panose="020B0806030504020204" pitchFamily="34" charset="0"/>
                <a:ea typeface="Open Sans bold" panose="020B0806030504020204" pitchFamily="34" charset="0"/>
                <a:cs typeface="Open Sans bold" panose="020B0806030504020204" pitchFamily="34" charset="0"/>
              </a:rPr>
              <a:t>de 120-214 m² </a:t>
            </a:r>
            <a:r>
              <a:rPr lang="es-ES" sz="900" dirty="0">
                <a:latin typeface="Open Sans "/>
                <a:ea typeface="Open Sans bold" panose="020B0806030504020204" pitchFamily="34" charset="0"/>
                <a:cs typeface="Open Sans bold" panose="020B0806030504020204" pitchFamily="34" charset="0"/>
              </a:rPr>
              <a:t>de paneles FV </a:t>
            </a:r>
            <a:r>
              <a:rPr lang="es-ES" sz="900" dirty="0">
                <a:latin typeface="Open Sans bold" panose="020B0806030504020204" pitchFamily="34" charset="0"/>
                <a:ea typeface="Open Sans bold" panose="020B0806030504020204" pitchFamily="34" charset="0"/>
                <a:cs typeface="Open Sans bold" panose="020B0806030504020204" pitchFamily="34" charset="0"/>
              </a:rPr>
              <a:t>(24-41 KW)</a:t>
            </a:r>
            <a:r>
              <a:rPr lang="es-ES" sz="900" dirty="0">
                <a:latin typeface="Open Sans "/>
                <a:ea typeface="Open Sans bold" panose="020B0806030504020204" pitchFamily="34" charset="0"/>
                <a:cs typeface="Open Sans bold" panose="020B0806030504020204" pitchFamily="34" charset="0"/>
              </a:rPr>
              <a:t> se necesita para el objetivo NZE</a:t>
            </a:r>
            <a:endParaRPr lang="es-ES" sz="900" dirty="0">
              <a:latin typeface="Open Sans "/>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8183472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FBAC-0500-4490-B835-3F105B9FE896}"/>
              </a:ext>
            </a:extLst>
          </p:cNvPr>
          <p:cNvSpPr>
            <a:spLocks noGrp="1"/>
          </p:cNvSpPr>
          <p:nvPr>
            <p:ph type="ctrTitle"/>
          </p:nvPr>
        </p:nvSpPr>
        <p:spPr>
          <a:xfrm>
            <a:off x="330200" y="-58737"/>
            <a:ext cx="8909050" cy="877887"/>
          </a:xfrm>
        </p:spPr>
        <p:txBody>
          <a:bodyPr/>
          <a:lstStyle/>
          <a:p>
            <a:pPr algn="l"/>
            <a:r>
              <a:rPr lang="es-ES" sz="4400" dirty="0">
                <a:solidFill>
                  <a:schemeClr val="bg1"/>
                </a:solidFill>
              </a:rPr>
              <a:t>Diseño casi definitivo</a:t>
            </a:r>
          </a:p>
        </p:txBody>
      </p:sp>
      <p:pic>
        <p:nvPicPr>
          <p:cNvPr id="3" name="Picture 2" descr="A brick building&#10;&#10;Description automatically generated">
            <a:extLst>
              <a:ext uri="{FF2B5EF4-FFF2-40B4-BE49-F238E27FC236}">
                <a16:creationId xmlns:a16="http://schemas.microsoft.com/office/drawing/2014/main" id="{AA435C2C-2F4F-414C-A1C6-A99C3474169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819150"/>
            <a:ext cx="10598727" cy="5325762"/>
          </a:xfrm>
          <a:prstGeom prst="rect">
            <a:avLst/>
          </a:prstGeom>
        </p:spPr>
      </p:pic>
      <p:sp>
        <p:nvSpPr>
          <p:cNvPr id="4" name="CuadroTexto 3"/>
          <p:cNvSpPr txBox="1"/>
          <p:nvPr/>
        </p:nvSpPr>
        <p:spPr>
          <a:xfrm>
            <a:off x="342641" y="1356047"/>
            <a:ext cx="640184" cy="276999"/>
          </a:xfrm>
          <a:prstGeom prst="rect">
            <a:avLst/>
          </a:prstGeom>
          <a:solidFill>
            <a:schemeClr val="bg1"/>
          </a:solidFill>
        </p:spPr>
        <p:txBody>
          <a:bodyPr wrap="square" rtlCol="0">
            <a:spAutoFit/>
          </a:bodyPr>
          <a:lstStyle/>
          <a:p>
            <a:r>
              <a:rPr lang="es-ES" sz="1200" b="1" dirty="0">
                <a:latin typeface="Century Gothic" panose="020B0502020202020204" pitchFamily="34" charset="0"/>
              </a:rPr>
              <a:t>BASE</a:t>
            </a:r>
          </a:p>
        </p:txBody>
      </p:sp>
      <p:sp>
        <p:nvSpPr>
          <p:cNvPr id="5" name="CuadroTexto 4"/>
          <p:cNvSpPr txBox="1"/>
          <p:nvPr/>
        </p:nvSpPr>
        <p:spPr>
          <a:xfrm>
            <a:off x="342641" y="1556424"/>
            <a:ext cx="640184" cy="276999"/>
          </a:xfrm>
          <a:prstGeom prst="rect">
            <a:avLst/>
          </a:prstGeom>
          <a:solidFill>
            <a:schemeClr val="bg1"/>
          </a:solidFill>
        </p:spPr>
        <p:txBody>
          <a:bodyPr wrap="square" rtlCol="0">
            <a:spAutoFit/>
          </a:bodyPr>
          <a:lstStyle/>
          <a:p>
            <a:r>
              <a:rPr lang="es-ES" sz="600" dirty="0">
                <a:latin typeface="Century Gothic" panose="020B0502020202020204" pitchFamily="34" charset="0"/>
              </a:rPr>
              <a:t>PLANTAS SUPERIORES</a:t>
            </a:r>
          </a:p>
        </p:txBody>
      </p:sp>
      <p:sp>
        <p:nvSpPr>
          <p:cNvPr id="6" name="CuadroTexto 5"/>
          <p:cNvSpPr txBox="1"/>
          <p:nvPr/>
        </p:nvSpPr>
        <p:spPr>
          <a:xfrm>
            <a:off x="1005374" y="1553176"/>
            <a:ext cx="640184" cy="276999"/>
          </a:xfrm>
          <a:prstGeom prst="rect">
            <a:avLst/>
          </a:prstGeom>
          <a:solidFill>
            <a:schemeClr val="bg1"/>
          </a:solidFill>
        </p:spPr>
        <p:txBody>
          <a:bodyPr wrap="square" rtlCol="0">
            <a:spAutoFit/>
          </a:bodyPr>
          <a:lstStyle/>
          <a:p>
            <a:r>
              <a:rPr lang="es-ES" sz="600" dirty="0">
                <a:latin typeface="Century Gothic" panose="020B0502020202020204" pitchFamily="34" charset="0"/>
              </a:rPr>
              <a:t>PLANTA INFERIOR</a:t>
            </a:r>
          </a:p>
        </p:txBody>
      </p:sp>
      <p:sp>
        <p:nvSpPr>
          <p:cNvPr id="7" name="CuadroTexto 6"/>
          <p:cNvSpPr txBox="1"/>
          <p:nvPr/>
        </p:nvSpPr>
        <p:spPr>
          <a:xfrm>
            <a:off x="365190" y="2603289"/>
            <a:ext cx="640184" cy="184666"/>
          </a:xfrm>
          <a:prstGeom prst="rect">
            <a:avLst/>
          </a:prstGeom>
          <a:solidFill>
            <a:schemeClr val="bg1"/>
          </a:solidFill>
        </p:spPr>
        <p:txBody>
          <a:bodyPr wrap="square" rtlCol="0">
            <a:spAutoFit/>
          </a:bodyPr>
          <a:lstStyle/>
          <a:p>
            <a:r>
              <a:rPr lang="es-ES" sz="600" b="1" dirty="0">
                <a:latin typeface="Century Gothic" panose="020B0502020202020204" pitchFamily="34" charset="0"/>
              </a:rPr>
              <a:t>Plata</a:t>
            </a:r>
          </a:p>
        </p:txBody>
      </p:sp>
      <p:sp>
        <p:nvSpPr>
          <p:cNvPr id="8" name="CuadroTexto 7"/>
          <p:cNvSpPr txBox="1"/>
          <p:nvPr/>
        </p:nvSpPr>
        <p:spPr>
          <a:xfrm>
            <a:off x="1050472" y="2602736"/>
            <a:ext cx="640184" cy="184666"/>
          </a:xfrm>
          <a:prstGeom prst="rect">
            <a:avLst/>
          </a:prstGeom>
          <a:solidFill>
            <a:schemeClr val="bg1"/>
          </a:solidFill>
        </p:spPr>
        <p:txBody>
          <a:bodyPr wrap="square" rtlCol="0">
            <a:spAutoFit/>
          </a:bodyPr>
          <a:lstStyle/>
          <a:p>
            <a:r>
              <a:rPr lang="es-ES" sz="600" b="1" dirty="0">
                <a:latin typeface="Century Gothic" panose="020B0502020202020204" pitchFamily="34" charset="0"/>
              </a:rPr>
              <a:t>Zinc Oscuro</a:t>
            </a:r>
          </a:p>
        </p:txBody>
      </p:sp>
      <p:sp>
        <p:nvSpPr>
          <p:cNvPr id="9" name="CuadroTexto 8"/>
          <p:cNvSpPr txBox="1"/>
          <p:nvPr/>
        </p:nvSpPr>
        <p:spPr>
          <a:xfrm>
            <a:off x="330200" y="914178"/>
            <a:ext cx="4514720" cy="400110"/>
          </a:xfrm>
          <a:prstGeom prst="rect">
            <a:avLst/>
          </a:prstGeom>
          <a:solidFill>
            <a:schemeClr val="bg1"/>
          </a:solidFill>
        </p:spPr>
        <p:txBody>
          <a:bodyPr wrap="square" rtlCol="0">
            <a:spAutoFit/>
          </a:bodyPr>
          <a:lstStyle/>
          <a:p>
            <a:r>
              <a:rPr lang="es-ES" sz="2000" b="1" dirty="0">
                <a:latin typeface="Century Gothic" panose="020B0502020202020204" pitchFamily="34" charset="0"/>
              </a:rPr>
              <a:t>PLATEADO DE ALTA REFLEXIÓN</a:t>
            </a:r>
          </a:p>
        </p:txBody>
      </p:sp>
      <p:sp>
        <p:nvSpPr>
          <p:cNvPr id="10" name="CuadroTexto 9"/>
          <p:cNvSpPr txBox="1"/>
          <p:nvPr/>
        </p:nvSpPr>
        <p:spPr>
          <a:xfrm>
            <a:off x="330200" y="2818963"/>
            <a:ext cx="2218360" cy="276999"/>
          </a:xfrm>
          <a:prstGeom prst="rect">
            <a:avLst/>
          </a:prstGeom>
          <a:solidFill>
            <a:schemeClr val="bg1"/>
          </a:solidFill>
        </p:spPr>
        <p:txBody>
          <a:bodyPr wrap="square" rtlCol="0">
            <a:spAutoFit/>
          </a:bodyPr>
          <a:lstStyle/>
          <a:p>
            <a:r>
              <a:rPr lang="es-ES" sz="1200" b="1" dirty="0">
                <a:latin typeface="Century Gothic" panose="020B0502020202020204" pitchFamily="34" charset="0"/>
              </a:rPr>
              <a:t>COLORES SECUNDARIOS</a:t>
            </a:r>
          </a:p>
        </p:txBody>
      </p:sp>
      <p:sp>
        <p:nvSpPr>
          <p:cNvPr id="11" name="CuadroTexto 10"/>
          <p:cNvSpPr txBox="1"/>
          <p:nvPr/>
        </p:nvSpPr>
        <p:spPr>
          <a:xfrm>
            <a:off x="365190" y="3039173"/>
            <a:ext cx="640184" cy="276999"/>
          </a:xfrm>
          <a:prstGeom prst="rect">
            <a:avLst/>
          </a:prstGeom>
          <a:solidFill>
            <a:schemeClr val="bg1"/>
          </a:solidFill>
        </p:spPr>
        <p:txBody>
          <a:bodyPr wrap="square" rtlCol="0">
            <a:spAutoFit/>
          </a:bodyPr>
          <a:lstStyle/>
          <a:p>
            <a:r>
              <a:rPr lang="es-ES" sz="600" dirty="0">
                <a:latin typeface="Century Gothic" panose="020B0502020202020204" pitchFamily="34" charset="0"/>
              </a:rPr>
              <a:t>FRANJA DE VENTANAS</a:t>
            </a:r>
          </a:p>
        </p:txBody>
      </p:sp>
      <p:sp>
        <p:nvSpPr>
          <p:cNvPr id="12" name="CuadroTexto 11"/>
          <p:cNvSpPr txBox="1"/>
          <p:nvPr/>
        </p:nvSpPr>
        <p:spPr>
          <a:xfrm>
            <a:off x="1060581" y="3126970"/>
            <a:ext cx="640184" cy="184666"/>
          </a:xfrm>
          <a:prstGeom prst="rect">
            <a:avLst/>
          </a:prstGeom>
          <a:solidFill>
            <a:schemeClr val="bg1"/>
          </a:solidFill>
        </p:spPr>
        <p:txBody>
          <a:bodyPr wrap="square" rtlCol="0">
            <a:spAutoFit/>
          </a:bodyPr>
          <a:lstStyle/>
          <a:p>
            <a:r>
              <a:rPr lang="es-ES" sz="600" dirty="0">
                <a:latin typeface="Century Gothic" panose="020B0502020202020204" pitchFamily="34" charset="0"/>
              </a:rPr>
              <a:t>DINTEL</a:t>
            </a:r>
          </a:p>
        </p:txBody>
      </p:sp>
      <p:sp>
        <p:nvSpPr>
          <p:cNvPr id="15" name="CuadroTexto 14"/>
          <p:cNvSpPr txBox="1"/>
          <p:nvPr/>
        </p:nvSpPr>
        <p:spPr>
          <a:xfrm>
            <a:off x="1041145" y="4097213"/>
            <a:ext cx="736211" cy="184666"/>
          </a:xfrm>
          <a:prstGeom prst="rect">
            <a:avLst/>
          </a:prstGeom>
          <a:solidFill>
            <a:schemeClr val="bg1"/>
          </a:solidFill>
        </p:spPr>
        <p:txBody>
          <a:bodyPr wrap="square" rtlCol="0">
            <a:spAutoFit/>
          </a:bodyPr>
          <a:lstStyle/>
          <a:p>
            <a:r>
              <a:rPr lang="es-ES" sz="600" b="1" dirty="0">
                <a:latin typeface="Century Gothic" panose="020B0502020202020204" pitchFamily="34" charset="0"/>
              </a:rPr>
              <a:t>Bronce Oscuro</a:t>
            </a:r>
          </a:p>
        </p:txBody>
      </p:sp>
      <p:sp>
        <p:nvSpPr>
          <p:cNvPr id="16" name="CuadroTexto 15"/>
          <p:cNvSpPr txBox="1"/>
          <p:nvPr/>
        </p:nvSpPr>
        <p:spPr>
          <a:xfrm>
            <a:off x="330200" y="4097213"/>
            <a:ext cx="736211" cy="184666"/>
          </a:xfrm>
          <a:prstGeom prst="rect">
            <a:avLst/>
          </a:prstGeom>
          <a:solidFill>
            <a:schemeClr val="bg1"/>
          </a:solidFill>
        </p:spPr>
        <p:txBody>
          <a:bodyPr wrap="square" rtlCol="0">
            <a:spAutoFit/>
          </a:bodyPr>
          <a:lstStyle/>
          <a:p>
            <a:r>
              <a:rPr lang="es-ES" sz="600" b="1" dirty="0">
                <a:latin typeface="Century Gothic" panose="020B0502020202020204" pitchFamily="34" charset="0"/>
              </a:rPr>
              <a:t>Bronce Oscuro</a:t>
            </a:r>
          </a:p>
        </p:txBody>
      </p:sp>
      <p:sp>
        <p:nvSpPr>
          <p:cNvPr id="17" name="CuadroTexto 16"/>
          <p:cNvSpPr txBox="1"/>
          <p:nvPr/>
        </p:nvSpPr>
        <p:spPr>
          <a:xfrm>
            <a:off x="349899" y="4489644"/>
            <a:ext cx="640184" cy="184666"/>
          </a:xfrm>
          <a:prstGeom prst="rect">
            <a:avLst/>
          </a:prstGeom>
          <a:solidFill>
            <a:schemeClr val="bg1"/>
          </a:solidFill>
        </p:spPr>
        <p:txBody>
          <a:bodyPr wrap="square" rtlCol="0">
            <a:spAutoFit/>
          </a:bodyPr>
          <a:lstStyle/>
          <a:p>
            <a:r>
              <a:rPr lang="es-ES" sz="600" dirty="0">
                <a:latin typeface="Century Gothic" panose="020B0502020202020204" pitchFamily="34" charset="0"/>
              </a:rPr>
              <a:t>ALERO</a:t>
            </a:r>
          </a:p>
        </p:txBody>
      </p:sp>
      <p:sp>
        <p:nvSpPr>
          <p:cNvPr id="18" name="CuadroTexto 17"/>
          <p:cNvSpPr txBox="1"/>
          <p:nvPr/>
        </p:nvSpPr>
        <p:spPr>
          <a:xfrm>
            <a:off x="1060581" y="4489644"/>
            <a:ext cx="735562" cy="184666"/>
          </a:xfrm>
          <a:prstGeom prst="rect">
            <a:avLst/>
          </a:prstGeom>
          <a:solidFill>
            <a:schemeClr val="bg1"/>
          </a:solidFill>
        </p:spPr>
        <p:txBody>
          <a:bodyPr wrap="square" rtlCol="0">
            <a:spAutoFit/>
          </a:bodyPr>
          <a:lstStyle/>
          <a:p>
            <a:r>
              <a:rPr lang="es-ES" sz="600" dirty="0">
                <a:latin typeface="Century Gothic" panose="020B0502020202020204" pitchFamily="34" charset="0"/>
              </a:rPr>
              <a:t>TRAVESAÑOS</a:t>
            </a:r>
          </a:p>
        </p:txBody>
      </p:sp>
      <p:sp>
        <p:nvSpPr>
          <p:cNvPr id="19" name="CuadroTexto 18"/>
          <p:cNvSpPr txBox="1"/>
          <p:nvPr/>
        </p:nvSpPr>
        <p:spPr>
          <a:xfrm>
            <a:off x="1812998" y="4489644"/>
            <a:ext cx="735562" cy="184666"/>
          </a:xfrm>
          <a:prstGeom prst="rect">
            <a:avLst/>
          </a:prstGeom>
          <a:solidFill>
            <a:schemeClr val="bg1"/>
          </a:solidFill>
        </p:spPr>
        <p:txBody>
          <a:bodyPr wrap="square" rtlCol="0">
            <a:spAutoFit/>
          </a:bodyPr>
          <a:lstStyle/>
          <a:p>
            <a:r>
              <a:rPr lang="es-ES" sz="600" dirty="0">
                <a:latin typeface="Century Gothic" panose="020B0502020202020204" pitchFamily="34" charset="0"/>
              </a:rPr>
              <a:t>BARANDILLAS</a:t>
            </a:r>
          </a:p>
        </p:txBody>
      </p:sp>
      <p:sp>
        <p:nvSpPr>
          <p:cNvPr id="20" name="CuadroTexto 19"/>
          <p:cNvSpPr txBox="1"/>
          <p:nvPr/>
        </p:nvSpPr>
        <p:spPr>
          <a:xfrm>
            <a:off x="1777483" y="5428764"/>
            <a:ext cx="978159" cy="184666"/>
          </a:xfrm>
          <a:prstGeom prst="rect">
            <a:avLst/>
          </a:prstGeom>
          <a:solidFill>
            <a:schemeClr val="bg1"/>
          </a:solidFill>
        </p:spPr>
        <p:txBody>
          <a:bodyPr wrap="square" rtlCol="0">
            <a:spAutoFit/>
          </a:bodyPr>
          <a:lstStyle/>
          <a:p>
            <a:r>
              <a:rPr lang="es-ES" sz="600" b="1" dirty="0">
                <a:latin typeface="Century Gothic" panose="020B0502020202020204" pitchFamily="34" charset="0"/>
              </a:rPr>
              <a:t>Igualar a existentes</a:t>
            </a:r>
          </a:p>
        </p:txBody>
      </p:sp>
      <p:sp>
        <p:nvSpPr>
          <p:cNvPr id="21" name="CuadroTexto 20"/>
          <p:cNvSpPr txBox="1"/>
          <p:nvPr/>
        </p:nvSpPr>
        <p:spPr>
          <a:xfrm>
            <a:off x="1060581" y="5428764"/>
            <a:ext cx="770486" cy="184666"/>
          </a:xfrm>
          <a:prstGeom prst="rect">
            <a:avLst/>
          </a:prstGeom>
          <a:solidFill>
            <a:schemeClr val="bg1"/>
          </a:solidFill>
        </p:spPr>
        <p:txBody>
          <a:bodyPr wrap="square" rtlCol="0">
            <a:spAutoFit/>
          </a:bodyPr>
          <a:lstStyle/>
          <a:p>
            <a:r>
              <a:rPr lang="es-ES" sz="600" b="1" dirty="0">
                <a:latin typeface="Century Gothic" panose="020B0502020202020204" pitchFamily="34" charset="0"/>
              </a:rPr>
              <a:t>Bronce Oscuro</a:t>
            </a:r>
          </a:p>
        </p:txBody>
      </p:sp>
      <p:sp>
        <p:nvSpPr>
          <p:cNvPr id="22" name="CuadroTexto 21"/>
          <p:cNvSpPr txBox="1"/>
          <p:nvPr/>
        </p:nvSpPr>
        <p:spPr>
          <a:xfrm>
            <a:off x="354565" y="5428764"/>
            <a:ext cx="770486" cy="184666"/>
          </a:xfrm>
          <a:prstGeom prst="rect">
            <a:avLst/>
          </a:prstGeom>
          <a:solidFill>
            <a:schemeClr val="bg1"/>
          </a:solidFill>
        </p:spPr>
        <p:txBody>
          <a:bodyPr wrap="square" rtlCol="0">
            <a:spAutoFit/>
          </a:bodyPr>
          <a:lstStyle/>
          <a:p>
            <a:r>
              <a:rPr lang="es-ES" sz="600" b="1" dirty="0">
                <a:latin typeface="Century Gothic" panose="020B0502020202020204" pitchFamily="34" charset="0"/>
              </a:rPr>
              <a:t>Bronce Oscuro</a:t>
            </a:r>
          </a:p>
        </p:txBody>
      </p:sp>
      <p:sp>
        <p:nvSpPr>
          <p:cNvPr id="23" name="CuadroTexto 22"/>
          <p:cNvSpPr txBox="1"/>
          <p:nvPr/>
        </p:nvSpPr>
        <p:spPr>
          <a:xfrm>
            <a:off x="330199" y="4269744"/>
            <a:ext cx="1945168" cy="276999"/>
          </a:xfrm>
          <a:prstGeom prst="rect">
            <a:avLst/>
          </a:prstGeom>
          <a:solidFill>
            <a:schemeClr val="bg1"/>
          </a:solidFill>
        </p:spPr>
        <p:txBody>
          <a:bodyPr wrap="square" rtlCol="0">
            <a:spAutoFit/>
          </a:bodyPr>
          <a:lstStyle/>
          <a:p>
            <a:r>
              <a:rPr lang="es-ES" sz="1200" b="1" dirty="0">
                <a:latin typeface="Century Gothic" panose="020B0502020202020204" pitchFamily="34" charset="0"/>
              </a:rPr>
              <a:t>COLORES DE ACENTO</a:t>
            </a:r>
          </a:p>
        </p:txBody>
      </p:sp>
    </p:spTree>
    <p:extLst>
      <p:ext uri="{BB962C8B-B14F-4D97-AF65-F5344CB8AC3E}">
        <p14:creationId xmlns:p14="http://schemas.microsoft.com/office/powerpoint/2010/main" val="3375217659"/>
      </p:ext>
    </p:extLst>
  </p:cSld>
  <p:clrMapOvr>
    <a:masterClrMapping/>
  </p:clrMapOvr>
  <p:transition spd="slow">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FBAC-0500-4490-B835-3F105B9FE896}"/>
              </a:ext>
            </a:extLst>
          </p:cNvPr>
          <p:cNvSpPr>
            <a:spLocks noGrp="1"/>
          </p:cNvSpPr>
          <p:nvPr>
            <p:ph type="ctrTitle"/>
          </p:nvPr>
        </p:nvSpPr>
        <p:spPr>
          <a:xfrm>
            <a:off x="330200" y="-58737"/>
            <a:ext cx="8909050" cy="877887"/>
          </a:xfrm>
        </p:spPr>
        <p:txBody>
          <a:bodyPr/>
          <a:lstStyle/>
          <a:p>
            <a:pPr algn="l"/>
            <a:r>
              <a:rPr lang="es-ES" sz="4400" dirty="0">
                <a:solidFill>
                  <a:schemeClr val="bg1"/>
                </a:solidFill>
              </a:rPr>
              <a:t>Vestíbulo interior</a:t>
            </a:r>
          </a:p>
        </p:txBody>
      </p:sp>
      <p:pic>
        <p:nvPicPr>
          <p:cNvPr id="3" name="Picture 2" descr="A room filled with furniture and a large window&#10;&#10;Description automatically generated">
            <a:extLst>
              <a:ext uri="{FF2B5EF4-FFF2-40B4-BE49-F238E27FC236}">
                <a16:creationId xmlns:a16="http://schemas.microsoft.com/office/drawing/2014/main" id="{E10460A7-83D3-EA45-BD02-B3312C2111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0428" y="889644"/>
            <a:ext cx="9028822" cy="5078712"/>
          </a:xfrm>
          <a:prstGeom prst="rect">
            <a:avLst/>
          </a:prstGeom>
        </p:spPr>
      </p:pic>
    </p:spTree>
    <p:extLst>
      <p:ext uri="{BB962C8B-B14F-4D97-AF65-F5344CB8AC3E}">
        <p14:creationId xmlns:p14="http://schemas.microsoft.com/office/powerpoint/2010/main" val="1279577111"/>
      </p:ext>
    </p:extLst>
  </p:cSld>
  <p:clrMapOvr>
    <a:masterClrMapping/>
  </p:clrMapOvr>
  <p:transition spd="slow">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FBAC-0500-4490-B835-3F105B9FE896}"/>
              </a:ext>
            </a:extLst>
          </p:cNvPr>
          <p:cNvSpPr>
            <a:spLocks noGrp="1"/>
          </p:cNvSpPr>
          <p:nvPr>
            <p:ph type="ctrTitle"/>
          </p:nvPr>
        </p:nvSpPr>
        <p:spPr>
          <a:xfrm>
            <a:off x="330200" y="-58737"/>
            <a:ext cx="8909050" cy="877887"/>
          </a:xfrm>
        </p:spPr>
        <p:txBody>
          <a:bodyPr/>
          <a:lstStyle/>
          <a:p>
            <a:pPr algn="l"/>
            <a:r>
              <a:rPr lang="es-ES" sz="4400" dirty="0">
                <a:solidFill>
                  <a:schemeClr val="bg1"/>
                </a:solidFill>
              </a:rPr>
              <a:t>Vestíbulo Interior</a:t>
            </a:r>
          </a:p>
        </p:txBody>
      </p:sp>
      <p:pic>
        <p:nvPicPr>
          <p:cNvPr id="3" name="Picture 2" descr="A large room&#10;&#10;Description automatically generated">
            <a:extLst>
              <a:ext uri="{FF2B5EF4-FFF2-40B4-BE49-F238E27FC236}">
                <a16:creationId xmlns:a16="http://schemas.microsoft.com/office/drawing/2014/main" id="{DE95A6B8-DD10-2D44-BE86-42EDBEE40E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2212" y="1015654"/>
            <a:ext cx="8967038" cy="5043959"/>
          </a:xfrm>
          <a:prstGeom prst="rect">
            <a:avLst/>
          </a:prstGeom>
        </p:spPr>
      </p:pic>
    </p:spTree>
    <p:extLst>
      <p:ext uri="{BB962C8B-B14F-4D97-AF65-F5344CB8AC3E}">
        <p14:creationId xmlns:p14="http://schemas.microsoft.com/office/powerpoint/2010/main" val="3943770362"/>
      </p:ext>
    </p:extLst>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FBAC-0500-4490-B835-3F105B9FE896}"/>
              </a:ext>
            </a:extLst>
          </p:cNvPr>
          <p:cNvSpPr>
            <a:spLocks noGrp="1"/>
          </p:cNvSpPr>
          <p:nvPr>
            <p:ph type="ctrTitle"/>
          </p:nvPr>
        </p:nvSpPr>
        <p:spPr>
          <a:xfrm>
            <a:off x="330200" y="-58737"/>
            <a:ext cx="8909050" cy="877887"/>
          </a:xfrm>
        </p:spPr>
        <p:txBody>
          <a:bodyPr/>
          <a:lstStyle/>
          <a:p>
            <a:pPr algn="l"/>
            <a:r>
              <a:rPr lang="es-ES" sz="4400" dirty="0">
                <a:solidFill>
                  <a:schemeClr val="bg1"/>
                </a:solidFill>
              </a:rPr>
              <a:t>Espacio para el personal</a:t>
            </a:r>
          </a:p>
        </p:txBody>
      </p:sp>
      <p:pic>
        <p:nvPicPr>
          <p:cNvPr id="3" name="Picture 2" descr="A large room&#10;&#10;Description automatically generated">
            <a:extLst>
              <a:ext uri="{FF2B5EF4-FFF2-40B4-BE49-F238E27FC236}">
                <a16:creationId xmlns:a16="http://schemas.microsoft.com/office/drawing/2014/main" id="{75AD0594-C429-CB43-A4D9-FF089F5F3D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135" y="906436"/>
            <a:ext cx="8969115" cy="5045127"/>
          </a:xfrm>
          <a:prstGeom prst="rect">
            <a:avLst/>
          </a:prstGeom>
        </p:spPr>
      </p:pic>
    </p:spTree>
    <p:extLst>
      <p:ext uri="{BB962C8B-B14F-4D97-AF65-F5344CB8AC3E}">
        <p14:creationId xmlns:p14="http://schemas.microsoft.com/office/powerpoint/2010/main" val="985718331"/>
      </p:ext>
    </p:extLst>
  </p:cSld>
  <p:clrMapOvr>
    <a:masterClrMapping/>
  </p:clrMapOvr>
  <p:transition spd="slow">
    <p:push di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FBAC-0500-4490-B835-3F105B9FE896}"/>
              </a:ext>
            </a:extLst>
          </p:cNvPr>
          <p:cNvSpPr>
            <a:spLocks noGrp="1"/>
          </p:cNvSpPr>
          <p:nvPr>
            <p:ph type="ctrTitle"/>
          </p:nvPr>
        </p:nvSpPr>
        <p:spPr>
          <a:xfrm>
            <a:off x="330200" y="-58737"/>
            <a:ext cx="8909050" cy="877887"/>
          </a:xfrm>
        </p:spPr>
        <p:txBody>
          <a:bodyPr/>
          <a:lstStyle/>
          <a:p>
            <a:pPr algn="l"/>
            <a:r>
              <a:rPr lang="es-ES" sz="4400" dirty="0">
                <a:solidFill>
                  <a:schemeClr val="bg1"/>
                </a:solidFill>
              </a:rPr>
              <a:t>Sala del Consejo</a:t>
            </a:r>
          </a:p>
        </p:txBody>
      </p:sp>
      <p:pic>
        <p:nvPicPr>
          <p:cNvPr id="3" name="Picture 2" descr="A room full of furniture&#10;&#10;Description automatically generated">
            <a:extLst>
              <a:ext uri="{FF2B5EF4-FFF2-40B4-BE49-F238E27FC236}">
                <a16:creationId xmlns:a16="http://schemas.microsoft.com/office/drawing/2014/main" id="{75B3D761-44C3-AA4F-B58B-5137C7717E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894" y="904400"/>
            <a:ext cx="8976356" cy="5049200"/>
          </a:xfrm>
          <a:prstGeom prst="rect">
            <a:avLst/>
          </a:prstGeom>
        </p:spPr>
      </p:pic>
    </p:spTree>
    <p:extLst>
      <p:ext uri="{BB962C8B-B14F-4D97-AF65-F5344CB8AC3E}">
        <p14:creationId xmlns:p14="http://schemas.microsoft.com/office/powerpoint/2010/main" val="2343267904"/>
      </p:ext>
    </p:extLst>
  </p:cSld>
  <p:clrMapOvr>
    <a:masterClrMapping/>
  </p:clrMapOvr>
  <p:transition spd="slow">
    <p:push dir="u"/>
  </p:transition>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10" name="Subtitle 2">
            <a:extLst>
              <a:ext uri="{FF2B5EF4-FFF2-40B4-BE49-F238E27FC236}">
                <a16:creationId xmlns:a16="http://schemas.microsoft.com/office/drawing/2014/main" id="{A10BE288-34C4-4ADE-80B4-973D50752405}"/>
              </a:ext>
            </a:extLst>
          </p:cNvPr>
          <p:cNvSpPr>
            <a:spLocks noGrp="1"/>
          </p:cNvSpPr>
          <p:nvPr>
            <p:ph type="subTitle" idx="1"/>
          </p:nvPr>
        </p:nvSpPr>
        <p:spPr>
          <a:xfrm>
            <a:off x="6746627" y="4750893"/>
            <a:ext cx="4645250" cy="1147863"/>
          </a:xfrm>
        </p:spPr>
        <p:txBody>
          <a:bodyPr vert="horz" lIns="91440" tIns="45720" rIns="91440" bIns="45720" rtlCol="0" anchor="t">
            <a:normAutofit/>
          </a:bodyPr>
          <a:lstStyle/>
          <a:p>
            <a:pPr marL="514350" lvl="1" indent="-285750" algn="l">
              <a:buFont typeface="Arial" panose="020B0604020202020204" pitchFamily="34" charset="0"/>
              <a:buChar char="•"/>
            </a:pPr>
            <a:endParaRPr lang="es-ES" dirty="0">
              <a:solidFill>
                <a:schemeClr val="bg1"/>
              </a:solidFill>
            </a:endParaRPr>
          </a:p>
          <a:p>
            <a:pPr indent="-228600" algn="l">
              <a:buFont typeface="Arial" panose="020B0604020202020204" pitchFamily="34" charset="0"/>
              <a:buChar char="•"/>
            </a:pPr>
            <a:endParaRPr lang="es-ES" sz="2000" dirty="0">
              <a:solidFill>
                <a:schemeClr val="bg1"/>
              </a:solidFill>
            </a:endParaRP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6F9786F-E918-417A-B2A0-FD6A2FE56E78}"/>
              </a:ext>
            </a:extLst>
          </p:cNvPr>
          <p:cNvSpPr txBox="1"/>
          <p:nvPr/>
        </p:nvSpPr>
        <p:spPr>
          <a:xfrm>
            <a:off x="6179445" y="1041023"/>
            <a:ext cx="5560396" cy="62478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dirty="0">
                <a:ln>
                  <a:noFill/>
                </a:ln>
                <a:solidFill>
                  <a:prstClr val="white"/>
                </a:solidFill>
                <a:effectLst/>
                <a:uLnTx/>
                <a:uFillTx/>
                <a:latin typeface="Calibri" panose="020F0502020204030204"/>
              </a:rPr>
              <a:t>Mercado de la </a:t>
            </a:r>
            <a:r>
              <a:rPr lang="es-ES" sz="2800" dirty="0">
                <a:solidFill>
                  <a:prstClr val="white"/>
                </a:solidFill>
                <a:latin typeface="Calibri" panose="020F0502020204030204"/>
              </a:rPr>
              <a:t>Construcción en </a:t>
            </a:r>
            <a:r>
              <a:rPr kumimoji="0" lang="es-ES" sz="2800" b="0" i="0" u="none" strike="noStrike" kern="1200" cap="none" spc="0" normalizeH="0" baseline="0" dirty="0">
                <a:ln>
                  <a:noFill/>
                </a:ln>
                <a:solidFill>
                  <a:prstClr val="white"/>
                </a:solidFill>
                <a:effectLst/>
                <a:uLnTx/>
                <a:uFillTx/>
                <a:latin typeface="Calibri" panose="020F0502020204030204"/>
              </a:rPr>
              <a:t>Atlanta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dirty="0">
                <a:ln>
                  <a:noFill/>
                </a:ln>
                <a:solidFill>
                  <a:prstClr val="white"/>
                </a:solidFill>
                <a:effectLst/>
                <a:uLnTx/>
                <a:uFillTx/>
                <a:latin typeface="Calibri" panose="020F0502020204030204"/>
              </a:rPr>
              <a:t>Coste de </a:t>
            </a:r>
            <a:r>
              <a:rPr lang="es-ES" sz="2800" dirty="0">
                <a:solidFill>
                  <a:prstClr val="white"/>
                </a:solidFill>
                <a:latin typeface="Calibri" panose="020F0502020204030204"/>
              </a:rPr>
              <a:t>montaje de instalaciones en edificio</a:t>
            </a:r>
            <a:r>
              <a:rPr kumimoji="0" lang="es-ES" sz="2800" b="0" i="0" u="none" strike="noStrike" kern="1200" cap="none" spc="0" normalizeH="0" baseline="0" dirty="0">
                <a:ln>
                  <a:noFill/>
                </a:ln>
                <a:solidFill>
                  <a:prstClr val="white"/>
                </a:solidFill>
                <a:effectLst/>
                <a:uLnTx/>
                <a:uFillTx/>
                <a:latin typeface="Calibri" panose="020F0502020204030204"/>
              </a:rPr>
              <a:t>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2800" b="0" i="0" u="none" strike="noStrike" kern="1200" cap="none" spc="0" normalizeH="0" baseline="0" dirty="0">
                <a:ln>
                  <a:noFill/>
                </a:ln>
                <a:solidFill>
                  <a:prstClr val="white"/>
                </a:solidFill>
                <a:effectLst/>
                <a:uLnTx/>
                <a:uFillTx/>
                <a:latin typeface="Calibri" panose="020F0502020204030204"/>
              </a:rPr>
              <a:t>Sustitución</a:t>
            </a:r>
            <a:r>
              <a:rPr kumimoji="0" lang="es-ES" sz="2800" b="0" i="0" u="none" strike="noStrike" kern="1200" cap="none" spc="0" normalizeH="0" dirty="0">
                <a:ln>
                  <a:noFill/>
                </a:ln>
                <a:solidFill>
                  <a:prstClr val="white"/>
                </a:solidFill>
                <a:effectLst/>
                <a:uLnTx/>
                <a:uFillTx/>
                <a:latin typeface="Calibri" panose="020F0502020204030204"/>
              </a:rPr>
              <a:t> de las instalaciones de fontanería</a:t>
            </a:r>
            <a:endParaRPr kumimoji="0" lang="es-ES" sz="2800" b="0" i="0" u="none" strike="noStrike" kern="1200" cap="none" spc="0" normalizeH="0" baseline="0" dirty="0">
              <a:ln>
                <a:noFill/>
              </a:ln>
              <a:solidFill>
                <a:prstClr val="white"/>
              </a:solidFill>
              <a:effectLst/>
              <a:uLnTx/>
              <a:uFillTx/>
              <a:latin typeface="Calibri" panose="020F0502020204030204"/>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2800" b="0" i="0" u="none" strike="noStrike" kern="1200" cap="none" spc="0" normalizeH="0" baseline="0" dirty="0">
                <a:ln>
                  <a:noFill/>
                </a:ln>
                <a:solidFill>
                  <a:prstClr val="white"/>
                </a:solidFill>
                <a:effectLst/>
                <a:uLnTx/>
                <a:uFillTx/>
                <a:latin typeface="Calibri" panose="020F0502020204030204"/>
              </a:rPr>
              <a:t>Sustitución de las instalaciones eléctricas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s-ES" sz="2800" b="0" i="0" u="none" strike="noStrike" kern="1200" cap="none" spc="0" normalizeH="0" baseline="0" dirty="0">
                <a:ln>
                  <a:noFill/>
                </a:ln>
                <a:solidFill>
                  <a:prstClr val="white"/>
                </a:solidFill>
                <a:effectLst/>
                <a:uLnTx/>
                <a:uFillTx/>
                <a:latin typeface="Calibri" panose="020F0502020204030204"/>
              </a:rPr>
              <a:t>Sustitución de los sistemas contra incendios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dirty="0">
                <a:ln>
                  <a:noFill/>
                </a:ln>
                <a:solidFill>
                  <a:prstClr val="white"/>
                </a:solidFill>
                <a:effectLst/>
                <a:uLnTx/>
                <a:uFillTx/>
                <a:latin typeface="Calibri" panose="020F0502020204030204"/>
              </a:rPr>
              <a:t>Mejora de la envolvente para cumplir</a:t>
            </a:r>
            <a:r>
              <a:rPr kumimoji="0" lang="es-ES" sz="2800" b="0" i="0" u="none" strike="noStrike" kern="1200" cap="none" spc="0" normalizeH="0" dirty="0">
                <a:ln>
                  <a:noFill/>
                </a:ln>
                <a:solidFill>
                  <a:prstClr val="white"/>
                </a:solidFill>
                <a:effectLst/>
                <a:uLnTx/>
                <a:uFillTx/>
                <a:latin typeface="Calibri" panose="020F0502020204030204"/>
              </a:rPr>
              <a:t> el objetivo</a:t>
            </a:r>
            <a:r>
              <a:rPr kumimoji="0" lang="es-ES" sz="2800" b="0" i="0" u="none" strike="noStrike" kern="1200" cap="none" spc="0" normalizeH="0" baseline="0" dirty="0">
                <a:ln>
                  <a:noFill/>
                </a:ln>
                <a:solidFill>
                  <a:prstClr val="white"/>
                </a:solidFill>
                <a:effectLst/>
                <a:uLnTx/>
                <a:uFillTx/>
                <a:latin typeface="Calibri" panose="020F0502020204030204"/>
              </a:rPr>
              <a:t> EUI de</a:t>
            </a:r>
          </a:p>
          <a:p>
            <a:pPr marR="0" lvl="0" algn="l" defTabSz="914400" rtl="0" eaLnBrk="1" fontAlgn="auto" latinLnBrk="0" hangingPunct="1">
              <a:lnSpc>
                <a:spcPct val="100000"/>
              </a:lnSpc>
              <a:spcBef>
                <a:spcPts val="0"/>
              </a:spcBef>
              <a:spcAft>
                <a:spcPts val="0"/>
              </a:spcAft>
              <a:buClrTx/>
              <a:buSzTx/>
              <a:tabLst/>
              <a:defRPr/>
            </a:pPr>
            <a:r>
              <a:rPr lang="es-ES" sz="2800" dirty="0">
                <a:solidFill>
                  <a:prstClr val="white"/>
                </a:solidFill>
                <a:latin typeface="Calibri" panose="020F0502020204030204"/>
              </a:rPr>
              <a:t>    energía/m</a:t>
            </a:r>
            <a:r>
              <a:rPr lang="es-ES" sz="2800" baseline="30000" dirty="0">
                <a:solidFill>
                  <a:prstClr val="white"/>
                </a:solidFill>
                <a:latin typeface="Calibri" panose="020F0502020204030204"/>
              </a:rPr>
              <a:t>2</a:t>
            </a:r>
            <a:r>
              <a:rPr lang="es-ES" sz="2800" dirty="0">
                <a:solidFill>
                  <a:prstClr val="white"/>
                </a:solidFill>
                <a:latin typeface="Calibri" panose="020F0502020204030204"/>
              </a:rPr>
              <a:t>/año</a:t>
            </a:r>
            <a:endParaRPr kumimoji="0" lang="es-ES" sz="2800" b="0" i="0" u="none" strike="noStrike" kern="1200" cap="none" spc="0" normalizeH="0" baseline="0" dirty="0">
              <a:ln>
                <a:noFill/>
              </a:ln>
              <a:solidFill>
                <a:prstClr val="white"/>
              </a:solidFill>
              <a:effectLst/>
              <a:uLnTx/>
              <a:uFillTx/>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dirty="0">
              <a:ln>
                <a:noFill/>
              </a:ln>
              <a:solidFill>
                <a:prstClr val="white"/>
              </a:solidFill>
              <a:effectLst/>
              <a:uLnTx/>
              <a:uFillTx/>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800" b="0" i="0" u="none" strike="noStrike" kern="1200" cap="none" spc="0" normalizeH="0" baseline="0" dirty="0">
              <a:ln>
                <a:noFill/>
              </a:ln>
              <a:solidFill>
                <a:prstClr val="white"/>
              </a:solidFill>
              <a:effectLst/>
              <a:uLnTx/>
              <a:uFillTx/>
              <a:latin typeface="Calibri" panose="020F0502020204030204"/>
            </a:endParaRPr>
          </a:p>
        </p:txBody>
      </p:sp>
      <p:sp>
        <p:nvSpPr>
          <p:cNvPr id="6" name="TextBox 5">
            <a:extLst>
              <a:ext uri="{FF2B5EF4-FFF2-40B4-BE49-F238E27FC236}">
                <a16:creationId xmlns:a16="http://schemas.microsoft.com/office/drawing/2014/main" id="{EF2FFA3A-08C1-4CDA-B16B-3F65D8C6073B}"/>
              </a:ext>
            </a:extLst>
          </p:cNvPr>
          <p:cNvSpPr txBox="1"/>
          <p:nvPr/>
        </p:nvSpPr>
        <p:spPr>
          <a:xfrm>
            <a:off x="4467224" y="352590"/>
            <a:ext cx="6280723" cy="532424"/>
          </a:xfrm>
          <a:prstGeom prst="rect">
            <a:avLst/>
          </a:prstGeom>
          <a:solidFill>
            <a:schemeClr val="accent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dirty="0">
                <a:ln>
                  <a:noFill/>
                </a:ln>
                <a:solidFill>
                  <a:prstClr val="black"/>
                </a:solidFill>
                <a:effectLst/>
                <a:uLnTx/>
                <a:uFillTx/>
                <a:latin typeface="Calibri" panose="020F0502020204030204"/>
                <a:ea typeface="+mn-ea"/>
                <a:cs typeface="+mn-cs"/>
              </a:rPr>
              <a:t>LECCIONES APRENDIDAS HASTA</a:t>
            </a:r>
            <a:r>
              <a:rPr kumimoji="0" lang="es-ES" sz="2800" b="0" i="0" u="none" strike="noStrike" kern="1200" cap="none" spc="0" normalizeH="0" dirty="0">
                <a:ln>
                  <a:noFill/>
                </a:ln>
                <a:solidFill>
                  <a:prstClr val="black"/>
                </a:solidFill>
                <a:effectLst/>
                <a:uLnTx/>
                <a:uFillTx/>
                <a:latin typeface="Calibri" panose="020F0502020204030204"/>
                <a:ea typeface="+mn-ea"/>
                <a:cs typeface="+mn-cs"/>
              </a:rPr>
              <a:t> AHORA</a:t>
            </a:r>
            <a:endParaRPr kumimoji="0" lang="es-ES" sz="2400" b="0" i="0" u="none" strike="noStrike" kern="1200" cap="none" spc="0" normalizeH="0" baseline="0" dirty="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783C3617-466D-4D36-94D0-DD0048D802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25544" y="5804914"/>
            <a:ext cx="1114297" cy="771257"/>
          </a:xfrm>
          <a:prstGeom prst="rect">
            <a:avLst/>
          </a:prstGeom>
        </p:spPr>
      </p:pic>
      <p:grpSp>
        <p:nvGrpSpPr>
          <p:cNvPr id="11" name="12 Grupo"/>
          <p:cNvGrpSpPr/>
          <p:nvPr/>
        </p:nvGrpSpPr>
        <p:grpSpPr>
          <a:xfrm>
            <a:off x="327097" y="1471300"/>
            <a:ext cx="4047843" cy="2693655"/>
            <a:chOff x="445402" y="1396368"/>
            <a:chExt cx="4047843" cy="2693655"/>
          </a:xfrm>
        </p:grpSpPr>
        <p:pic>
          <p:nvPicPr>
            <p:cNvPr id="12" name="Picture 2" descr="Image result for lessons learned">
              <a:extLst>
                <a:ext uri="{FF2B5EF4-FFF2-40B4-BE49-F238E27FC236}">
                  <a16:creationId xmlns:a16="http://schemas.microsoft.com/office/drawing/2014/main" id="{0119C17F-9117-4FBF-893A-B246D4211D7C}"/>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45402" y="1396368"/>
              <a:ext cx="4047843" cy="269365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11 Grupo"/>
            <p:cNvGrpSpPr/>
            <p:nvPr/>
          </p:nvGrpSpPr>
          <p:grpSpPr>
            <a:xfrm>
              <a:off x="445402" y="2285512"/>
              <a:ext cx="3907523" cy="533681"/>
              <a:chOff x="445402" y="2285512"/>
              <a:chExt cx="3907523" cy="533681"/>
            </a:xfrm>
          </p:grpSpPr>
          <p:grpSp>
            <p:nvGrpSpPr>
              <p:cNvPr id="15" name="10 Grupo"/>
              <p:cNvGrpSpPr/>
              <p:nvPr/>
            </p:nvGrpSpPr>
            <p:grpSpPr>
              <a:xfrm>
                <a:off x="545714" y="2285512"/>
                <a:ext cx="3807211" cy="397066"/>
                <a:chOff x="545714" y="2285512"/>
                <a:chExt cx="3807211" cy="397066"/>
              </a:xfrm>
            </p:grpSpPr>
            <p:pic>
              <p:nvPicPr>
                <p:cNvPr id="2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5714" y="2338035"/>
                  <a:ext cx="968285" cy="34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00908" y="2285512"/>
                  <a:ext cx="1452017" cy="397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80224" y="2300418"/>
                  <a:ext cx="1039175" cy="372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6" name="5 Grupo"/>
              <p:cNvGrpSpPr/>
              <p:nvPr/>
            </p:nvGrpSpPr>
            <p:grpSpPr>
              <a:xfrm>
                <a:off x="445402" y="2357528"/>
                <a:ext cx="3846155" cy="461665"/>
                <a:chOff x="445402" y="2184904"/>
                <a:chExt cx="3846155" cy="461665"/>
              </a:xfrm>
            </p:grpSpPr>
            <p:sp>
              <p:nvSpPr>
                <p:cNvPr id="17" name="3 CuadroTexto"/>
                <p:cNvSpPr txBox="1"/>
                <p:nvPr/>
              </p:nvSpPr>
              <p:spPr>
                <a:xfrm>
                  <a:off x="445402" y="2198466"/>
                  <a:ext cx="1359178" cy="400110"/>
                </a:xfrm>
                <a:prstGeom prst="rect">
                  <a:avLst/>
                </a:prstGeom>
                <a:noFill/>
              </p:spPr>
              <p:txBody>
                <a:bodyPr wrap="square" rtlCol="0">
                  <a:spAutoFit/>
                </a:bodyPr>
                <a:lstStyle/>
                <a:p>
                  <a:r>
                    <a:rPr lang="es-ES" sz="2000" dirty="0">
                      <a:solidFill>
                        <a:schemeClr val="bg1"/>
                      </a:solidFill>
                      <a:latin typeface="MV Boli" panose="02000500030200090000" pitchFamily="2" charset="0"/>
                      <a:cs typeface="MV Boli" panose="02000500030200090000" pitchFamily="2" charset="0"/>
                    </a:rPr>
                    <a:t>INTENTO</a:t>
                  </a:r>
                </a:p>
              </p:txBody>
            </p:sp>
            <p:sp>
              <p:nvSpPr>
                <p:cNvPr id="18" name="8 CuadroTexto"/>
                <p:cNvSpPr txBox="1"/>
                <p:nvPr/>
              </p:nvSpPr>
              <p:spPr>
                <a:xfrm>
                  <a:off x="1878915" y="2185257"/>
                  <a:ext cx="1021993" cy="400110"/>
                </a:xfrm>
                <a:prstGeom prst="rect">
                  <a:avLst/>
                </a:prstGeom>
                <a:noFill/>
              </p:spPr>
              <p:txBody>
                <a:bodyPr wrap="square" rtlCol="0">
                  <a:spAutoFit/>
                </a:bodyPr>
                <a:lstStyle/>
                <a:p>
                  <a:r>
                    <a:rPr lang="es-ES" sz="2000" dirty="0">
                      <a:solidFill>
                        <a:schemeClr val="bg1"/>
                      </a:solidFill>
                      <a:latin typeface="MV Boli" panose="02000500030200090000" pitchFamily="2" charset="0"/>
                      <a:cs typeface="MV Boli" panose="02000500030200090000" pitchFamily="2" charset="0"/>
                    </a:rPr>
                    <a:t>FALLO</a:t>
                  </a:r>
                </a:p>
              </p:txBody>
            </p:sp>
            <p:sp>
              <p:nvSpPr>
                <p:cNvPr id="19" name="9 CuadroTexto"/>
                <p:cNvSpPr txBox="1"/>
                <p:nvPr/>
              </p:nvSpPr>
              <p:spPr>
                <a:xfrm>
                  <a:off x="3140276" y="2184904"/>
                  <a:ext cx="1151281" cy="461665"/>
                </a:xfrm>
                <a:prstGeom prst="rect">
                  <a:avLst/>
                </a:prstGeom>
                <a:noFill/>
              </p:spPr>
              <p:txBody>
                <a:bodyPr wrap="square" rtlCol="0">
                  <a:spAutoFit/>
                </a:bodyPr>
                <a:lstStyle/>
                <a:p>
                  <a:r>
                    <a:rPr lang="es-ES" sz="2400" dirty="0">
                      <a:solidFill>
                        <a:schemeClr val="bg1"/>
                      </a:solidFill>
                      <a:latin typeface="MV Boli" panose="02000500030200090000" pitchFamily="2" charset="0"/>
                      <a:cs typeface="MV Boli" panose="02000500030200090000" pitchFamily="2" charset="0"/>
                    </a:rPr>
                    <a:t>ÉXITO</a:t>
                  </a:r>
                </a:p>
              </p:txBody>
            </p:sp>
          </p:grpSp>
        </p:grpSp>
      </p:grpSp>
    </p:spTree>
    <p:extLst>
      <p:ext uri="{BB962C8B-B14F-4D97-AF65-F5344CB8AC3E}">
        <p14:creationId xmlns:p14="http://schemas.microsoft.com/office/powerpoint/2010/main" val="3046366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B395CF-4A8B-4EA0-84CF-EFD9A2C00004}"/>
              </a:ext>
            </a:extLst>
          </p:cNvPr>
          <p:cNvSpPr/>
          <p:nvPr/>
        </p:nvSpPr>
        <p:spPr>
          <a:xfrm>
            <a:off x="315554" y="133350"/>
            <a:ext cx="6942496" cy="714375"/>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endParaRPr kumimoji="0" lang="en-US" sz="3700" b="0" i="0" u="none" strike="noStrike" cap="none" spc="0" normalizeH="0" baseline="0" noProof="0" dirty="0">
              <a:ln w="0"/>
              <a:solidFill>
                <a:schemeClr val="bg1"/>
              </a:solidFill>
              <a:effectLst>
                <a:outerShdw blurRad="38100" dist="25400" dir="5400000" algn="ctr" rotWithShape="0">
                  <a:srgbClr val="6E747A">
                    <a:alpha val="43000"/>
                  </a:srgbClr>
                </a:outerShdw>
              </a:effectLst>
              <a:uLnTx/>
              <a:uFillTx/>
              <a:latin typeface="+mj-lt"/>
              <a:ea typeface="+mj-ea"/>
              <a:cs typeface="+mj-cs"/>
            </a:endParaRPr>
          </a:p>
        </p:txBody>
      </p:sp>
      <p:sp>
        <p:nvSpPr>
          <p:cNvPr id="8" name="Subtitle 2">
            <a:extLst>
              <a:ext uri="{FF2B5EF4-FFF2-40B4-BE49-F238E27FC236}">
                <a16:creationId xmlns:a16="http://schemas.microsoft.com/office/drawing/2014/main" id="{AFB65693-97F5-4A69-9AF0-1A28F7F33754}"/>
              </a:ext>
            </a:extLst>
          </p:cNvPr>
          <p:cNvSpPr>
            <a:spLocks noGrp="1"/>
          </p:cNvSpPr>
          <p:nvPr>
            <p:ph type="subTitle" idx="1"/>
          </p:nvPr>
        </p:nvSpPr>
        <p:spPr>
          <a:xfrm>
            <a:off x="1452664" y="722153"/>
            <a:ext cx="6348919" cy="5788894"/>
          </a:xfrm>
        </p:spPr>
        <p:txBody>
          <a:bodyPr vert="horz" lIns="91440" tIns="45720" rIns="91440" bIns="45720" rtlCol="0">
            <a:normAutofit/>
          </a:bodyPr>
          <a:lstStyle/>
          <a:p>
            <a:pPr lvl="0" algn="l"/>
            <a:endParaRPr lang="es-ES" sz="1800" dirty="0"/>
          </a:p>
          <a:p>
            <a:pPr algn="l"/>
            <a:r>
              <a:rPr lang="es-ES" sz="2200" dirty="0"/>
              <a:t>Requisitos de medición</a:t>
            </a:r>
            <a:r>
              <a:rPr lang="es-ES" sz="1800" dirty="0"/>
              <a:t>:</a:t>
            </a:r>
          </a:p>
          <a:p>
            <a:pPr algn="l"/>
            <a:endParaRPr lang="es-ES" sz="1800" dirty="0"/>
          </a:p>
          <a:p>
            <a:pPr lvl="1" algn="l"/>
            <a:r>
              <a:rPr lang="es-ES" dirty="0"/>
              <a:t>Obligatorios</a:t>
            </a:r>
          </a:p>
          <a:p>
            <a:pPr marL="1200150" lvl="2" indent="-285750" algn="l">
              <a:buFont typeface="Arial" panose="020B0604020202020204" pitchFamily="34" charset="0"/>
              <a:buChar char="•"/>
            </a:pPr>
            <a:r>
              <a:rPr lang="es-ES" sz="2000" dirty="0"/>
              <a:t>Consumo en climatización</a:t>
            </a:r>
          </a:p>
          <a:p>
            <a:pPr marL="1200150" lvl="2" indent="-285750" algn="l">
              <a:buFont typeface="Arial" panose="020B0604020202020204" pitchFamily="34" charset="0"/>
              <a:buChar char="•"/>
            </a:pPr>
            <a:r>
              <a:rPr lang="es-ES" sz="2000" dirty="0"/>
              <a:t>Consumo en iluminación</a:t>
            </a:r>
          </a:p>
          <a:p>
            <a:pPr marL="1200150" lvl="2" indent="-285750" algn="l">
              <a:buFont typeface="Arial" panose="020B0604020202020204" pitchFamily="34" charset="0"/>
              <a:buChar char="•"/>
            </a:pPr>
            <a:r>
              <a:rPr lang="es-ES" sz="2000" dirty="0"/>
              <a:t>Consumo cargas </a:t>
            </a:r>
            <a:r>
              <a:rPr lang="es-ES" sz="2000" dirty="0" err="1"/>
              <a:t>enchufables</a:t>
            </a:r>
            <a:endParaRPr lang="es-ES" sz="2000" dirty="0"/>
          </a:p>
          <a:p>
            <a:pPr marL="1200150" lvl="2" indent="-285750" algn="l">
              <a:buFont typeface="Arial" panose="020B0604020202020204" pitchFamily="34" charset="0"/>
              <a:buChar char="•"/>
            </a:pPr>
            <a:r>
              <a:rPr lang="es-ES" sz="2000" dirty="0"/>
              <a:t>Consumo total del edificio</a:t>
            </a:r>
          </a:p>
          <a:p>
            <a:pPr marL="1200150" lvl="2" indent="-285750" algn="l">
              <a:buFont typeface="Arial" panose="020B0604020202020204" pitchFamily="34" charset="0"/>
              <a:buChar char="•"/>
            </a:pPr>
            <a:r>
              <a:rPr lang="es-ES" sz="2000" dirty="0"/>
              <a:t>Energía fotovoltaica</a:t>
            </a:r>
          </a:p>
          <a:p>
            <a:pPr marL="1200150" lvl="2" indent="-285750" algn="l">
              <a:buFont typeface="Arial" panose="020B0604020202020204" pitchFamily="34" charset="0"/>
              <a:buChar char="•"/>
            </a:pPr>
            <a:r>
              <a:rPr lang="es-ES" sz="2000" dirty="0"/>
              <a:t>Energía ACS</a:t>
            </a:r>
          </a:p>
          <a:p>
            <a:pPr lvl="1" algn="l"/>
            <a:endParaRPr lang="es-ES" dirty="0"/>
          </a:p>
          <a:p>
            <a:pPr lvl="2" indent="-457200" algn="l"/>
            <a:r>
              <a:rPr lang="es-ES" sz="2000" dirty="0"/>
              <a:t>Deseables</a:t>
            </a:r>
          </a:p>
          <a:p>
            <a:pPr marL="1200150" lvl="3" indent="-285750" algn="l">
              <a:buFont typeface="Arial" panose="020B0604020202020204" pitchFamily="34" charset="0"/>
              <a:buChar char="•"/>
            </a:pPr>
            <a:r>
              <a:rPr lang="es-ES" sz="2000" dirty="0"/>
              <a:t>Consumo de agua doméstica</a:t>
            </a:r>
          </a:p>
          <a:p>
            <a:pPr marL="1200150" lvl="3" indent="-285750" algn="l">
              <a:buFont typeface="Arial" panose="020B0604020202020204" pitchFamily="34" charset="0"/>
              <a:buChar char="•"/>
            </a:pPr>
            <a:r>
              <a:rPr lang="es-ES" sz="2000" dirty="0"/>
              <a:t>Consumo de agua en las torres de refrigeración</a:t>
            </a:r>
          </a:p>
          <a:p>
            <a:pPr marL="1200150" lvl="3" indent="-285750" algn="l">
              <a:buFont typeface="Arial" panose="020B0604020202020204" pitchFamily="34" charset="0"/>
              <a:buChar char="•"/>
            </a:pPr>
            <a:r>
              <a:rPr lang="es-ES" sz="2000" dirty="0"/>
              <a:t>Consumo de agua de riego</a:t>
            </a:r>
          </a:p>
          <a:p>
            <a:pPr marL="1200150" lvl="3" indent="-285750" algn="l">
              <a:buFont typeface="Arial" panose="020B0604020202020204" pitchFamily="34" charset="0"/>
              <a:buChar char="•"/>
            </a:pPr>
            <a:r>
              <a:rPr lang="es-ES" sz="2000" dirty="0"/>
              <a:t>Consumo de agua caliente doméstica</a:t>
            </a:r>
          </a:p>
        </p:txBody>
      </p:sp>
      <p:pic>
        <p:nvPicPr>
          <p:cNvPr id="2050" name="Picture 2" descr="Image result for energy submetering">
            <a:extLst>
              <a:ext uri="{FF2B5EF4-FFF2-40B4-BE49-F238E27FC236}">
                <a16:creationId xmlns:a16="http://schemas.microsoft.com/office/drawing/2014/main" id="{C4682CAA-4664-460A-A77F-CDFB7967EDA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06198" y="1090207"/>
            <a:ext cx="6043130" cy="277491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extLst>
              <a:ext uri="{FF2B5EF4-FFF2-40B4-BE49-F238E27FC236}">
                <a16:creationId xmlns:a16="http://schemas.microsoft.com/office/drawing/2014/main" id="{12B395CF-4A8B-4EA0-84CF-EFD9A2C00004}"/>
              </a:ext>
            </a:extLst>
          </p:cNvPr>
          <p:cNvSpPr/>
          <p:nvPr/>
        </p:nvSpPr>
        <p:spPr>
          <a:xfrm>
            <a:off x="315554" y="196135"/>
            <a:ext cx="9443043" cy="588803"/>
          </a:xfrm>
          <a:prstGeom prst="rect">
            <a:avLst/>
          </a:prstGeom>
        </p:spPr>
        <p:txBody>
          <a:bodyPr vert="horz" lIns="91440" tIns="45720" rIns="91440" bIns="45720" rtlCol="0" anchor="ctr">
            <a:normAutofit fontScale="85000" lnSpcReduction="10000"/>
          </a:bodyPr>
          <a:lstStyle/>
          <a:p>
            <a:pPr lvl="0">
              <a:lnSpc>
                <a:spcPct val="90000"/>
              </a:lnSpc>
              <a:spcBef>
                <a:spcPct val="0"/>
              </a:spcBef>
              <a:spcAft>
                <a:spcPts val="600"/>
              </a:spcAft>
              <a:defRPr/>
            </a:pPr>
            <a:r>
              <a:rPr lang="en-US" sz="3700" dirty="0">
                <a:ln w="0"/>
                <a:solidFill>
                  <a:schemeClr val="bg1"/>
                </a:solidFill>
                <a:effectLst>
                  <a:outerShdw blurRad="38100" dist="25400" dir="5400000" algn="ctr" rotWithShape="0">
                    <a:srgbClr val="6E747A">
                      <a:alpha val="43000"/>
                    </a:srgbClr>
                  </a:outerShdw>
                </a:effectLst>
              </a:rPr>
              <a:t>  REQUERIMIENTOS DE PROYECTO DE LA PROPIEDAD, OPR</a:t>
            </a:r>
            <a:endParaRPr kumimoji="0" lang="en-US" sz="3700" b="0" i="0" u="none" strike="noStrike" cap="none" spc="0" normalizeH="0" baseline="0" noProof="0" dirty="0">
              <a:ln w="0"/>
              <a:solidFill>
                <a:schemeClr val="bg1"/>
              </a:solidFill>
              <a:effectLst>
                <a:outerShdw blurRad="38100" dist="25400" dir="5400000" algn="ctr" rotWithShape="0">
                  <a:srgbClr val="6E747A">
                    <a:alpha val="43000"/>
                  </a:srgbClr>
                </a:outerShdw>
              </a:effectLst>
              <a:uLnTx/>
              <a:uFillTx/>
              <a:latin typeface="+mj-lt"/>
              <a:ea typeface="+mj-ea"/>
              <a:cs typeface="+mj-cs"/>
            </a:endParaRPr>
          </a:p>
        </p:txBody>
      </p:sp>
    </p:spTree>
    <p:extLst>
      <p:ext uri="{BB962C8B-B14F-4D97-AF65-F5344CB8AC3E}">
        <p14:creationId xmlns:p14="http://schemas.microsoft.com/office/powerpoint/2010/main" val="236621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667F407-274C-43ED-A2F0-FD3938DF2AE8}"/>
              </a:ext>
            </a:extLst>
          </p:cNvPr>
          <p:cNvSpPr/>
          <p:nvPr/>
        </p:nvSpPr>
        <p:spPr>
          <a:xfrm>
            <a:off x="6227849" y="1971947"/>
            <a:ext cx="4257849" cy="385735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F23E2EC-79B3-461B-91BF-6C5C5C7C9D27}"/>
              </a:ext>
            </a:extLst>
          </p:cNvPr>
          <p:cNvSpPr/>
          <p:nvPr/>
        </p:nvSpPr>
        <p:spPr>
          <a:xfrm>
            <a:off x="904875" y="1971947"/>
            <a:ext cx="4257849" cy="385735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2B395CF-4A8B-4EA0-84CF-EFD9A2C00004}"/>
              </a:ext>
            </a:extLst>
          </p:cNvPr>
          <p:cNvSpPr/>
          <p:nvPr/>
        </p:nvSpPr>
        <p:spPr>
          <a:xfrm>
            <a:off x="481695" y="233504"/>
            <a:ext cx="6586491" cy="452296"/>
          </a:xfrm>
          <a:prstGeom prst="rect">
            <a:avLst/>
          </a:prstGeom>
        </p:spPr>
        <p:txBody>
          <a:bodyPr vert="horz" lIns="91440" tIns="45720" rIns="91440" bIns="45720" rtlCol="0" anchor="b">
            <a:normAutofit fontScale="70000" lnSpcReduction="20000"/>
          </a:bodyPr>
          <a:lstStyle/>
          <a:p>
            <a:pPr marL="0" marR="0" lvl="0" indent="0" fontAlgn="auto">
              <a:lnSpc>
                <a:spcPct val="90000"/>
              </a:lnSpc>
              <a:spcBef>
                <a:spcPct val="0"/>
              </a:spcBef>
              <a:spcAft>
                <a:spcPts val="600"/>
              </a:spcAft>
              <a:buClrTx/>
              <a:buSzTx/>
              <a:tabLst/>
              <a:defRPr/>
            </a:pPr>
            <a:r>
              <a:rPr kumimoji="0" lang="en-US" sz="4100" b="0" i="0" u="none" strike="noStrike" cap="none" spc="0" normalizeH="0" baseline="0" noProof="0" dirty="0">
                <a:ln w="0"/>
                <a:effectLst>
                  <a:outerShdw blurRad="38100" dist="25400" dir="5400000" algn="ctr" rotWithShape="0">
                    <a:srgbClr val="6E747A">
                      <a:alpha val="43000"/>
                    </a:srgbClr>
                  </a:outerShdw>
                </a:effectLst>
                <a:uLnTx/>
                <a:uFillTx/>
                <a:latin typeface="+mj-lt"/>
                <a:ea typeface="+mj-ea"/>
                <a:cs typeface="+mj-cs"/>
              </a:rPr>
              <a:t>NUESTRO EQUIPO DE PROYECTO</a:t>
            </a:r>
          </a:p>
        </p:txBody>
      </p:sp>
      <p:pic>
        <p:nvPicPr>
          <p:cNvPr id="32" name="Picture 31" descr="A close up of a logo&#10;&#10;Description automatically generated">
            <a:extLst>
              <a:ext uri="{FF2B5EF4-FFF2-40B4-BE49-F238E27FC236}">
                <a16:creationId xmlns:a16="http://schemas.microsoft.com/office/drawing/2014/main" id="{60028B08-8557-41CB-B734-9DE1686E68D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33476" y="2195535"/>
            <a:ext cx="3796460" cy="904630"/>
          </a:xfrm>
          <a:prstGeom prst="rect">
            <a:avLst/>
          </a:prstGeom>
        </p:spPr>
      </p:pic>
      <p:pic>
        <p:nvPicPr>
          <p:cNvPr id="33" name="Picture 32">
            <a:extLst>
              <a:ext uri="{FF2B5EF4-FFF2-40B4-BE49-F238E27FC236}">
                <a16:creationId xmlns:a16="http://schemas.microsoft.com/office/drawing/2014/main" id="{DC24681D-2CD8-4CA3-8F9F-591E1C8CAC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3475" y="3274371"/>
            <a:ext cx="3796459" cy="1047223"/>
          </a:xfrm>
          <a:prstGeom prst="rect">
            <a:avLst/>
          </a:prstGeom>
        </p:spPr>
      </p:pic>
      <p:pic>
        <p:nvPicPr>
          <p:cNvPr id="34" name="Picture 33">
            <a:extLst>
              <a:ext uri="{FF2B5EF4-FFF2-40B4-BE49-F238E27FC236}">
                <a16:creationId xmlns:a16="http://schemas.microsoft.com/office/drawing/2014/main" id="{B0222E2E-8441-4420-9815-B361BC3BB17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33476" y="4495800"/>
            <a:ext cx="3796458" cy="1047224"/>
          </a:xfrm>
          <a:prstGeom prst="rect">
            <a:avLst/>
          </a:prstGeom>
        </p:spPr>
      </p:pic>
      <p:pic>
        <p:nvPicPr>
          <p:cNvPr id="36" name="Picture 35">
            <a:extLst>
              <a:ext uri="{FF2B5EF4-FFF2-40B4-BE49-F238E27FC236}">
                <a16:creationId xmlns:a16="http://schemas.microsoft.com/office/drawing/2014/main" id="{AAA2E974-6C80-48D5-AECD-3996DDE8E4B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85011" y="2165611"/>
            <a:ext cx="3740064" cy="1444364"/>
          </a:xfrm>
          <a:prstGeom prst="rect">
            <a:avLst/>
          </a:prstGeom>
        </p:spPr>
      </p:pic>
      <p:pic>
        <p:nvPicPr>
          <p:cNvPr id="37" name="Picture 36" descr="A picture containing clipart&#10;&#10;Description automatically generated">
            <a:extLst>
              <a:ext uri="{FF2B5EF4-FFF2-40B4-BE49-F238E27FC236}">
                <a16:creationId xmlns:a16="http://schemas.microsoft.com/office/drawing/2014/main" id="{1401C5C8-BE1D-48D3-8A32-83B88F314F2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385011" y="3900623"/>
            <a:ext cx="3740064" cy="1516953"/>
          </a:xfrm>
          <a:prstGeom prst="rect">
            <a:avLst/>
          </a:prstGeom>
        </p:spPr>
      </p:pic>
    </p:spTree>
    <p:extLst>
      <p:ext uri="{BB962C8B-B14F-4D97-AF65-F5344CB8AC3E}">
        <p14:creationId xmlns:p14="http://schemas.microsoft.com/office/powerpoint/2010/main" val="108322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5E32EF1-4B6A-4A7A-9D76-5CD6E634A640}"/>
              </a:ext>
            </a:extLst>
          </p:cNvPr>
          <p:cNvSpPr/>
          <p:nvPr/>
        </p:nvSpPr>
        <p:spPr>
          <a:xfrm>
            <a:off x="3521413" y="2356448"/>
            <a:ext cx="4474724" cy="3241135"/>
          </a:xfrm>
          <a:prstGeom prst="rect">
            <a:avLst/>
          </a:prstGeom>
          <a:ln>
            <a:solidFill>
              <a:schemeClr val="accent1">
                <a:shade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12B395CF-4A8B-4EA0-84CF-EFD9A2C00004}"/>
              </a:ext>
            </a:extLst>
          </p:cNvPr>
          <p:cNvSpPr/>
          <p:nvPr/>
        </p:nvSpPr>
        <p:spPr>
          <a:xfrm>
            <a:off x="300563" y="20920"/>
            <a:ext cx="10425494" cy="951562"/>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3100" dirty="0">
                <a:ln w="0"/>
                <a:solidFill>
                  <a:schemeClr val="bg1"/>
                </a:solidFill>
                <a:effectLst>
                  <a:outerShdw blurRad="38100" dist="25400" dir="5400000" algn="ctr" rotWithShape="0">
                    <a:srgbClr val="6E747A">
                      <a:alpha val="43000"/>
                    </a:srgbClr>
                  </a:outerShdw>
                </a:effectLst>
              </a:rPr>
              <a:t>REQUERIMIENTOS DE PROYECTO DE LA PROPIEDAD, OPR</a:t>
            </a:r>
          </a:p>
        </p:txBody>
      </p:sp>
      <p:sp>
        <p:nvSpPr>
          <p:cNvPr id="8" name="Subtitle 2">
            <a:extLst>
              <a:ext uri="{FF2B5EF4-FFF2-40B4-BE49-F238E27FC236}">
                <a16:creationId xmlns:a16="http://schemas.microsoft.com/office/drawing/2014/main" id="{AFB65693-97F5-4A69-9AF0-1A28F7F33754}"/>
              </a:ext>
            </a:extLst>
          </p:cNvPr>
          <p:cNvSpPr>
            <a:spLocks noGrp="1"/>
          </p:cNvSpPr>
          <p:nvPr>
            <p:ph type="subTitle" idx="1"/>
          </p:nvPr>
        </p:nvSpPr>
        <p:spPr>
          <a:xfrm>
            <a:off x="2584315" y="1208536"/>
            <a:ext cx="6348919" cy="5788894"/>
          </a:xfrm>
        </p:spPr>
        <p:txBody>
          <a:bodyPr vert="horz" lIns="91440" tIns="45720" rIns="91440" bIns="45720" rtlCol="0">
            <a:normAutofit/>
          </a:bodyPr>
          <a:lstStyle/>
          <a:p>
            <a:pPr lvl="0" algn="l"/>
            <a:endParaRPr lang="es-ES" sz="2800" dirty="0"/>
          </a:p>
          <a:p>
            <a:pPr algn="l"/>
            <a:r>
              <a:rPr lang="es-ES" sz="2800" dirty="0"/>
              <a:t>       Programas de Certificación analizados</a:t>
            </a:r>
          </a:p>
          <a:p>
            <a:pPr algn="l"/>
            <a:endParaRPr lang="es-ES" sz="1800" dirty="0"/>
          </a:p>
          <a:p>
            <a:pPr marL="1200150" lvl="2" indent="-285750" algn="l">
              <a:buFont typeface="Arial" panose="020B0604020202020204" pitchFamily="34" charset="0"/>
              <a:buChar char="•"/>
            </a:pPr>
            <a:r>
              <a:rPr lang="es-ES" sz="2800" dirty="0"/>
              <a:t>LEED</a:t>
            </a:r>
          </a:p>
          <a:p>
            <a:pPr marL="1200150" lvl="2" indent="-285750" algn="l">
              <a:buFont typeface="Arial" panose="020B0604020202020204" pitchFamily="34" charset="0"/>
              <a:buChar char="•"/>
            </a:pPr>
            <a:r>
              <a:rPr lang="es-ES" sz="2800" dirty="0"/>
              <a:t>Green </a:t>
            </a:r>
            <a:r>
              <a:rPr lang="es-ES" sz="2800" dirty="0" err="1"/>
              <a:t>Globe</a:t>
            </a:r>
            <a:endParaRPr lang="es-ES" sz="2800" dirty="0"/>
          </a:p>
          <a:p>
            <a:pPr marL="1200150" lvl="2" indent="-285750" algn="l">
              <a:buFont typeface="Arial" panose="020B0604020202020204" pitchFamily="34" charset="0"/>
              <a:buChar char="•"/>
            </a:pPr>
            <a:r>
              <a:rPr lang="es-ES" sz="2800" dirty="0"/>
              <a:t>WELL </a:t>
            </a:r>
            <a:r>
              <a:rPr lang="es-ES" sz="2800" dirty="0" err="1"/>
              <a:t>Building</a:t>
            </a:r>
            <a:endParaRPr lang="es-ES" sz="2800" dirty="0"/>
          </a:p>
          <a:p>
            <a:pPr marL="1200150" lvl="2" indent="-285750" algn="l">
              <a:buFont typeface="Arial" panose="020B0604020202020204" pitchFamily="34" charset="0"/>
              <a:buChar char="•"/>
            </a:pPr>
            <a:r>
              <a:rPr lang="es-ES" sz="2800" dirty="0" err="1"/>
              <a:t>FitWel</a:t>
            </a:r>
            <a:endParaRPr lang="es-ES" sz="2800" dirty="0"/>
          </a:p>
          <a:p>
            <a:pPr marL="1200150" lvl="2" indent="-285750" algn="l">
              <a:buFont typeface="Arial" panose="020B0604020202020204" pitchFamily="34" charset="0"/>
              <a:buChar char="•"/>
            </a:pPr>
            <a:r>
              <a:rPr lang="es-ES" sz="2800" dirty="0"/>
              <a:t>Living </a:t>
            </a:r>
            <a:r>
              <a:rPr lang="es-ES" sz="2800" dirty="0" err="1"/>
              <a:t>Building</a:t>
            </a:r>
            <a:r>
              <a:rPr lang="es-ES" sz="2800" dirty="0"/>
              <a:t> </a:t>
            </a:r>
            <a:r>
              <a:rPr lang="es-ES" sz="2800" dirty="0" err="1"/>
              <a:t>Challenge</a:t>
            </a:r>
            <a:endParaRPr lang="es-ES" sz="2800" dirty="0"/>
          </a:p>
          <a:p>
            <a:pPr marL="1200150" lvl="2" indent="-285750" algn="l">
              <a:buFont typeface="Arial" panose="020B0604020202020204" pitchFamily="34" charset="0"/>
              <a:buChar char="•"/>
            </a:pPr>
            <a:r>
              <a:rPr lang="es-ES" sz="2800" b="1" dirty="0">
                <a:solidFill>
                  <a:srgbClr val="FF0000"/>
                </a:solidFill>
              </a:rPr>
              <a:t>ASHRAE </a:t>
            </a:r>
            <a:r>
              <a:rPr lang="es-ES" sz="2800" b="1" dirty="0" err="1">
                <a:solidFill>
                  <a:srgbClr val="FF0000"/>
                </a:solidFill>
              </a:rPr>
              <a:t>Building</a:t>
            </a:r>
            <a:r>
              <a:rPr lang="es-ES" sz="2800" b="1" dirty="0">
                <a:solidFill>
                  <a:srgbClr val="FF0000"/>
                </a:solidFill>
              </a:rPr>
              <a:t> EQ</a:t>
            </a:r>
          </a:p>
          <a:p>
            <a:pPr algn="l"/>
            <a:endParaRPr lang="es-ES" sz="1800" dirty="0"/>
          </a:p>
        </p:txBody>
      </p:sp>
      <p:grpSp>
        <p:nvGrpSpPr>
          <p:cNvPr id="9" name="17 Grupo"/>
          <p:cNvGrpSpPr/>
          <p:nvPr/>
        </p:nvGrpSpPr>
        <p:grpSpPr>
          <a:xfrm>
            <a:off x="750174" y="1256499"/>
            <a:ext cx="2362200" cy="3943350"/>
            <a:chOff x="633919" y="967156"/>
            <a:chExt cx="2362200" cy="3943350"/>
          </a:xfrm>
        </p:grpSpPr>
        <p:grpSp>
          <p:nvGrpSpPr>
            <p:cNvPr id="10" name="7 Grupo"/>
            <p:cNvGrpSpPr/>
            <p:nvPr/>
          </p:nvGrpSpPr>
          <p:grpSpPr>
            <a:xfrm>
              <a:off x="633919" y="967156"/>
              <a:ext cx="2362200" cy="3943350"/>
              <a:chOff x="633919" y="967156"/>
              <a:chExt cx="2362200" cy="3943350"/>
            </a:xfrm>
          </p:grpSpPr>
          <p:grpSp>
            <p:nvGrpSpPr>
              <p:cNvPr id="14" name="5 Grupo"/>
              <p:cNvGrpSpPr/>
              <p:nvPr/>
            </p:nvGrpSpPr>
            <p:grpSpPr>
              <a:xfrm>
                <a:off x="633919" y="967156"/>
                <a:ext cx="2362200" cy="3943350"/>
                <a:chOff x="633919" y="967156"/>
                <a:chExt cx="2362200" cy="3943350"/>
              </a:xfrm>
            </p:grpSpPr>
            <p:pic>
              <p:nvPicPr>
                <p:cNvPr id="17" name="Picture 1" descr="image001">
                  <a:extLst>
                    <a:ext uri="{FF2B5EF4-FFF2-40B4-BE49-F238E27FC236}">
                      <a16:creationId xmlns:a16="http://schemas.microsoft.com/office/drawing/2014/main" id="{8754F09A-3B71-4AEC-950C-48566A8E612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3919" y="967156"/>
                  <a:ext cx="23622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uadroTexto 3">
                  <a:extLst>
                    <a:ext uri="{FF2B5EF4-FFF2-40B4-BE49-F238E27FC236}">
                      <a16:creationId xmlns:a16="http://schemas.microsoft.com/office/drawing/2014/main" id="{FB5E2F57-78EE-46E3-A9A9-BC2CE5EFE66F}"/>
                    </a:ext>
                  </a:extLst>
                </p:cNvPr>
                <p:cNvSpPr txBox="1"/>
                <p:nvPr/>
              </p:nvSpPr>
              <p:spPr>
                <a:xfrm>
                  <a:off x="841853" y="1077543"/>
                  <a:ext cx="748923" cy="169277"/>
                </a:xfrm>
                <a:prstGeom prst="rect">
                  <a:avLst/>
                </a:prstGeom>
                <a:solidFill>
                  <a:schemeClr val="bg1"/>
                </a:solidFill>
              </p:spPr>
              <p:txBody>
                <a:bodyPr wrap="none" t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100" b="1" dirty="0">
                      <a:solidFill>
                        <a:schemeClr val="tx2"/>
                      </a:solidFill>
                    </a:rPr>
                    <a:t>Excelente</a:t>
                  </a:r>
                </a:p>
              </p:txBody>
            </p:sp>
          </p:grpSp>
          <p:sp>
            <p:nvSpPr>
              <p:cNvPr id="15" name="CuadroTexto 3">
                <a:extLst>
                  <a:ext uri="{FF2B5EF4-FFF2-40B4-BE49-F238E27FC236}">
                    <a16:creationId xmlns:a16="http://schemas.microsoft.com/office/drawing/2014/main" id="{FB5E2F57-78EE-46E3-A9A9-BC2CE5EFE66F}"/>
                  </a:ext>
                </a:extLst>
              </p:cNvPr>
              <p:cNvSpPr txBox="1"/>
              <p:nvPr/>
            </p:nvSpPr>
            <p:spPr>
              <a:xfrm>
                <a:off x="2080007" y="1991871"/>
                <a:ext cx="795330" cy="123111"/>
              </a:xfrm>
              <a:prstGeom prst="rect">
                <a:avLst/>
              </a:prstGeom>
              <a:solidFill>
                <a:schemeClr val="bg1"/>
              </a:solidFill>
            </p:spPr>
            <p:txBody>
              <a:bodyPr wrap="square" lIns="36000" tIns="0" rIns="3600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800" b="1" dirty="0">
                    <a:solidFill>
                      <a:schemeClr val="tx1">
                        <a:lumMod val="50000"/>
                        <a:lumOff val="50000"/>
                      </a:schemeClr>
                    </a:solidFill>
                  </a:rPr>
                  <a:t>SEGÚN DISEÑO</a:t>
                </a:r>
              </a:p>
            </p:txBody>
          </p:sp>
          <p:sp>
            <p:nvSpPr>
              <p:cNvPr id="16" name="CuadroTexto 3">
                <a:extLst>
                  <a:ext uri="{FF2B5EF4-FFF2-40B4-BE49-F238E27FC236}">
                    <a16:creationId xmlns:a16="http://schemas.microsoft.com/office/drawing/2014/main" id="{FB5E2F57-78EE-46E3-A9A9-BC2CE5EFE66F}"/>
                  </a:ext>
                </a:extLst>
              </p:cNvPr>
              <p:cNvSpPr txBox="1"/>
              <p:nvPr/>
            </p:nvSpPr>
            <p:spPr>
              <a:xfrm>
                <a:off x="1978699" y="2338744"/>
                <a:ext cx="1001562" cy="107722"/>
              </a:xfrm>
              <a:prstGeom prst="rect">
                <a:avLst/>
              </a:prstGeom>
              <a:solidFill>
                <a:schemeClr val="bg1"/>
              </a:solidFill>
            </p:spPr>
            <p:txBody>
              <a:bodyPr wrap="square" lIns="36000" tIns="0" rIns="3600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700" b="1" dirty="0">
                    <a:solidFill>
                      <a:schemeClr val="tx1">
                        <a:lumMod val="50000"/>
                        <a:lumOff val="50000"/>
                      </a:schemeClr>
                    </a:solidFill>
                  </a:rPr>
                  <a:t>EN FUNCIONAMIENTO</a:t>
                </a:r>
              </a:p>
            </p:txBody>
          </p:sp>
        </p:grpSp>
        <p:grpSp>
          <p:nvGrpSpPr>
            <p:cNvPr id="11" name="16 Grupo"/>
            <p:cNvGrpSpPr/>
            <p:nvPr/>
          </p:nvGrpSpPr>
          <p:grpSpPr>
            <a:xfrm>
              <a:off x="748764" y="2948662"/>
              <a:ext cx="815582" cy="1847783"/>
              <a:chOff x="748764" y="2948662"/>
              <a:chExt cx="815582" cy="1847783"/>
            </a:xfrm>
          </p:grpSpPr>
          <p:sp>
            <p:nvSpPr>
              <p:cNvPr id="12" name="CuadroTexto 3">
                <a:extLst>
                  <a:ext uri="{FF2B5EF4-FFF2-40B4-BE49-F238E27FC236}">
                    <a16:creationId xmlns:a16="http://schemas.microsoft.com/office/drawing/2014/main" id="{FB5E2F57-78EE-46E3-A9A9-BC2CE5EFE66F}"/>
                  </a:ext>
                </a:extLst>
              </p:cNvPr>
              <p:cNvSpPr txBox="1"/>
              <p:nvPr/>
            </p:nvSpPr>
            <p:spPr>
              <a:xfrm>
                <a:off x="891737" y="2948662"/>
                <a:ext cx="564578" cy="169277"/>
              </a:xfrm>
              <a:prstGeom prst="rect">
                <a:avLst/>
              </a:prstGeom>
              <a:solidFill>
                <a:schemeClr val="bg1"/>
              </a:solidFill>
            </p:spPr>
            <p:txBody>
              <a:bodyPr wrap="none" t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100" b="1" dirty="0">
                    <a:solidFill>
                      <a:schemeClr val="accent6">
                        <a:lumMod val="75000"/>
                      </a:schemeClr>
                    </a:solidFill>
                  </a:rPr>
                  <a:t>Medio</a:t>
                </a:r>
              </a:p>
            </p:txBody>
          </p:sp>
          <p:sp>
            <p:nvSpPr>
              <p:cNvPr id="13" name="CuadroTexto 3">
                <a:extLst>
                  <a:ext uri="{FF2B5EF4-FFF2-40B4-BE49-F238E27FC236}">
                    <a16:creationId xmlns:a16="http://schemas.microsoft.com/office/drawing/2014/main" id="{FB5E2F57-78EE-46E3-A9A9-BC2CE5EFE66F}"/>
                  </a:ext>
                </a:extLst>
              </p:cNvPr>
              <p:cNvSpPr txBox="1"/>
              <p:nvPr/>
            </p:nvSpPr>
            <p:spPr>
              <a:xfrm>
                <a:off x="748764" y="4627168"/>
                <a:ext cx="815582" cy="169277"/>
              </a:xfrm>
              <a:prstGeom prst="rect">
                <a:avLst/>
              </a:prstGeom>
              <a:solidFill>
                <a:schemeClr val="bg1"/>
              </a:solidFill>
            </p:spPr>
            <p:txBody>
              <a:bodyPr wrap="square" tIns="0" rIns="3600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100" b="1" dirty="0">
                    <a:solidFill>
                      <a:schemeClr val="accent2">
                        <a:lumMod val="75000"/>
                      </a:schemeClr>
                    </a:solidFill>
                  </a:rPr>
                  <a:t>Ineficiente</a:t>
                </a:r>
              </a:p>
            </p:txBody>
          </p:sp>
        </p:grpSp>
      </p:grpSp>
      <p:grpSp>
        <p:nvGrpSpPr>
          <p:cNvPr id="19" name="2 Grupo"/>
          <p:cNvGrpSpPr/>
          <p:nvPr/>
        </p:nvGrpSpPr>
        <p:grpSpPr>
          <a:xfrm>
            <a:off x="8933234" y="1316197"/>
            <a:ext cx="2730806" cy="3660012"/>
            <a:chOff x="8510024" y="967156"/>
            <a:chExt cx="3305089" cy="3515156"/>
          </a:xfrm>
        </p:grpSpPr>
        <p:grpSp>
          <p:nvGrpSpPr>
            <p:cNvPr id="20" name="1 Grupo"/>
            <p:cNvGrpSpPr/>
            <p:nvPr/>
          </p:nvGrpSpPr>
          <p:grpSpPr>
            <a:xfrm>
              <a:off x="8510024" y="967156"/>
              <a:ext cx="3305089" cy="3515156"/>
              <a:chOff x="8510024" y="967156"/>
              <a:chExt cx="3305089" cy="3515156"/>
            </a:xfrm>
          </p:grpSpPr>
          <p:pic>
            <p:nvPicPr>
              <p:cNvPr id="22" name="Picture 6">
                <a:extLst>
                  <a:ext uri="{FF2B5EF4-FFF2-40B4-BE49-F238E27FC236}">
                    <a16:creationId xmlns:a16="http://schemas.microsoft.com/office/drawing/2014/main" id="{2CD4BCA6-3979-40C2-89E3-7462BD7654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10024" y="967156"/>
                <a:ext cx="3305089" cy="3515156"/>
              </a:xfrm>
              <a:prstGeom prst="rect">
                <a:avLst/>
              </a:prstGeom>
              <a:ln>
                <a:solidFill>
                  <a:schemeClr val="tx1"/>
                </a:solidFill>
              </a:ln>
              <a:effectLst/>
            </p:spPr>
          </p:pic>
          <p:sp>
            <p:nvSpPr>
              <p:cNvPr id="23" name="CuadroTexto 22">
                <a:extLst>
                  <a:ext uri="{FF2B5EF4-FFF2-40B4-BE49-F238E27FC236}">
                    <a16:creationId xmlns:a16="http://schemas.microsoft.com/office/drawing/2014/main" id="{F22AF2D3-61D0-4AE9-9918-376D8768E3BF}"/>
                  </a:ext>
                </a:extLst>
              </p:cNvPr>
              <p:cNvSpPr txBox="1"/>
              <p:nvPr/>
            </p:nvSpPr>
            <p:spPr>
              <a:xfrm>
                <a:off x="8574446" y="1031377"/>
                <a:ext cx="3176244" cy="413833"/>
              </a:xfrm>
              <a:prstGeom prst="rect">
                <a:avLst/>
              </a:prstGeom>
              <a:solidFill>
                <a:schemeClr val="bg1"/>
              </a:solidFill>
            </p:spPr>
            <p:txBody>
              <a:bodyPr wrap="square" rtlCol="0">
                <a:spAutoFit/>
              </a:bodyPr>
              <a:lstStyle/>
              <a:p>
                <a:pPr algn="ctr"/>
                <a:r>
                  <a:rPr lang="es-ES" sz="1100" b="1" dirty="0">
                    <a:latin typeface="Times New Roman" panose="02020603050405020304" pitchFamily="18" charset="0"/>
                    <a:cs typeface="Times New Roman" panose="02020603050405020304" pitchFamily="18" charset="0"/>
                  </a:rPr>
                  <a:t>Requerimientos de Proyecto de la Propiedad (Borrador)</a:t>
                </a:r>
              </a:p>
            </p:txBody>
          </p:sp>
        </p:grpSp>
        <p:sp>
          <p:nvSpPr>
            <p:cNvPr id="21" name="CuadroTexto 20">
              <a:extLst>
                <a:ext uri="{FF2B5EF4-FFF2-40B4-BE49-F238E27FC236}">
                  <a16:creationId xmlns:a16="http://schemas.microsoft.com/office/drawing/2014/main" id="{0408FB2E-3F8F-46A6-9D7B-3545CEC8886A}"/>
                </a:ext>
              </a:extLst>
            </p:cNvPr>
            <p:cNvSpPr txBox="1"/>
            <p:nvPr/>
          </p:nvSpPr>
          <p:spPr>
            <a:xfrm>
              <a:off x="9172731" y="1968771"/>
              <a:ext cx="2355325" cy="266036"/>
            </a:xfrm>
            <a:prstGeom prst="rect">
              <a:avLst/>
            </a:prstGeom>
            <a:solidFill>
              <a:schemeClr val="bg1"/>
            </a:solidFill>
          </p:spPr>
          <p:txBody>
            <a:bodyPr wrap="square" rtlCol="0">
              <a:spAutoFit/>
            </a:bodyPr>
            <a:lstStyle/>
            <a:p>
              <a:pPr algn="r"/>
              <a:r>
                <a:rPr lang="es-ES" sz="1200" b="1" dirty="0">
                  <a:latin typeface="Times New Roman" panose="02020603050405020304" pitchFamily="18" charset="0"/>
                  <a:cs typeface="Times New Roman" panose="02020603050405020304" pitchFamily="18" charset="0"/>
                </a:rPr>
                <a:t>Sede de ASHRAE</a:t>
              </a:r>
            </a:p>
          </p:txBody>
        </p:sp>
      </p:grpSp>
    </p:spTree>
    <p:extLst>
      <p:ext uri="{BB962C8B-B14F-4D97-AF65-F5344CB8AC3E}">
        <p14:creationId xmlns:p14="http://schemas.microsoft.com/office/powerpoint/2010/main" val="344554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3774</TotalTime>
  <Words>8046</Words>
  <Application>Microsoft Office PowerPoint</Application>
  <PresentationFormat>Widescreen</PresentationFormat>
  <Paragraphs>1538</Paragraphs>
  <Slides>80</Slides>
  <Notes>2</Notes>
  <HiddenSlides>25</HiddenSlides>
  <MMClips>0</MMClips>
  <ScaleCrop>false</ScaleCrop>
  <HeadingPairs>
    <vt:vector size="6" baseType="variant">
      <vt:variant>
        <vt:lpstr>Fonts Used</vt:lpstr>
      </vt:variant>
      <vt:variant>
        <vt:i4>20</vt:i4>
      </vt:variant>
      <vt:variant>
        <vt:lpstr>Theme</vt:lpstr>
      </vt:variant>
      <vt:variant>
        <vt:i4>4</vt:i4>
      </vt:variant>
      <vt:variant>
        <vt:lpstr>Slide Titles</vt:lpstr>
      </vt:variant>
      <vt:variant>
        <vt:i4>80</vt:i4>
      </vt:variant>
    </vt:vector>
  </HeadingPairs>
  <TitlesOfParts>
    <vt:vector size="104" baseType="lpstr">
      <vt:lpstr>akzidenz-grotesk</vt:lpstr>
      <vt:lpstr>Arial</vt:lpstr>
      <vt:lpstr>Arial Narrow</vt:lpstr>
      <vt:lpstr>Calibri</vt:lpstr>
      <vt:lpstr>Calibri Light</vt:lpstr>
      <vt:lpstr>Century Gothic</vt:lpstr>
      <vt:lpstr>Gotham Bold</vt:lpstr>
      <vt:lpstr>Gotham Book</vt:lpstr>
      <vt:lpstr>Gotham Light</vt:lpstr>
      <vt:lpstr>Gotham Medium</vt:lpstr>
      <vt:lpstr>MV Boli</vt:lpstr>
      <vt:lpstr>Open Sans</vt:lpstr>
      <vt:lpstr>Open Sans </vt:lpstr>
      <vt:lpstr>Open Sans bold</vt:lpstr>
      <vt:lpstr>Open Sans ExtraBold</vt:lpstr>
      <vt:lpstr>Open Sans Light</vt:lpstr>
      <vt:lpstr>Open Sans SemiBold</vt:lpstr>
      <vt:lpstr>Times New Roman</vt:lpstr>
      <vt:lpstr>Verdana</vt:lpstr>
      <vt:lpstr>Wingdings</vt:lpstr>
      <vt:lpstr>Office Theme</vt:lpstr>
      <vt:lpstr>1_Custom Design</vt:lpstr>
      <vt:lpstr>2_Custom Design</vt:lpstr>
      <vt:lpstr>Custom Design</vt:lpstr>
      <vt:lpstr>DISEÑANDO LA NUEVA SEDE GLOBAL DE ASHRAE</vt:lpstr>
      <vt:lpstr>PowerPoint Presentation</vt:lpstr>
      <vt:lpstr> Sede actual de ASHRAE</vt:lpstr>
      <vt:lpstr>Nueva Sede de ASHRAE </vt:lpstr>
      <vt:lpstr>                       ¿Cuál es nuestra              historia?</vt:lpstr>
      <vt:lpstr>PowerPoint Presentation</vt:lpstr>
      <vt:lpstr>PowerPoint Presentation</vt:lpstr>
      <vt:lpstr>PowerPoint Presentation</vt:lpstr>
      <vt:lpstr>PowerPoint Presentation</vt:lpstr>
      <vt:lpstr>Estándares de ASHRAE a cumplir o exceder…</vt:lpstr>
      <vt:lpstr>Hitos del Proyecto</vt:lpstr>
      <vt:lpstr>CÓMO LOGRAR NUESTRO OBJETIVO DE PROYECTO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Integración Diseño Básico</vt:lpstr>
      <vt:lpstr>Integración del Diseño Básico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Proporción Final Ventana-Fachada (PVF/WWR) </vt:lpstr>
      <vt:lpstr>PowerPoint Presentation</vt:lpstr>
      <vt:lpstr>PowerPoint Presentation</vt:lpstr>
      <vt:lpstr>PowerPoint Presentation</vt:lpstr>
      <vt:lpstr>PowerPoint Presentation</vt:lpstr>
      <vt:lpstr>PowerPoint Presentation</vt:lpstr>
      <vt:lpstr>PowerPoint Presentation</vt:lpstr>
      <vt:lpstr>Concepto de Climatización</vt:lpstr>
      <vt:lpstr>Concepto de Climatización</vt:lpstr>
      <vt:lpstr>PowerPoint Presentation</vt:lpstr>
      <vt:lpstr>PowerPoint Presentation</vt:lpstr>
      <vt:lpstr>PowerPoint Presentation</vt:lpstr>
      <vt:lpstr>PowerPoint Presentation</vt:lpstr>
      <vt:lpstr>Sistemas Radiantes de Techo</vt:lpstr>
      <vt:lpstr>Ventiladores de techo adicionales</vt:lpstr>
      <vt:lpstr>Sistemas Radiantes de Techo</vt:lpstr>
      <vt:lpstr>PowerPoint Presentation</vt:lpstr>
      <vt:lpstr>PowerPoint Presentation</vt:lpstr>
      <vt:lpstr>Diseño casi definitivo</vt:lpstr>
      <vt:lpstr>Vestíbulo interior</vt:lpstr>
      <vt:lpstr>Vestíbulo Interior</vt:lpstr>
      <vt:lpstr>Espacio para el personal</vt:lpstr>
      <vt:lpstr>Sala del Consejo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Ginger Scoggins</dc:creator>
  <cp:lastModifiedBy>Ratcliff, Joslyn</cp:lastModifiedBy>
  <cp:revision>268</cp:revision>
  <dcterms:created xsi:type="dcterms:W3CDTF">2019-11-04T13:02:09Z</dcterms:created>
  <dcterms:modified xsi:type="dcterms:W3CDTF">2025-08-13T18:49:12Z</dcterms:modified>
</cp:coreProperties>
</file>